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253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0B663-1132-472B-A92F-5E1F9BBCCC7D}" type="datetimeFigureOut">
              <a:rPr lang="ru-RU" smtClean="0"/>
              <a:pPr/>
              <a:t>01.05.2025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A4DFE0-9C05-4BD0-BA7A-5F464D7DA7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767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4DFE0-9C05-4BD0-BA7A-5F464D7DA78E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986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01.05.2025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01.05.2025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01.05.2025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01.05.2025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01.05.2025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7" y="692696"/>
            <a:ext cx="7704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66FF"/>
                </a:solidFill>
              </a:rPr>
              <a:t>Стиль семейного воспитания развития личности ребенка с ОВЗ</a:t>
            </a:r>
            <a:endParaRPr lang="ru-RU" sz="4000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120" y="3212976"/>
            <a:ext cx="6170925" cy="308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777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60648"/>
            <a:ext cx="849694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ПРИНЦИПЫ СЕМЕЙНОГО ВОСПИТАНИЯ</a:t>
            </a:r>
          </a:p>
          <a:p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Принцип любви, терпения и эмоциональной привязанности близких к ребенку с отклонениями в развитии</a:t>
            </a:r>
          </a:p>
          <a:p>
            <a:pPr marL="514350" indent="-514350" algn="just">
              <a:buFont typeface="+mj-lt"/>
              <a:buAutoNum type="arabicPeriod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Принцип полного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безоценочного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принятия ребенка с отклонениями в развитии</a:t>
            </a:r>
          </a:p>
          <a:p>
            <a:pPr marL="514350" indent="-514350" algn="just">
              <a:buFont typeface="+mj-lt"/>
              <a:buAutoNum type="arabicPeriod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Принцип формирования гармоничной личности ребенка, подростка, молодого человека</a:t>
            </a:r>
          </a:p>
          <a:p>
            <a:pPr marL="514350" indent="-514350" algn="just">
              <a:buFont typeface="+mj-lt"/>
              <a:buAutoNum type="arabicPeriod"/>
            </a:pP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645024"/>
            <a:ext cx="5976664" cy="341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702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5438" y="260648"/>
            <a:ext cx="851704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Принцип формирования у ребенка чувства привязанности, любви к близким, уважения к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старшим</a:t>
            </a:r>
          </a:p>
          <a:p>
            <a:pPr marL="514350" indent="-514350" algn="just">
              <a:buFont typeface="+mj-lt"/>
              <a:buAutoNum type="arabicPeriod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активного участия родителей в процессе воспитания и развития ребенка, коррекции его нарушений 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социальной адаптации</a:t>
            </a:r>
          </a:p>
          <a:p>
            <a:pPr marL="514350" indent="-514350" algn="just">
              <a:buFont typeface="+mj-lt"/>
              <a:buAutoNum type="arabicPeriod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Принцип формирования родителями у ребенка навыков самообслуживания, выполнения посильных домашних обязанностей</a:t>
            </a:r>
          </a:p>
          <a:p>
            <a:pPr marL="342900" indent="-342900" algn="just">
              <a:buFont typeface="+mj-lt"/>
              <a:buAutoNum type="arabicPeriod"/>
            </a:pPr>
            <a:endParaRPr lang="ru-RU" dirty="0"/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708920"/>
            <a:ext cx="6152410" cy="322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866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548680"/>
            <a:ext cx="828092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Font typeface="+mj-lt"/>
              <a:buAutoNum type="arabicPeriod" startAt="7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Принцип формирования навыков нормативного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поведения</a:t>
            </a:r>
          </a:p>
          <a:p>
            <a:pPr marL="514350" indent="-514350" algn="just">
              <a:buFont typeface="+mj-lt"/>
              <a:buAutoNum type="arabicPeriod" startAt="7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eriod" startAt="7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Принцип выбора приоритетов в развитии задатков и способностей ребенка с отклонениями 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развитии</a:t>
            </a:r>
          </a:p>
          <a:p>
            <a:pPr marL="514350" indent="-514350" algn="just">
              <a:buFont typeface="+mj-lt"/>
              <a:buAutoNum type="arabicPeriod" startAt="7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eriod" startAt="7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Принцип внимательного наблюдения за ребенком и оценки его состояния</a:t>
            </a:r>
          </a:p>
          <a:p>
            <a:pPr algn="just"/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5"/>
          <a:stretch/>
        </p:blipFill>
        <p:spPr bwMode="auto">
          <a:xfrm>
            <a:off x="2195736" y="2276872"/>
            <a:ext cx="5777759" cy="528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8026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840" y="332656"/>
            <a:ext cx="859264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РЕКОМЕНДАЦИИ РОДИТЕЛЯМ ДЕТЕЙ С ОТКЛОНЕНИЯМИ В РАЗВИТИИ</a:t>
            </a:r>
          </a:p>
          <a:p>
            <a:pPr algn="ctr"/>
            <a:endParaRPr lang="ru-RU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Постарайтесь преодолеть страх и отчаяние</a:t>
            </a:r>
          </a:p>
          <a:p>
            <a:pPr marL="285750" indent="-285750" algn="just">
              <a:buFontTx/>
              <a:buChar char="-"/>
            </a:pP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Необходима определенность. Вы должны уточнить ситуацию, в которой находится ваш ребенок</a:t>
            </a:r>
          </a:p>
          <a:p>
            <a:pPr marL="285750" indent="-285750" algn="just">
              <a:buFontTx/>
              <a:buChar char="-"/>
            </a:pP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Определите, какая помощь необходима вашему ребенку и вашей семье в первую очередь</a:t>
            </a:r>
          </a:p>
          <a:p>
            <a:pPr marL="285750" indent="-285750" algn="just">
              <a:buFontTx/>
              <a:buChar char="-"/>
            </a:pP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Постарайтесь принять факт наличия недостатков развития у вашего ребенка</a:t>
            </a:r>
          </a:p>
        </p:txBody>
      </p:sp>
    </p:spTree>
    <p:extLst>
      <p:ext uri="{BB962C8B-B14F-4D97-AF65-F5344CB8AC3E}">
        <p14:creationId xmlns:p14="http://schemas.microsoft.com/office/powerpoint/2010/main" val="3310644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76672"/>
            <a:ext cx="8424936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Измените отношение к вашему ребенку, не считайте его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бесперспективным</a:t>
            </a:r>
          </a:p>
          <a:p>
            <a:pPr marL="285750" indent="-285750" algn="just">
              <a:buFontTx/>
              <a:buChar char="-"/>
            </a:pP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Примите вашего ребенка таким, каков он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есть</a:t>
            </a:r>
          </a:p>
          <a:p>
            <a:pPr marL="285750" indent="-285750" algn="just">
              <a:buFontTx/>
              <a:buChar char="-"/>
            </a:pP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Чем раньше начата коррекционная работа, тем  больший успех она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принесет</a:t>
            </a:r>
          </a:p>
          <a:p>
            <a:pPr marL="285750" indent="-285750" algn="just">
              <a:buFontTx/>
              <a:buChar char="-"/>
            </a:pP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(матери ребенка) помогите себе, измените отношение к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себе</a:t>
            </a:r>
          </a:p>
          <a:p>
            <a:pPr marL="285750" indent="-285750" algn="just">
              <a:buFontTx/>
              <a:buChar char="-"/>
            </a:pP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(матери ребенка) измените отношение к отцу ребенка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0752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58088"/>
            <a:ext cx="8424936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(отцу ребенка) измените ваше отношение к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жене</a:t>
            </a:r>
          </a:p>
          <a:p>
            <a:pPr marL="285750" indent="-285750" algn="just">
              <a:buFontTx/>
              <a:buChar char="-"/>
            </a:pP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(матери и отцу) будьте активными в общении со своим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ребенком</a:t>
            </a:r>
          </a:p>
          <a:p>
            <a:pPr marL="285750" indent="-285750" algn="just">
              <a:buFontTx/>
              <a:buChar char="-"/>
            </a:pP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(отцам, бабушкам и дедушкам) не теряйте контакта с вашим сыном,  дочерью или внуками, не считайте, что этим должна заниматься только мать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ребенка</a:t>
            </a:r>
          </a:p>
          <a:p>
            <a:pPr marL="285750" indent="-285750" algn="just">
              <a:buFontTx/>
              <a:buChar char="-"/>
            </a:pP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(отцам, бабушкам и дедушкам)окажите поддержку матери ребенка в ее уходе за ним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0273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548680"/>
            <a:ext cx="835292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МОДЕЛИ ПОЗИТИВНОГО ПОВЕДЕНИЯ</a:t>
            </a:r>
          </a:p>
          <a:p>
            <a:pPr algn="ctr"/>
            <a:endParaRPr lang="ru-RU" sz="32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AutoNum type="arabicPeriod"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Уметь рационально прогнозировать развитие событий и владеть любой ситуацией, в которой принимают участие мой ребенок, я и социум</a:t>
            </a:r>
          </a:p>
          <a:p>
            <a:pPr marL="342900" indent="-342900" algn="just">
              <a:buAutoNum type="arabicPeriod"/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AutoNum type="arabicPeriod"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Уметь в случае стрессовой ситуации мысленно построить преграду, защитную «стенку», или поместить себя и ребенка в невидимый футляр, броню, чтобы отделиться от любого раздраженного субъект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2656"/>
            <a:ext cx="842493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3.</a:t>
            </a:r>
            <a:r>
              <a:rPr lang="ru-RU" dirty="0" smtClean="0"/>
              <a:t>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Уметь в случае возникновения дискомфортного психического состояния выйти из конфликтной ситуации и вывести из нее ребенка</a:t>
            </a:r>
          </a:p>
          <a:p>
            <a:pPr algn="just"/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800" dirty="0" smtClean="0">
                <a:latin typeface="Arial" pitchFamily="34" charset="0"/>
                <a:cs typeface="Arial" pitchFamily="34" charset="0"/>
              </a:rPr>
              <a:t>4. Уметь смягчить, нейтрализовать любой конфликт своим доброжелательным отношением к окружающим</a:t>
            </a:r>
          </a:p>
          <a:p>
            <a:pPr algn="just"/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800" dirty="0" smtClean="0">
                <a:latin typeface="Arial" pitchFamily="34" charset="0"/>
                <a:cs typeface="Arial" pitchFamily="34" charset="0"/>
              </a:rPr>
              <a:t>5. Уметь заряжать  атмосферу позитивным отношением ко мне и к моему ребенку</a:t>
            </a:r>
          </a:p>
          <a:p>
            <a:pPr algn="just"/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800" dirty="0" smtClean="0">
                <a:latin typeface="Arial" pitchFamily="34" charset="0"/>
                <a:cs typeface="Arial" pitchFamily="34" charset="0"/>
              </a:rPr>
              <a:t>6. Уметь сказать себе «СТОП» в случае возникновения у меня по объективным причинам тревожного или депрессивного состояния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828091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Arial" pitchFamily="34" charset="0"/>
                <a:cs typeface="Arial" pitchFamily="34" charset="0"/>
              </a:rPr>
              <a:t>7. Мое материнское сердце всегда переполнено любовью к моему ребенку. Любя его, я одновременно показываю ему, как нужно любить и меня</a:t>
            </a:r>
          </a:p>
          <a:p>
            <a:pPr algn="just"/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800" dirty="0" smtClean="0">
                <a:latin typeface="Arial" pitchFamily="34" charset="0"/>
                <a:cs typeface="Arial" pitchFamily="34" charset="0"/>
              </a:rPr>
              <a:t>8. Уметь в случае непослушания ребенка, переходящего в истерику или упрямство, спокойно, не повышая голоса, указать ему правильный выход из трудного положения и обязательно дать ему почувствовать свою любовь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</TotalTime>
  <Words>450</Words>
  <Application>Microsoft Office PowerPoint</Application>
  <PresentationFormat>Экран (4:3)</PresentationFormat>
  <Paragraphs>59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</dc:creator>
  <cp:lastModifiedBy>swetlana</cp:lastModifiedBy>
  <cp:revision>9</cp:revision>
  <dcterms:created xsi:type="dcterms:W3CDTF">2015-07-06T19:13:33Z</dcterms:created>
  <dcterms:modified xsi:type="dcterms:W3CDTF">2025-04-30T22:15:49Z</dcterms:modified>
</cp:coreProperties>
</file>