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notesMasterIdLst>
    <p:notesMasterId r:id="rId15"/>
  </p:notesMasterIdLst>
  <p:sldIdLst>
    <p:sldId id="256" r:id="rId2"/>
    <p:sldId id="266" r:id="rId3"/>
    <p:sldId id="267" r:id="rId4"/>
    <p:sldId id="268" r:id="rId5"/>
    <p:sldId id="269" r:id="rId6"/>
    <p:sldId id="270" r:id="rId7"/>
    <p:sldId id="271" r:id="rId8"/>
    <p:sldId id="272" r:id="rId9"/>
    <p:sldId id="273" r:id="rId10"/>
    <p:sldId id="274" r:id="rId11"/>
    <p:sldId id="277" r:id="rId12"/>
    <p:sldId id="278" r:id="rId13"/>
    <p:sldId id="275" r:id="rId1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20000"/>
      </a:spcBef>
      <a:spcAft>
        <a:spcPct val="0"/>
      </a:spcAft>
      <a:buClr>
        <a:schemeClr val="hlink"/>
      </a:buClr>
      <a:buSzPct val="80000"/>
      <a:buFont typeface="Wingdings" pitchFamily="2" charset="2"/>
      <a:buChar char="Ø"/>
      <a:defRPr sz="32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1pPr>
    <a:lvl2pPr marL="457200" algn="l" rtl="0" fontAlgn="base">
      <a:spcBef>
        <a:spcPct val="20000"/>
      </a:spcBef>
      <a:spcAft>
        <a:spcPct val="0"/>
      </a:spcAft>
      <a:buClr>
        <a:schemeClr val="hlink"/>
      </a:buClr>
      <a:buSzPct val="80000"/>
      <a:buFont typeface="Wingdings" pitchFamily="2" charset="2"/>
      <a:buChar char="Ø"/>
      <a:defRPr sz="32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2pPr>
    <a:lvl3pPr marL="914400" algn="l" rtl="0" fontAlgn="base">
      <a:spcBef>
        <a:spcPct val="20000"/>
      </a:spcBef>
      <a:spcAft>
        <a:spcPct val="0"/>
      </a:spcAft>
      <a:buClr>
        <a:schemeClr val="hlink"/>
      </a:buClr>
      <a:buSzPct val="80000"/>
      <a:buFont typeface="Wingdings" pitchFamily="2" charset="2"/>
      <a:buChar char="Ø"/>
      <a:defRPr sz="32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3pPr>
    <a:lvl4pPr marL="1371600" algn="l" rtl="0" fontAlgn="base">
      <a:spcBef>
        <a:spcPct val="20000"/>
      </a:spcBef>
      <a:spcAft>
        <a:spcPct val="0"/>
      </a:spcAft>
      <a:buClr>
        <a:schemeClr val="hlink"/>
      </a:buClr>
      <a:buSzPct val="80000"/>
      <a:buFont typeface="Wingdings" pitchFamily="2" charset="2"/>
      <a:buChar char="Ø"/>
      <a:defRPr sz="32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4pPr>
    <a:lvl5pPr marL="1828800" algn="l" rtl="0" fontAlgn="base">
      <a:spcBef>
        <a:spcPct val="20000"/>
      </a:spcBef>
      <a:spcAft>
        <a:spcPct val="0"/>
      </a:spcAft>
      <a:buClr>
        <a:schemeClr val="hlink"/>
      </a:buClr>
      <a:buSzPct val="80000"/>
      <a:buFont typeface="Wingdings" pitchFamily="2" charset="2"/>
      <a:buChar char="Ø"/>
      <a:defRPr sz="32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32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32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32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32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63" autoAdjust="0"/>
    <p:restoredTop sz="94701" autoAdjust="0"/>
  </p:normalViewPr>
  <p:slideViewPr>
    <p:cSldViewPr>
      <p:cViewPr varScale="1">
        <p:scale>
          <a:sx n="114" d="100"/>
          <a:sy n="114" d="100"/>
        </p:scale>
        <p:origin x="152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84AA5D-1E73-42EB-AC61-2F71190DB7C2}" type="datetimeFigureOut">
              <a:rPr lang="ru-RU" smtClean="0"/>
              <a:t>05.05.2025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026620-1F83-4B49-9C8E-34328379BD18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26620-1F83-4B49-9C8E-34328379BD18}" type="slidenum">
              <a:rPr lang="ru-RU" smtClean="0"/>
              <a:t>5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9594-8C27-406E-86A0-E240BB79B23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07523-0E27-4D0A-ACA8-AF538C22D52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7419E-3C5D-430E-BACC-A310F0313D6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0D597-863F-49DA-B950-95B8C2C389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B4000F-6588-4CA1-B00E-97B80B56213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4B64A-383B-4E60-B225-381CBCF944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10876-22E8-4CCD-8571-A4CCF61F710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71945-061A-4562-9F4B-29EA448710D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6121903E-FBAE-4858-9F06-AC82B0C2E77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B3DC3-D9B4-4DF4-A2CF-461A775478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5D2E6E-F5DF-41B6-B223-FD3341C3ED7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F0F1232-C302-490B-930E-9B325A155817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gto-normativy.ru/beg/beg-na-30-metrov-normativy-na-vremya-po-klassam" TargetMode="External"/><Relationship Id="rId2" Type="http://schemas.openxmlformats.org/officeDocument/2006/relationships/hyperlink" Target="http://gto-normativy.ru/pravila-texnika-normativy-chelnochnogo-bega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76375" y="2133600"/>
            <a:ext cx="6400800" cy="1752600"/>
          </a:xfrm>
        </p:spPr>
        <p:txBody>
          <a:bodyPr/>
          <a:lstStyle/>
          <a:p>
            <a:r>
              <a:rPr lang="ru-RU" sz="3600" b="1" i="1"/>
              <a:t>Тренировочный комплекс для развития основных групп мышц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pPr marL="484632" indent="0" fontAlgn="auto">
              <a:spcAft>
                <a:spcPts val="0"/>
              </a:spcAft>
              <a:defRPr/>
            </a:pPr>
            <a:r>
              <a:rPr lang="ru-RU" sz="4400" dirty="0">
                <a:solidFill>
                  <a:schemeClr val="accent1">
                    <a:tint val="83000"/>
                    <a:satMod val="150000"/>
                  </a:schemeClr>
                </a:solidFill>
                <a:latin typeface="Constantia" pitchFamily="18" charset="0"/>
              </a:rPr>
              <a:t>Комплекс </a:t>
            </a:r>
            <a:r>
              <a:rPr lang="ru-RU" sz="4400" dirty="0" smtClean="0">
                <a:solidFill>
                  <a:schemeClr val="accent1">
                    <a:tint val="83000"/>
                    <a:satMod val="150000"/>
                  </a:schemeClr>
                </a:solidFill>
                <a:latin typeface="Constantia" pitchFamily="18" charset="0"/>
              </a:rPr>
              <a:t>упражнений</a:t>
            </a:r>
            <a:endParaRPr lang="ru-RU" sz="4400" dirty="0">
              <a:solidFill>
                <a:schemeClr val="accent1">
                  <a:tint val="83000"/>
                  <a:satMod val="150000"/>
                </a:schemeClr>
              </a:solidFill>
              <a:latin typeface="Constantia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1340768"/>
            <a:ext cx="6912768" cy="1631216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1. В положении стоя на носках максимально напрягите икроножные мышцы, а также мышцы внешнего свода стопы. Потянитесь вверх и, не уменьшая напряжения мышц, разводите и сводите пятки в умеренном темпе. Направление движений показано стрелками.</a:t>
            </a:r>
          </a:p>
        </p:txBody>
      </p:sp>
      <p:pic>
        <p:nvPicPr>
          <p:cNvPr id="8194" name="Picture 2" descr="http://www.tinlib.ru/sport/atleticheskaja_gimnastika_bez_snarjadov/any2fbimgloader19.jpeg"/>
          <p:cNvPicPr>
            <a:picLocks noChangeAspect="1" noChangeArrowheads="1"/>
          </p:cNvPicPr>
          <p:nvPr/>
        </p:nvPicPr>
        <p:blipFill>
          <a:blip r:embed="rId2" cstate="print">
            <a:lum contrast="40000"/>
          </a:blip>
          <a:srcRect r="73737" b="76234"/>
          <a:stretch>
            <a:fillRect/>
          </a:stretch>
        </p:blipFill>
        <p:spPr bwMode="auto">
          <a:xfrm>
            <a:off x="6948488" y="1052513"/>
            <a:ext cx="1727200" cy="21605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2267744" y="3212976"/>
            <a:ext cx="6660232" cy="347787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2. Немного выставив вперед ногу, поставьте ее на пятку, выпрямив в коленном суставе. Затем, максимально напрягая мышцы наружного свода стопы и большеберцовой мышцы, расположенной у передней поверхности голени, поднимите стопу вверх. После фиксации положения выполняйте медленные повороты носком стопы </a:t>
            </a:r>
            <a:r>
              <a:rPr lang="ru-RU" sz="2000" dirty="0" err="1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налево-направо</a:t>
            </a:r>
            <a:r>
              <a:rPr lang="ru-RU" sz="2000" dirty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, не отрывая пятку от опоры. Направление силовых акцентов показано стрелками F. Работа мышц стопы и голени в этом упражнении аналогична работе мышц-сгибателей руки.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 l="6000" t="5178" r="19001" b="14563"/>
          <a:stretch>
            <a:fillRect/>
          </a:stretch>
        </p:blipFill>
        <p:spPr bwMode="auto">
          <a:xfrm>
            <a:off x="323850" y="3357563"/>
            <a:ext cx="1800225" cy="26638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 cstate="print"/>
          <a:srcRect l="23071" t="50704" r="26499" b="26480"/>
          <a:stretch>
            <a:fillRect/>
          </a:stretch>
        </p:blipFill>
        <p:spPr bwMode="auto">
          <a:xfrm>
            <a:off x="5219700" y="3860800"/>
            <a:ext cx="3589338" cy="16557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Прямоугольник 3"/>
          <p:cNvSpPr/>
          <p:nvPr/>
        </p:nvSpPr>
        <p:spPr>
          <a:xfrm>
            <a:off x="3851920" y="476672"/>
            <a:ext cx="504056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3. Поставьте ногу на носок и максимально напрягите икроножную мышцу и мышцы стопы. Продолжая предельно оттягивать носок, выполняйте колебательные движения пяткой вправо-влево по стрелке F.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67544" y="3068960"/>
            <a:ext cx="4572000" cy="3170099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4. Стопу с предельно оттянутым носком поставьте на внешнюю боковую поверхность, насколько позволяет подвижность в голеностопном суставе, и перекатывайте ее с пятки на носок, предельно напрягая мышцы стопы и икроножную мышцу, при этом напрягаются и другие мышцы голени и стопы.</a:t>
            </a: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/>
          <a:srcRect l="23071" t="19014" r="26499" b="48029"/>
          <a:stretch>
            <a:fillRect/>
          </a:stretch>
        </p:blipFill>
        <p:spPr bwMode="auto">
          <a:xfrm>
            <a:off x="611188" y="549275"/>
            <a:ext cx="2808287" cy="18716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2" cstate="print"/>
          <a:srcRect l="54187" r="3342" b="16659"/>
          <a:stretch>
            <a:fillRect/>
          </a:stretch>
        </p:blipFill>
        <p:spPr bwMode="auto">
          <a:xfrm>
            <a:off x="6156325" y="3068638"/>
            <a:ext cx="2087563" cy="32400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Прямоугольник 3"/>
          <p:cNvSpPr/>
          <p:nvPr/>
        </p:nvSpPr>
        <p:spPr>
          <a:xfrm>
            <a:off x="251520" y="2564904"/>
            <a:ext cx="5616624" cy="409342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dirty="0">
              <a:latin typeface="Constantia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6. Правую ногу отведите в </a:t>
            </a:r>
            <a:r>
              <a:rPr lang="ru-RU" sz="2000" dirty="0" err="1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сторону-вверх</a:t>
            </a:r>
            <a:r>
              <a:rPr lang="ru-RU" sz="2000" dirty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, руки соедините и немного поднимите перед собой, чтобы легче сохранять равновесие. Стопа левой ноги полностью прилегает к опоре. Приседайте на левой ноге, стараясь не касаться пола правой ногой, отведенной в сторону. Чтобы нагрузка на мышцы ног была достаточно мощной, изменяйте темп выполнения упражнения. Поначалу можно придерживаться руками за любую опору. Если не удается выполнить упражнение, можно касаться пола ногой, отведенной в сторону.</a:t>
            </a:r>
          </a:p>
        </p:txBody>
      </p:sp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2" cstate="print"/>
          <a:srcRect l="10252" t="3473" r="44348" b="22800"/>
          <a:stretch>
            <a:fillRect/>
          </a:stretch>
        </p:blipFill>
        <p:spPr bwMode="auto">
          <a:xfrm>
            <a:off x="468313" y="188913"/>
            <a:ext cx="2232025" cy="24749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3059832" y="692696"/>
            <a:ext cx="54006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5. То же, что и в упражнении 3, но пятку отводить вправо, как можно сильнее напрягая мышцы стопы и голени. Амплитуда движения предельно возможная.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 l="6667" t="14192" r="10000" b="7533"/>
          <a:stretch>
            <a:fillRect/>
          </a:stretch>
        </p:blipFill>
        <p:spPr bwMode="auto">
          <a:xfrm>
            <a:off x="1763713" y="3357563"/>
            <a:ext cx="5400675" cy="33845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Прямоугольник 3"/>
          <p:cNvSpPr/>
          <p:nvPr/>
        </p:nvSpPr>
        <p:spPr>
          <a:xfrm>
            <a:off x="251520" y="188640"/>
            <a:ext cx="8712968" cy="3170099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9. Отставьте левую ногу в сторону на носок. Предельно напрягая мышцы стопы и голени, отводите пятку вправо-влево.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10. Отставьте левую ногу назад на носок и предельно выпрямив ее в подъеме и коленном суставе, напрягите икроножную мышцу . В этом положении выполняйте движения пяткой вправо-влево.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11. Ходьба в положении </a:t>
            </a:r>
            <a:r>
              <a:rPr lang="ru-RU" sz="2000" dirty="0" err="1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полуприсев</a:t>
            </a:r>
            <a:r>
              <a:rPr lang="ru-RU" sz="2000" dirty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 . Это упражнение, являющееся хорошим средством для профилактики нарушений в суставах ног, можно ежедневно включать в комплекс утренней гимнастики.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12. Ходьба, сильно напрягая мышцы бедра, — весьма эффективный и энергоемкий вид оздоровительной ходьбы 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pPr marL="484632" indent="0" fontAlgn="auto">
              <a:spcAft>
                <a:spcPts val="0"/>
              </a:spcAft>
              <a:defRPr/>
            </a:pPr>
            <a:r>
              <a:rPr lang="ru-RU" sz="4400" dirty="0" smtClean="0">
                <a:solidFill>
                  <a:schemeClr val="accent1">
                    <a:tint val="83000"/>
                    <a:satMod val="150000"/>
                  </a:schemeClr>
                </a:solidFill>
                <a:latin typeface="Constantia" pitchFamily="18" charset="0"/>
              </a:rPr>
              <a:t>Комплекс упражнений</a:t>
            </a:r>
            <a:endParaRPr lang="ru-RU" sz="4400" dirty="0">
              <a:solidFill>
                <a:schemeClr val="accent1">
                  <a:tint val="83000"/>
                  <a:satMod val="150000"/>
                </a:schemeClr>
              </a:solidFill>
              <a:latin typeface="Constantia" pitchFamily="18" charset="0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2205038"/>
            <a:ext cx="7424737" cy="44640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Прямоугольник 6"/>
          <p:cNvSpPr/>
          <p:nvPr/>
        </p:nvSpPr>
        <p:spPr>
          <a:xfrm>
            <a:off x="0" y="1412776"/>
            <a:ext cx="9144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Лежа боком на скамье. Ступни закреплены под валиками. Туловище "висит" в воздухе. Руки за головой или скрещены на груди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713" y="1412875"/>
            <a:ext cx="5405437" cy="51117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323528" y="476672"/>
            <a:ext cx="8136904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Стоя. Ноги врозь. Положить гриф на трапециевидные мышцы, у задней части дельтовидных мышц, не прижимая гриф слишком сильно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548680"/>
            <a:ext cx="864096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Сидя на наклонной скамье. Ступни под валиками. Руки за головой (или на бедрах). Колени согните, чтобы снять нагрузку с поясницы</a:t>
            </a:r>
          </a:p>
        </p:txBody>
      </p:sp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50" y="1341438"/>
            <a:ext cx="7439025" cy="5181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/>
          <p:cNvPicPr>
            <a:picLocks noChangeAspect="1" noChangeArrowheads="1"/>
          </p:cNvPicPr>
          <p:nvPr/>
        </p:nvPicPr>
        <p:blipFill>
          <a:blip r:embed="rId2" cstate="print"/>
          <a:srcRect b="6421"/>
          <a:stretch>
            <a:fillRect/>
          </a:stretch>
        </p:blipFill>
        <p:spPr bwMode="auto">
          <a:xfrm>
            <a:off x="1403350" y="1676400"/>
            <a:ext cx="6048375" cy="48482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179512" y="188640"/>
            <a:ext cx="8784976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Лежа спиной на полу. Руки расположить за головой, Ноги поднять и слегка согнуть в коленях. Бедра находятся в вертикальном положении - сделать вдох и приподнять плечи над полом, одновременно двигая колени навстречу к голове и сворачивая туловище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3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2275" y="1052513"/>
            <a:ext cx="5472113" cy="55927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179512" y="332656"/>
            <a:ext cx="7344816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Взяться за перекладину и повиснуть на ней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Приседание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/>
              <a:t>Техника выполнения:</a:t>
            </a:r>
            <a:endParaRPr lang="ru-RU" dirty="0" smtClean="0"/>
          </a:p>
          <a:p>
            <a:r>
              <a:rPr lang="ru-RU" dirty="0" smtClean="0"/>
              <a:t>Знакомое всем нам упражнение, но все же обратите внимание на технику выполнения:</a:t>
            </a:r>
          </a:p>
          <a:p>
            <a:r>
              <a:rPr lang="ru-RU" dirty="0" smtClean="0"/>
              <a:t>ноги на ширине плеч</a:t>
            </a:r>
          </a:p>
          <a:p>
            <a:r>
              <a:rPr lang="ru-RU" dirty="0" smtClean="0"/>
              <a:t>спина прямая</a:t>
            </a:r>
          </a:p>
          <a:p>
            <a:r>
              <a:rPr lang="ru-RU" dirty="0" smtClean="0"/>
              <a:t>выполнять от 20 до 50 раз, в зависимости от физической подготовки ребенка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Отжимание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Важно делать отжимания именно после приседаний, чтобы разгрузить ноги и нагрузить верхний отдел — равномерное распределение нагрузки разных мышц.</a:t>
            </a:r>
          </a:p>
          <a:p>
            <a:r>
              <a:rPr lang="ru-RU" b="1" dirty="0" smtClean="0"/>
              <a:t>Техника выполнения:</a:t>
            </a:r>
            <a:endParaRPr lang="ru-RU" dirty="0" smtClean="0"/>
          </a:p>
          <a:p>
            <a:r>
              <a:rPr lang="ru-RU" dirty="0" smtClean="0"/>
              <a:t>В зависимости от ширины положения рук вы можете выбирать нагрузку: если руки стоят близко друг к другу, то идет проработка бицепсов, если руки расставлены широко — прорабатывается грудная часть</a:t>
            </a:r>
          </a:p>
          <a:p>
            <a:r>
              <a:rPr lang="ru-RU" dirty="0" smtClean="0"/>
              <a:t>корпус должен находиться в прямом положении, сгибаются только руки</a:t>
            </a:r>
          </a:p>
          <a:p>
            <a:r>
              <a:rPr lang="ru-RU" dirty="0" smtClean="0"/>
              <a:t>сложнее выполнять, не касаясь телом пола</a:t>
            </a:r>
          </a:p>
          <a:p>
            <a:r>
              <a:rPr lang="ru-RU" dirty="0" smtClean="0"/>
              <a:t>второй вариант — плавно опуститься на пол в такой очередности — колени, таз, корпус и также плавно нужно </a:t>
            </a:r>
            <a:r>
              <a:rPr lang="ru-RU" dirty="0" err="1" smtClean="0"/>
              <a:t>выйодить</a:t>
            </a:r>
            <a:r>
              <a:rPr lang="ru-RU" dirty="0" smtClean="0"/>
              <a:t> наверх в исходное положение</a:t>
            </a:r>
          </a:p>
          <a:p>
            <a:r>
              <a:rPr lang="ru-RU" dirty="0" smtClean="0"/>
              <a:t>выполнять максимум 10 раз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251520" y="205856"/>
          <a:ext cx="8568953" cy="6415241"/>
        </p:xfrm>
        <a:graphic>
          <a:graphicData uri="http://schemas.openxmlformats.org/drawingml/2006/table">
            <a:tbl>
              <a:tblPr/>
              <a:tblGrid>
                <a:gridCol w="38368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3947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394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3947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3947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3947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53473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55275">
                <a:tc rowSpan="2">
                  <a:txBody>
                    <a:bodyPr/>
                    <a:lstStyle/>
                    <a:p>
                      <a:pPr algn="ctr" fontAlgn="base"/>
                      <a:r>
                        <a:rPr lang="ru-RU" sz="1600" b="1">
                          <a:latin typeface="inherit"/>
                        </a:rPr>
                        <a:t>Упражнения, 10 класс</a:t>
                      </a:r>
                      <a:endParaRPr lang="ru-RU" sz="1600" b="0">
                        <a:latin typeface="inherit"/>
                      </a:endParaRP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base"/>
                      <a:r>
                        <a:rPr lang="ru-RU" sz="1600" b="0">
                          <a:latin typeface="inherit"/>
                        </a:rPr>
                        <a:t>Мальчики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base"/>
                      <a:r>
                        <a:rPr lang="ru-RU" sz="1600" b="0">
                          <a:latin typeface="inherit"/>
                        </a:rPr>
                        <a:t>Девочки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7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ru-RU" sz="1600" b="0">
                          <a:latin typeface="inherit"/>
                        </a:rPr>
                        <a:t>5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ru-RU" sz="1600" b="0">
                          <a:latin typeface="inherit"/>
                        </a:rPr>
                        <a:t>4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ru-RU" sz="1600" b="0">
                          <a:latin typeface="inherit"/>
                        </a:rPr>
                        <a:t>3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ru-RU" sz="1600" b="0">
                          <a:latin typeface="inherit"/>
                        </a:rPr>
                        <a:t>5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ru-RU" sz="1600" b="0">
                          <a:latin typeface="inherit"/>
                        </a:rPr>
                        <a:t>4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ru-RU" sz="1600" b="0">
                          <a:latin typeface="inherit"/>
                        </a:rPr>
                        <a:t>3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183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u="sng" dirty="0">
                          <a:solidFill>
                            <a:srgbClr val="074070"/>
                          </a:solidFill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Челночный бег</a:t>
                      </a: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 4×9 м, сек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9,3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9,7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10,2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9,7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10,1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10,8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527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u="sng" dirty="0">
                          <a:solidFill>
                            <a:srgbClr val="074070"/>
                          </a:solidFill>
                          <a:latin typeface="Times New Roman" pitchFamily="18" charset="0"/>
                          <a:cs typeface="Times New Roman" pitchFamily="18" charset="0"/>
                          <a:hlinkClick r:id="rId3"/>
                        </a:rPr>
                        <a:t>Бег 30 м</a:t>
                      </a: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, с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4,7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5,2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5,7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5,4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5,8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6,2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183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Бег 100 м, с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14,4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14,8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15,5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16,5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17,2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18,2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807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Бег 2 км, мин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l" fontAlgn="ctr"/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10,20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11,15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12,10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807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Бег 3 км метров, мин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12,40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13,30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14,30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l" fontAlgn="ctr"/>
                      <a:endParaRPr lang="ru-RU" sz="1600" b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6183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Бег на лыжах 1 км, мин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4,40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5,00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5,30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6,00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6,30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7,10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807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Бег на лыжах 2 км, мин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10,30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10,50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11,20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12,15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13,00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13,40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9807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Бег на лыжах 3 км, мин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14,40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15,10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16,00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18,30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19,30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21,00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807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Бег на лыжах 5 км, мин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26,00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27,00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29,00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l" fontAlgn="ctr"/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без учета времени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6183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Прыжки в длину с места, см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220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210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190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185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170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160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6183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Подтягивание на перекладине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l" fontAlgn="ctr"/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51605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Подъем переворотом в упор на высокой перекладине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l" fontAlgn="ctr"/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6183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Отжимания в упоре лежа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32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27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22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51605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Сгибание и разгибание рук в упоре на брусьях, раз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l" fontAlgn="ctr"/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9807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Лазание по канату без помощи ног, м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l" fontAlgn="ctr"/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9807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Наклон вперед из положения сидя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22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18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51605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Подъем туловища за 1 мин из положения лежа (прес), раз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52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47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42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40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35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38894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Прыжки на скакалке, за 25 секунд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65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60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50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75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>
                          <a:latin typeface="Times New Roman" pitchFamily="18" charset="0"/>
                          <a:cs typeface="Times New Roman" pitchFamily="18" charset="0"/>
                        </a:rPr>
                        <a:t>70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60</a:t>
                      </a:r>
                    </a:p>
                  </a:txBody>
                  <a:tcPr marL="13685" marR="27371" marT="10948" marB="10948" anchor="ctr">
                    <a:lnL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EBE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13</TotalTime>
  <Words>878</Words>
  <Application>Microsoft Office PowerPoint</Application>
  <PresentationFormat>Экран (4:3)</PresentationFormat>
  <Paragraphs>149</Paragraphs>
  <Slides>13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1" baseType="lpstr">
      <vt:lpstr>Arial</vt:lpstr>
      <vt:lpstr>Calibri</vt:lpstr>
      <vt:lpstr>Constantia</vt:lpstr>
      <vt:lpstr>inherit</vt:lpstr>
      <vt:lpstr>Times New Roman</vt:lpstr>
      <vt:lpstr>Wingdings</vt:lpstr>
      <vt:lpstr>Wingdings 2</vt:lpstr>
      <vt:lpstr>Поток</vt:lpstr>
      <vt:lpstr>Презентация PowerPoint</vt:lpstr>
      <vt:lpstr>Комплекс упражнений</vt:lpstr>
      <vt:lpstr>Презентация PowerPoint</vt:lpstr>
      <vt:lpstr>Презентация PowerPoint</vt:lpstr>
      <vt:lpstr>Презентация PowerPoint</vt:lpstr>
      <vt:lpstr>Комплекс упражнений</vt:lpstr>
      <vt:lpstr>Презентация PowerPoint</vt:lpstr>
      <vt:lpstr>Презентация PowerPoint</vt:lpstr>
      <vt:lpstr>Презентация PowerPoint</vt:lpstr>
      <vt:lpstr>Презентация PowerPoint</vt:lpstr>
      <vt:lpstr>Приседание</vt:lpstr>
      <vt:lpstr>Отжимание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Volk</dc:creator>
  <cp:lastModifiedBy>Учитель</cp:lastModifiedBy>
  <cp:revision>4</cp:revision>
  <dcterms:created xsi:type="dcterms:W3CDTF">2007-12-08T16:57:01Z</dcterms:created>
  <dcterms:modified xsi:type="dcterms:W3CDTF">2025-05-05T07:32:43Z</dcterms:modified>
</cp:coreProperties>
</file>