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png" ContentType="image/png"/>
  <Default Extension="rels" ContentType="application/vnd.openxmlformats-package.relationships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63" r:id="rId4"/>
    <p:sldId id="257" r:id="rId5"/>
    <p:sldId id="258" r:id="rId6"/>
    <p:sldId id="259" r:id="rId7"/>
    <p:sldId id="261" r:id="rId8"/>
    <p:sldId id="262" r:id="rId9"/>
    <p:sldId id="260" r:id="rId10"/>
    <p:sldId id="264" r:id="rId11"/>
    <p:sldId id="265" r:id="rId12"/>
    <p:sldId id="266" r:id="rId13"/>
    <p:sldId id="268" r:id="rId14"/>
    <p:sldId id="269" r:id="rId15"/>
    <p:sldId id="270" r:id="rId16"/>
    <p:sldId id="267" r:id="rId17"/>
    <p:sldId id="271" r:id="rId18"/>
    <p:sldId id="272" r:id="rId19"/>
    <p:sldId id="273" r:id="rId20"/>
    <p:sldId id="275" r:id="rId21"/>
    <p:sldId id="274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/>
          <a:p>
            <a:r>
              <a:rPr lang="en-US" smtClean="0"/>
              <a:t>*</a:t>
            </a:r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/>
          <a:p>
            <a:r>
              <a:rPr lang="en-US" smtClean="0"/>
              <a:t>#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9C7347A-1FFA-45F9-892A-A799C4797A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6699DD3-73BB-4C15-8769-53BE5B47E2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9E09B93-F727-4633-BC98-FE2876A902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5356078-0C28-4739-B396-355126C0D7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C24DCD9-C413-467A-BB77-83626B5568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1047C2A-D95B-46AA-9569-0FE3CB65DC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170046B-A607-44F6-90FF-B81414692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8FA33A7-9404-458F-A2DF-476BBF6AF2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7A0BD42-7154-437A-9104-D8A80C09F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CA25965-5FBF-4C2F-A500-885C953CD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C02E94A-BB51-49A6-85E1-C7E5437F5B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F8E73D2-024A-42BA-8322-9199224C25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">
            <a:alphaModFix amt="30000"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rect l="l" t="t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rect l="l" t="t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rect l="l" t="t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rect l="l" t="t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rect l="l" t="t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rect l="l" t="t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rect l="l" t="t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rect l="l" t="t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rect l="l" t="t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rect l="l" t="t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rect l="l" t="t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rect l="l" t="t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rect l="l" t="t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rect l="l" t="t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rect l="l" t="t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rect l="l" t="t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rect l="l" t="t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rect l="l" t="t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rect l="l" t="t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rect l="l" t="t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rect l="l" t="t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rect l="l" t="t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rect l="l" t="t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rect l="l" t="t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rect l="l" t="t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rect l="l" t="t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rect l="l" t="t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rect l="l" t="t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rect l="l" t="t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rect l="l" t="t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rect l="l" t="t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rect l="l" t="t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/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 noEditPoints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 noEditPoints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 noEditPoints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 noEditPoints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 noEditPoints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 noEditPoints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 noEditPoints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 noEditPoints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 noEditPoints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">
            <a:alphaModFix amt="30000"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rect l="l" t="t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rect l="l" t="t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rect l="l" t="t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rect l="l" t="t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rect l="l" t="t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  <p:txBody>
              <a:bodyPr/>
              <a:lstStyle/>
              <a:p/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rect l="l" t="t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rect l="l" t="t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rect l="l" t="t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rect l="l" t="t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rect l="l" t="t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rect l="l" t="t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rect l="l" t="t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rect l="l" t="t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rect l="l" t="t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rect l="l" t="t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rect l="l" t="t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rect l="l" t="t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rect l="l" t="t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rect l="l" t="t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rect l="l" t="t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rect l="l" t="t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rect l="l" t="t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/>
            </p:txBody>
          </p:sp>
        </p:grpSp>
      </p:grp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itchFamily="34" charset="0" panose="020B0604020202020204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4143" y="250257"/>
            <a:ext cx="11271183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 panose="02020603050405020304"/>
                <a:cs typeface="Times New Roman" pitchFamily="18" charset="0" panose="02020603050405020304"/>
              </a:rPr>
              <a:t>1. ПОСТРОЕНИЕ ОБЯЗАТЕЛЬНОГО КУРСА ИНОСТРАННОГО ЯЗЫКА В СРЕДНЕЙ ШКОЛЕ. 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 panose="02020603050405020304"/>
                <a:cs typeface="Times New Roman" pitchFamily="18" charset="0" panose="02020603050405020304"/>
              </a:rPr>
              <a:t>УРОВНИ ЯЗЫКА</a:t>
            </a:r>
            <a:r>
              <a:rPr lang="ru-RU" sz="2000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 panose="02020603050405020304"/>
                <a:cs typeface="Times New Roman" pitchFamily="18" charset="0" panose="02020603050405020304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ru-RU" sz="2000" i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>
              <a:lnSpc>
                <a:spcPct val="200000"/>
              </a:lnSpc>
            </a:pPr>
            <a:r>
              <a:rPr lang="ru-RU" i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 panose="02020603050405020304"/>
                <a:cs typeface="Times New Roman" pitchFamily="18" charset="0" panose="02020603050405020304"/>
              </a:rPr>
              <a:t>          ОБЯЗАТЕЛЬНЫЙ КУРС ИНОСТРАННОГО ЯЗЫКА В СРЕДНЕЙ ШКОЛЕ ДЕЛИТСЯ НА ТРИ СТУПЕНИ: НАЧАЛЬНУЮ (IV — V КЛАССЫ), СРЕДНЮЮ (VI — VII КЛАССЫ) И СТАРШУЮ (VIII — X КЛАССЫ). КАЖДАЯ ИЗ НИХ ИМЕЕТ СВОИ ЗАДАЧИ, ВЫПОЛНЕНИЕ КОТОРЫХ В СОВОКУПНОСТИ И ОБЕСПЕЧИВАЕТ В КОНЕЧНОМ СЧЕТЕ ДОСТИЖЕНИЕ ПРОГРАММНЫХ ТРЕБОВАНИЙ, ПРЕДЪЯВЛЯЕМЫХ К ВЫПУСКНИКУ ШКОЛЫ.</a:t>
            </a:r>
            <a:endParaRPr lang="ru-RU" dirty="0"/>
          </a:p>
          <a:p>
            <a:pPr algn="just"/>
            <a:r>
              <a:rPr lang="ru-RU" dirty="0"/>
              <a:t>  </a:t>
            </a:r>
            <a:endParaRPr lang="ru-RU" sz="2000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31520" y="307474"/>
            <a:ext cx="11030551" cy="5576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000" b="0" i="0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 </a:t>
            </a:r>
          </a:p>
          <a:p>
            <a:pPr marL="0" marR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000" b="0" i="0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Начальная ступень является Одной из самых ответственных, так как знания, умения и навыки, приобретаемые учащимися в этот период, составляют основу дальнейшего овладения ими иностранным языком.</a:t>
            </a:r>
          </a:p>
          <a:p>
            <a:pPr marL="0" marR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2000" b="0" i="0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  К концу V класса учащиеся должны понимать на слух рассказы учителя и его указания на уроке, делать небольшие сообщения (рассказ по рисунку, пересказ прочитанного текста, самостоятельное высказывание), принимать участие в беседах на пройденные темы, понимать при чтении тексты, написанные в пределах изученного лексико- грамматического материала. Участие в беседе требует от учащегося умения ответить на услышанные вопросы, спросить и попросить о чем-либо, согласиться/не согласиться с предлагаемым, а также понять аналогичные реплики партнера по диалогу. Тематика устной речи и текстов для чтения связана на этой ступени преимущественно с повседневной жизнью учащегося в школе и дома.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4797" y="356136"/>
            <a:ext cx="10096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1E4E70"/>
                </a:solidFill>
                <a:effectLst/>
                <a:latin typeface="Times New Roman" pitchFamily="18" charset="0" panose="02020603050405020304"/>
                <a:cs typeface="Times New Roman" pitchFamily="18" charset="0" panose="02020603050405020304"/>
              </a:rPr>
              <a:t>2. СОДЕРЖАНИЕ ОБУЧЕНИЯ ГРАММАТИКЕ АНГЛИЙСКОГО ЯЗЫКА</a:t>
            </a:r>
            <a:endParaRPr lang="ru-RU" sz="2400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8147" y="2358189"/>
            <a:ext cx="104915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  <a:p>
            <a:pPr marL="285750" indent="-285750" algn="just">
              <a:buFont typeface="Wingdings" pitchFamily="2" charset="2" panose="05000000000000000000"/>
              <a:buChar char="Ø"/>
            </a:pPr>
            <a:endParaRPr lang="ru-RU" i="1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820202" y="1109310"/>
            <a:ext cx="7190071" cy="53925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4026" y="654518"/>
            <a:ext cx="11107554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i="1" dirty="0">
                <a:solidFill>
                  <a:srgbClr val="7030A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   </a:t>
            </a:r>
            <a:r>
              <a:rPr lang="ru-RU" sz="2000" b="1" i="1" dirty="0">
                <a:solidFill>
                  <a:srgbClr val="7030A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Грамматика - это теория данного языка, обобщение знаний о строе слова и предложения. Для эффективного усвоения грамматического материала необходимо рассматривать обучение грамматики как средство обучения, отобрать грамматический минимум и обеспечит прочное овладение этим грамматическим минимумом.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"/>
          <a:srcRect l="-1" t="22035" r="-5544"/>
          <a:stretch/>
        </p:blipFill>
        <p:spPr>
          <a:xfrm>
            <a:off x="2444079" y="2538175"/>
            <a:ext cx="7662447" cy="42451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7398" y="596765"/>
            <a:ext cx="10684042" cy="5859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 panose="05000000000000000000"/>
              <a:buChar char="Ø"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Грамматический минимум - это определенный набор грамматических явлений (грамматические формы, структуры, правила изменения слов и соединения их в предложения), предназначенных для правильного оформления речи, как с точки зрения морфологии, так и с точки зрения синтаксиса.</a:t>
            </a: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 panose="05000000000000000000"/>
              <a:buChar char="Ø"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Под активным грамматическим минимумом понимаются те грамматические явления, которые предназначены для употребления в говорении и письменной речи.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   Активный грамматический минимум отбирается на основе следующих принципов: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— принцип распространенности в устной речи;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— принцип образцовости;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— принцип исключения синонимических грамматических явлений.</a:t>
            </a:r>
          </a:p>
          <a:p>
            <a:pPr marL="285750" marR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 panose="05000000000000000000"/>
              <a:buChar char="Ø"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Под пассивным грамматическим минимумом понимаются те явления, которые учащиеся могут узнавать и понимать в тексте.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  Пассивный грамматический минимум отбирается с учетом: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— принципа распространенности в </a:t>
            </a:r>
            <a:r>
              <a:rPr kumimoji="0" lang="ru-RU" sz="1800" b="0" i="1" u="none" strike="noStrike" kern="1200" cap="none" spc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книжно</a:t>
            </a: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-письменном стиле речи;</a:t>
            </a:r>
          </a:p>
          <a:p>
            <a:pPr marL="0" marR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</a:pP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— принципа </a:t>
            </a:r>
            <a:r>
              <a:rPr kumimoji="0" lang="ru-RU" sz="1800" b="0" i="1" u="none" strike="noStrike" kern="1200" cap="none" spc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многозначимости</a:t>
            </a:r>
            <a:r>
              <a:rPr kumimoji="0" lang="ru-RU" sz="1800" b="0" i="1" u="none" strike="noStrike" kern="1200" cap="none" spc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latin typeface="Times New Roman" pitchFamily="18" charset="0" panose="02020603050405020304"/>
                <a:ea typeface="+mn-ea"/>
                <a:cs typeface="Times New Roman" pitchFamily="18" charset="0" panose="02020603050405020304"/>
              </a:rPr>
              <a:t> грамматического явления.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299411" y="122122"/>
            <a:ext cx="9452008" cy="65164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 t="12732" r="561"/>
          <a:stretch/>
        </p:blipFill>
        <p:spPr>
          <a:xfrm>
            <a:off x="1078029" y="490889"/>
            <a:ext cx="10446888" cy="63208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1"/>
          <a:srcRect t="9188" r="401"/>
          <a:stretch/>
        </p:blipFill>
        <p:spPr>
          <a:xfrm>
            <a:off x="1405288" y="179804"/>
            <a:ext cx="9750392" cy="66589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rcRect t="9394" r="1326"/>
          <a:stretch/>
        </p:blipFill>
        <p:spPr>
          <a:xfrm>
            <a:off x="1232034" y="140204"/>
            <a:ext cx="9923646" cy="68252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43001" y="243133"/>
            <a:ext cx="9905998" cy="96965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3. </a:t>
            </a:r>
            <a:r>
              <a:rPr lang="ru-RU" sz="2400" b="1" i="1" dirty="0">
                <a:solidFill>
                  <a:srgbClr val="7030A0"/>
                </a:solidFill>
                <a:effectLst/>
                <a:latin typeface="Times New Roman" pitchFamily="18" charset="0" panose="02020603050405020304"/>
                <a:ea typeface="Calibri" pitchFamily="34" charset="0" panose="020F0502020204030204"/>
                <a:cs typeface="Times New Roman" pitchFamily="18" charset="0" panose="02020603050405020304"/>
              </a:rPr>
              <a:t>Взаимосвязь между устной и письменной речью</a:t>
            </a:r>
            <a:endParaRPr lang="ru-RU" sz="2400" b="1" i="1" dirty="0">
              <a:solidFill>
                <a:srgbClr val="7030A0"/>
              </a:solidFill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1305042" y="1508342"/>
            <a:ext cx="9905999" cy="3541714"/>
          </a:xfrm>
        </p:spPr>
        <p:txBody>
          <a:bodyPr>
            <a:noAutofit/>
          </a:bodyPr>
          <a:lstStyle/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При изучении английского языка в школе главной целью обучения учащихся является развитие речевой деятельности (говорения, письма, чтения и аудирования). Форма речи делится на устную и письменную. Соответственно выделяют 4 основных вида речевой деятельности:</a:t>
            </a:r>
          </a:p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Говорение</a:t>
            </a:r>
          </a:p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Аудирование</a:t>
            </a:r>
          </a:p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Чтение</a:t>
            </a:r>
          </a:p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Письмо</a:t>
            </a:r>
          </a:p>
          <a:p>
            <a:pPr marL="0" indent="0">
              <a:buNone/>
            </a:pP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Главная цель обучения предмету «английский язык» - это</a:t>
            </a:r>
          </a:p>
          <a:p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формирование коммуникативной компетенции.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61423" y="0"/>
            <a:ext cx="8861657" cy="664624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414913" y="246629"/>
            <a:ext cx="9192126" cy="68788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934678" y="98358"/>
            <a:ext cx="8633862" cy="64753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44315" y="385009"/>
            <a:ext cx="8903369" cy="66775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1355" y="1068403"/>
            <a:ext cx="10549289" cy="4561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В говорении </a:t>
            </a:r>
            <a:r>
              <a:rPr lang="ru-RU" sz="20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учащиеся должны уметь сообщить или объяснить информацию, одобрить или осудить, убедить, доказать.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В письме </a:t>
            </a:r>
            <a:r>
              <a:rPr lang="ru-RU" sz="20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необходимо умение школьников быстро фиксировать свои и чужие мысли; выписывать из прочитанного, обрабатывать материал; записывать план или тезисы выступления; написать письмо.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В чтении </a:t>
            </a:r>
            <a:r>
              <a:rPr lang="ru-RU" sz="20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важно умение учащихся быстро читать газетные и журнальные статьи, художественные произведения средней ложности.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В аудировании </a:t>
            </a:r>
            <a:r>
              <a:rPr lang="ru-RU" sz="20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необходимо умение понимать речь в нормальном темпе при живом общении, а также смысл теле/радиопередач.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400268" y="0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4.	Метод и приём. Система обучения иностранному языку в школе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9226" y="4744816"/>
            <a:ext cx="106070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 </a:t>
            </a:r>
            <a:r>
              <a:rPr lang="ru-RU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Существует три основных метода обучения иностранному языку: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ознакомление, тренировка, применение.</a:t>
            </a:r>
            <a:r>
              <a:rPr lang="ru-RU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Данные методы реализуется в системе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приемов, </a:t>
            </a:r>
            <a:r>
              <a:rPr lang="ru-RU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используемых учителем. Но если метод называет основную, доминирующую деятельность –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ознакомление, тренировка, применение</a:t>
            </a:r>
            <a:r>
              <a:rPr lang="ru-RU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, - то прием связан с конкретным действием, составляющим суть формируемой речевой деятельности и входящим в нее в качестве компонента. Метод можно представить как некую емкость, а прием – заполнителями этой емкости.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26582" y="1322819"/>
            <a:ext cx="4565696" cy="34219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30269" y="1322819"/>
            <a:ext cx="4475154" cy="33525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2808" y="154003"/>
            <a:ext cx="10674417" cy="2806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 </a:t>
            </a: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Широкие возможности для активизации учебного процесса дает использование ролевых игр.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Ролевая игра </a:t>
            </a: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– методический прием, относящийся к группе активных способов обучения практическому владению иностранным языком.</a:t>
            </a:r>
          </a:p>
          <a:p>
            <a:pPr>
              <a:lnSpc>
                <a:spcPct val="150000"/>
              </a:lnSpc>
            </a:pP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Ролевая игра мотивирует речевую деятельность, так как обучаемые оказываются в ситуации, когда актуализируется потребность что-либо сказать, спросить, выяснить, доказать, чем-то поделиться с собеседником.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9810" y="3111367"/>
            <a:ext cx="103182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Также очень важной является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наглядность</a:t>
            </a: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на начальном этапе. Она выполняет стимулирующую функцию, причем в двух планах: в первом случае мы говорим о внутренней (или языковой) наглядности, стимулирующей восприятие звучащей иноязычной речи с присущей ей грамматической и интонационной </a:t>
            </a:r>
            <a:r>
              <a:rPr lang="ru-RU" sz="2000" b="1" i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оформленностью</a:t>
            </a: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, когда обучаемый ощущает собеседника: «не только слышу, но и вижу». Во втором случае наглядность стимулирует создание смысловых образов, присущих носителям данного языка.</a:t>
            </a:r>
          </a:p>
          <a:p>
            <a:pPr algn="just"/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Все средства наглядности (иллюстрированные и жесты, которые использует учитель) создают эффект «присутствия» в какой-то конкретной ситуации общения и помогают сохранить в памяти детей тот смысл, который нужно им передать или воспринять.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1893" y="712269"/>
            <a:ext cx="11001677" cy="4457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   </a:t>
            </a:r>
            <a:r>
              <a:rPr lang="ru-RU" sz="24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Также, говоря о средствах, способствующих развитию интереса к изучению иностранного языка, нельзя не остановиться на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пении</a:t>
            </a:r>
            <a:r>
              <a:rPr lang="ru-RU" sz="2400" b="1" i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. Используя пение на уроке, мы решаем несколько задач: пение способствует улучшению иноязычного произношения, развивает память, несет большой эстетический и воспитательный потенциал. Кроме того, пение вносит в урок разнообразие, снимает усталость. Применение на уроках иностранных языков современных информационных технологий повышает мотивацию и познавательную активность учащихся всех возрастов, расширяет их кругозор.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 l="7275" t="5336" r="5820" b="7540"/>
          <a:stretch/>
        </p:blipFill>
        <p:spPr>
          <a:xfrm>
            <a:off x="1896178" y="373414"/>
            <a:ext cx="8624235" cy="648458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rcRect l="5104" t="8895" r="8842" b="7947"/>
          <a:stretch/>
        </p:blipFill>
        <p:spPr>
          <a:xfrm>
            <a:off x="1549668" y="258358"/>
            <a:ext cx="8749364" cy="63412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401295" y="108379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itchFamily="18" charset="0" panose="02020603050405020304"/>
                <a:cs typeface="Times New Roman" pitchFamily="18" charset="0" panose="02020603050405020304"/>
              </a:rPr>
              <a:t>5. Связь методики преподавания английского языка с другими науками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108735" y="1314355"/>
            <a:ext cx="7247021" cy="543526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88895" y="281238"/>
            <a:ext cx="8614210" cy="646065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{A5693033-ED64-46FB-BB0E-6DF199F4ECE2}tf04033919</Template>
  <TotalTime>231</TotalTime>
  <Words>890</Words>
  <Application>Microsoft Office PowerPoint</Application>
  <PresentationFormat>Широкоэкранный</PresentationFormat>
  <Paragraphs>55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Times New Roman</vt:lpstr>
      <vt:lpstr>Tw Cen MT</vt:lpstr>
      <vt:lpstr>Wingdings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Взаимосвязь между устной и письменной речью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Метод и приём. Система обучения иностранному языку в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5. Связь методики преподавания английского языка с другими науками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2023-10-13T14:24:24Z</dcterms:created>
  <dcterms:modified xsi:type="dcterms:W3CDTF">2025-04-08T15:06:38Z</dcterms:modified>
</cp:coreProperties>
</file>