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docprops/core.xml" ContentType="application/vnd.openxmlformats-package.core-properties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app.xml" ContentType="application/vnd.openxmlformats-officedocument.extended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1" autoAdjust="0"/>
    <p:restoredTop sz="93690" autoAdjust="0"/>
  </p:normalViewPr>
  <p:slideViewPr>
    <p:cSldViewPr snapToGrid="0">
      <p:cViewPr>
        <p:scale>
          <a:sx n="65" d="100"/>
          <a:sy n="65" d="100"/>
        </p:scale>
        <p:origin x="1328" y="-132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  <a:p>
            <a:endParaRPr lang="en-US"/>
          </a:p>
        </p:txBody>
      </p:sp>
      <p:sp>
        <p:nvSpPr>
          <p:cNvPr id="3" name="Заполнитель даты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/>
          <a:p>
            <a:r>
              <a:rPr lang="en-US" smtClean="0"/>
              <a:t>*</a:t>
            </a:r>
            <a:endParaRPr lang="en-US"/>
          </a:p>
        </p:txBody>
      </p:sp>
      <p:sp>
        <p:nvSpPr>
          <p:cNvPr id="4" name="Заполнитель изображения слайда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  <a:p>
            <a:endParaRPr lang="en-US"/>
          </a:p>
        </p:txBody>
      </p:sp>
      <p:sp>
        <p:nvSpPr>
          <p:cNvPr id="5" name="Заполнитель заметок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  <a:endParaRPr lang="en-US"/>
          </a:p>
          <a:p>
            <a:pPr lvl="1"/>
            <a:r>
              <a:rPr lang="ru-RU" altLang="en-US"/>
              <a:t>Второй уровень</a:t>
            </a:r>
            <a:endParaRPr lang="en-US"/>
          </a:p>
          <a:p>
            <a:pPr lvl="2"/>
            <a:r>
              <a:rPr lang="ru-RU" altLang="en-US"/>
              <a:t>Третий уровень</a:t>
            </a:r>
            <a:endParaRPr lang="en-US"/>
          </a:p>
          <a:p>
            <a:pPr lvl="3"/>
            <a:r>
              <a:rPr lang="ru-RU" altLang="en-US"/>
              <a:t>Четвертый уровень</a:t>
            </a:r>
            <a:endParaRPr lang="en-US"/>
          </a:p>
          <a:p>
            <a:pPr lvl="4"/>
            <a:r>
              <a:rPr lang="ru-RU" altLang="en-US"/>
              <a:t>Пятый уровень</a:t>
            </a:r>
            <a:endParaRPr lang="en-US"/>
          </a:p>
        </p:txBody>
      </p:sp>
      <p:sp>
        <p:nvSpPr>
          <p:cNvPr id="6" name="Заполнитель нижнего колонтитула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  <a:p>
            <a:endParaRPr lang="en-US"/>
          </a:p>
        </p:txBody>
      </p:sp>
      <p:sp>
        <p:nvSpPr>
          <p:cNvPr id="7" name="Заполнитель номера слайда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/>
          <a:p>
            <a:r>
              <a:rPr lang="en-US" smtClean="0"/>
              <a:t>#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78DF32C5-7521-4911-9F93-18BCA37106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779D7AC9-28C0-4B1C-A91C-E33EB1B3D0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FB0C1B66-B9F9-407B-A0A4-BBB07D7E84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58BFADBA-E4EE-46CF-A900-72F8FD3F2B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A35EBD6C-1499-4D3B-8F3A-4EA9142ACBE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22BFCC5B-E77F-4091-A574-0EA40F58D1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rect l="l" t="t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rect l="l" t="t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rect l="l" t="t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rect l="l" t="t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rect l="l" t="t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rect l="l" t="t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rect l="l" t="t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rect l="l" t="t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rect l="l" t="t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rect l="l" t="t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rect l="l" t="t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rect l="l" t="t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rect l="l" t="t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rect l="l" t="t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rect l="l" t="t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rect l="l" t="t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rect l="l" t="t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rect l="l" t="t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rect l="l" t="t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rect l="l" t="t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rect l="l" t="t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rect l="l" t="t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rect l="l" t="t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rect l="l" t="t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rect l="l" t="t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rect l="l" t="t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rect l="l" t="t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rect l="l" t="t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rect l="l" t="t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rect l="l" t="t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rect l="l" t="t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</p:grpSp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 noEditPoints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8" name="Content Placeholder 2"/>
          <p:cNvSpPr>
            <a:spLocks noGrp="1" noEditPoints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9" name="Date Placeholder 3"/>
          <p:cNvSpPr>
            <a:spLocks noGrp="1" noEditPoints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0" name="Footer Placeholder 4"/>
          <p:cNvSpPr>
            <a:spLocks noGrp="1" noEditPoints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1" name="Slide Number Placeholder 5"/>
          <p:cNvSpPr>
            <a:spLocks noGrp="1" noEditPoints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 noEditPoints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 noEditPoints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8" name="Footer Placeholder 7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3" name="Footer Placeholder 2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 noEditPoints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 noEditPoints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 noEditPoints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p:hf dt="0"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 noEditPoints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 noEditPoints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 noEditPoints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 noEditPoints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 noEditPoints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 noEditPoints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 noEditPoints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 noEditPoints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 noEditPoints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 noEditPoints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 noEditPoints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 noEditPoints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 noEditPoints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 noEditPoints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rect l="l" t="t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rect l="l" t="t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rect l="l" t="t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rect l="l" t="t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rect l="l" t="t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rect l="l" t="t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rect l="l" t="t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rect l="l" t="t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rect l="l" t="t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rect l="l" t="t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/>
              <a:lstStyle/>
              <a:p/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rect l="l" t="t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rect l="l" t="t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rect l="l" t="t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rect l="l" t="t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rect l="l" t="t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rect l="l" t="t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rect l="l" t="t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rect l="l" t="t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rect l="l" t="t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rect l="l" t="t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rect l="l" t="t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rect l="l" t="t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rect l="l" t="t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rect l="l" t="t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rect l="l" t="t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rect l="l" t="t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rect l="l" t="t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rect l="l" t="t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rect l="l" t="t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rect l="l" t="t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rect l="l" t="t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rect l="l" t="t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rect l="l" t="t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/>
            </p:txBody>
          </p:sp>
        </p:grpSp>
      </p:grpSp>
      <p:sp>
        <p:nvSpPr>
          <p:cNvPr id="2" name="Title Placeholder 1"/>
          <p:cNvSpPr>
            <a:spLocks noGrp="1" noEditPoints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hf dt="0"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itchFamily="34" charset="0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itchFamily="34" charset="0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itchFamily="34" charset="0" panose="020B0604020202020204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itchFamily="34" charset="0" panose="020B0604020202020204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itchFamily="34" charset="0" panose="020B0604020202020204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itchFamily="34" charset="0" panose="020B0604020202020204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itchFamily="34" charset="0" panose="020B0604020202020204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itchFamily="34" charset="0" panose="020B0604020202020204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 noEditPoints="1"/>
          </p:cNvSpPr>
          <p:nvPr>
            <p:ph idx="1"/>
          </p:nvPr>
        </p:nvSpPr>
        <p:spPr>
          <a:xfrm>
            <a:off x="856060" y="1037724"/>
            <a:ext cx="7429499" cy="416292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2850" dirty="0">
                <a:latin typeface="Times New Roman" pitchFamily="18" charset="0" panose="02020603050405020304"/>
                <a:cs typeface="Times New Roman" pitchFamily="18" charset="0" panose="02020603050405020304"/>
              </a:rPr>
              <a:t>ГРАЖДАНСКО-ПАТРИОТИЧЕСКОЕ ВОСПИТАНИЕ НА УРОКАХ АНГЛИЙСКОГО ЯЗЫКА КАК СРЕДСТВО ВОСПИТАНИЯ</a:t>
            </a:r>
          </a:p>
          <a:p>
            <a:pPr marL="0" indent="0" algn="ctr">
              <a:buNone/>
            </a:pPr>
            <a:r>
              <a:rPr lang="ru-RU" sz="2850" dirty="0">
                <a:latin typeface="Times New Roman" pitchFamily="18" charset="0" panose="02020603050405020304"/>
                <a:cs typeface="Times New Roman" pitchFamily="18" charset="0" panose="02020603050405020304"/>
              </a:rPr>
              <a:t>СОВРЕМЕННОЙ ЛИЧНОСТИ</a:t>
            </a:r>
          </a:p>
          <a:p>
            <a:pPr marL="0" indent="0">
              <a:buNone/>
            </a:pPr>
            <a:endParaRPr lang="ru-RU" dirty="0"/>
          </a:p>
          <a:p>
            <a:pPr marL="0" indent="0" algn="r">
              <a:buNone/>
            </a:pPr>
            <a:r>
              <a:rPr lang="ru-RU" sz="2250" dirty="0">
                <a:latin typeface="Times New Roman" pitchFamily="18" charset="0" panose="02020603050405020304"/>
                <a:cs typeface="Times New Roman" pitchFamily="18" charset="0" panose="02020603050405020304"/>
              </a:rPr>
              <a:t>“Как нет человека без самолюбия, - так  нет человека без любви к Отечеству, и эта любовь дает воспитанию верный ключ к сердцу человека...”</a:t>
            </a:r>
          </a:p>
          <a:p>
            <a:pPr marL="0" indent="0" algn="r">
              <a:buNone/>
            </a:pPr>
            <a:r>
              <a:rPr lang="ru-RU" sz="2250" dirty="0" err="1">
                <a:latin typeface="Times New Roman" pitchFamily="18" charset="0" panose="02020603050405020304"/>
                <a:cs typeface="Times New Roman" pitchFamily="18" charset="0" panose="02020603050405020304"/>
              </a:rPr>
              <a:t>К.Д.Ушинский</a:t>
            </a:r>
            <a:r>
              <a:rPr lang="ru-RU" sz="2250" dirty="0">
                <a:latin typeface="Times New Roman" pitchFamily="18" charset="0" panose="02020603050405020304"/>
                <a:cs typeface="Times New Roman" pitchFamily="18" charset="0" panose="02020603050405020304"/>
              </a:rPr>
              <a:t>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 noEditPoints="1"/>
          </p:cNvSpPr>
          <p:nvPr>
            <p:ph idx="1"/>
          </p:nvPr>
        </p:nvSpPr>
        <p:spPr>
          <a:xfrm>
            <a:off x="519765" y="1131570"/>
            <a:ext cx="7765794" cy="4069081"/>
          </a:xfrm>
        </p:spPr>
        <p:txBody>
          <a:bodyPr>
            <a:normAutofit/>
          </a:bodyPr>
          <a:lstStyle/>
          <a:p>
            <a:r>
              <a:rPr lang="ru-RU" sz="2100" b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ЦЕЛЬ:</a:t>
            </a:r>
          </a:p>
          <a:p>
            <a:pPr marL="0" indent="0">
              <a:buNone/>
            </a:pPr>
            <a:r>
              <a:rPr lang="ru-RU" sz="2400" b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возродить чувство истинного патриотизма, сформировать у обучающихся граждански активные, социально значимые качества, которые они смогут проявить в разных видах деятельности.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 noEditPoints="1"/>
          </p:cNvSpPr>
          <p:nvPr>
            <p:ph idx="1"/>
          </p:nvPr>
        </p:nvSpPr>
        <p:spPr>
          <a:xfrm>
            <a:off x="856060" y="1268730"/>
            <a:ext cx="7429499" cy="3931921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ЗАДАЧА:</a:t>
            </a:r>
          </a:p>
          <a:p>
            <a:pPr marL="0" indent="0">
              <a:buNone/>
            </a:pPr>
            <a:r>
              <a:rPr lang="ru-RU" sz="2400" b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выработать систему работы по формированию и развитию данных качеств личности на уроках и во внеклассной работе с использованием традиционных и нетрадиционных методов и форм обучения.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 noEditPoints="1"/>
          </p:cNvSpPr>
          <p:nvPr>
            <p:ph idx="1"/>
          </p:nvPr>
        </p:nvSpPr>
        <p:spPr>
          <a:xfrm>
            <a:off x="1101867" y="369388"/>
            <a:ext cx="7429499" cy="3946359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ФОРМИРОВАНИЕ ПАТРИОТИЗМА</a:t>
            </a:r>
          </a:p>
          <a:p>
            <a:endParaRPr lang="ru-RU" sz="2800" b="1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marL="0" indent="0">
              <a:buNone/>
            </a:pPr>
            <a:r>
              <a:rPr lang="ru-RU" sz="2800" b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I ступень – любовь к семье</a:t>
            </a:r>
          </a:p>
          <a:p>
            <a:pPr marL="0" indent="0">
              <a:buNone/>
            </a:pPr>
            <a:endParaRPr lang="ru-RU" sz="2800" b="1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marL="0" indent="0">
              <a:buNone/>
            </a:pPr>
            <a:r>
              <a:rPr lang="ru-RU" sz="2800" b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II ступень - любовь к малой родине, к своей школе, традициям и истории села или города</a:t>
            </a:r>
          </a:p>
          <a:p>
            <a:pPr marL="0" indent="0">
              <a:buNone/>
            </a:pPr>
            <a:endParaRPr lang="ru-RU" sz="2800" b="1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marL="0" indent="0">
              <a:buNone/>
            </a:pPr>
            <a:r>
              <a:rPr lang="ru-RU" sz="2800" b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III ступень - любовь к Отечеству, народу, культуре своей страны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 noEditPoints="1"/>
          </p:cNvSpPr>
          <p:nvPr>
            <p:ph idx="1"/>
          </p:nvPr>
        </p:nvSpPr>
        <p:spPr>
          <a:xfrm>
            <a:off x="856060" y="1275949"/>
            <a:ext cx="7429499" cy="4331369"/>
          </a:xfrm>
        </p:spPr>
        <p:txBody>
          <a:bodyPr>
            <a:normAutofit fontScale="25000" lnSpcReduction="20000"/>
          </a:bodyPr>
          <a:lstStyle/>
          <a:p>
            <a:r>
              <a:rPr lang="ru-RU" sz="9600" b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ТЕХНОЛОГИИ</a:t>
            </a:r>
          </a:p>
          <a:p>
            <a:endParaRPr lang="ru-RU" sz="2700" b="1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>
              <a:buFont typeface="Wingdings" pitchFamily="2" charset="2" panose="05000000000000000000"/>
              <a:buChar char="Ø"/>
            </a:pPr>
            <a:r>
              <a:rPr lang="ru-RU" sz="9600" b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Игра (ненавязчивое формирование коллективизма, ответственности, нестандартного мышления)</a:t>
            </a:r>
          </a:p>
          <a:p>
            <a:pPr marL="0" indent="0">
              <a:buNone/>
            </a:pPr>
            <a:endParaRPr lang="ru-RU" sz="3000" b="1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>
              <a:buFont typeface="Wingdings" pitchFamily="2" charset="2" panose="05000000000000000000"/>
              <a:buChar char="Ø"/>
            </a:pPr>
            <a:r>
              <a:rPr lang="ru-RU" sz="9600" b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Метод проектов (привитие интереса к предмету через систему проблемных творческих, исследовательских работ и проектов)</a:t>
            </a:r>
          </a:p>
          <a:p>
            <a:pPr marL="0" indent="0">
              <a:buNone/>
            </a:pPr>
            <a:endParaRPr lang="ru-RU" sz="2700" b="1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>
              <a:buFont typeface="Wingdings" pitchFamily="2" charset="2" panose="05000000000000000000"/>
              <a:buChar char="Ø"/>
            </a:pPr>
            <a:r>
              <a:rPr lang="ru-RU" sz="9600" b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Информационные (Интернет)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 noEditPoints="1"/>
          </p:cNvSpPr>
          <p:nvPr>
            <p:ph idx="1"/>
          </p:nvPr>
        </p:nvSpPr>
        <p:spPr>
          <a:xfrm>
            <a:off x="857250" y="0"/>
            <a:ext cx="7429499" cy="4067504"/>
          </a:xfrm>
        </p:spPr>
        <p:txBody>
          <a:bodyPr>
            <a:noAutofit/>
          </a:bodyPr>
          <a:lstStyle/>
          <a:p>
            <a:r>
              <a:rPr lang="ru-RU" sz="2100" b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ЗАКЛЮЧЕНИЕ</a:t>
            </a:r>
          </a:p>
          <a:p>
            <a:pPr>
              <a:buFont typeface="Wingdings" pitchFamily="2" charset="2" panose="05000000000000000000"/>
              <a:buChar char="Ø"/>
            </a:pPr>
            <a:r>
              <a:rPr lang="ru-RU" sz="2100" b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учебные материалы о культуре своей страны и стран изучаемого языка;</a:t>
            </a:r>
          </a:p>
          <a:p>
            <a:pPr>
              <a:buFont typeface="Wingdings" pitchFamily="2" charset="2" panose="05000000000000000000"/>
              <a:buChar char="Ø"/>
            </a:pPr>
            <a:r>
              <a:rPr lang="ru-RU" sz="2100" b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просмотр видеоматериалов и различные формы урочной и внеурочной деятельности;</a:t>
            </a:r>
          </a:p>
          <a:p>
            <a:pPr>
              <a:buFont typeface="Wingdings" pitchFamily="2" charset="2" panose="05000000000000000000"/>
              <a:buChar char="Ø"/>
            </a:pPr>
            <a:r>
              <a:rPr lang="ru-RU" sz="2100" b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коммуникативная направленность предмета способствует формированию личности, не только толерантную к иностранной культуре, но и способную в рамках устного общения отстоять собственные интересы и гражданскую позицию;</a:t>
            </a:r>
          </a:p>
          <a:p>
            <a:pPr>
              <a:buFont typeface="Wingdings" pitchFamily="2" charset="2" panose="05000000000000000000"/>
              <a:buChar char="Ø"/>
            </a:pPr>
            <a:r>
              <a:rPr lang="ru-RU" sz="2100" b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различные методы, приемы и современные технологии помогают делать уроки интересными и познавательными;</a:t>
            </a:r>
          </a:p>
          <a:p>
            <a:pPr>
              <a:buFont typeface="Wingdings" pitchFamily="2" charset="2" panose="05000000000000000000"/>
              <a:buChar char="Ø"/>
            </a:pPr>
            <a:r>
              <a:rPr lang="ru-RU" sz="2100" b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цель — привить учащимся уважение и любовь к своей родине, чтобы им захотелось рассказать о ней и «защитить» средствами иноязычной коммуникации.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Notes Theme">
  <a:themeElements>
    <a:clrScheme name="Office Notes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Notes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Notes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34</TotalTime>
  <Words>300</Words>
  <Application>Microsoft Office PowerPoint</Application>
  <PresentationFormat>Экран (4:3)</PresentationFormat>
  <Paragraphs>30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Times New Roman</vt:lpstr>
      <vt:lpstr>Tw Cen MT</vt:lpstr>
      <vt:lpstr>Wingdings</vt:lpstr>
      <vt:lpstr>Контур</vt:lpstr>
      <vt:lpstr> ПЕДАГОГИЧЕСКИЙ СОВЕТ 2023-2024  дата проведения: 08.10.2023 г. место проведения: МБОУ «СШ № 70»      материал подготовила: Мухитова Л.Н., учитель английского языка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ПЕДАГОГИЧЕСКИЙ СОВЕТ 2023-2024  дата проведения: 08.10.2023 г. место проведения: МБОУ «СШ № 70»      материал подготовила: Мухитова Л.Н., учитель английского языка</dc:title>
  <dc:creator>USER</dc:creator>
  <cp:lastModifiedBy>USER</cp:lastModifiedBy>
  <cp:revision>4</cp:revision>
  <dcterms:created xsi:type="dcterms:W3CDTF">2023-10-08T19:11:53Z</dcterms:created>
  <dcterms:modified xsi:type="dcterms:W3CDTF">2025-04-08T15:10:17Z</dcterms:modified>
</cp:coreProperties>
</file>