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73" r:id="rId2"/>
    <p:sldId id="308" r:id="rId3"/>
    <p:sldId id="333" r:id="rId4"/>
    <p:sldId id="317" r:id="rId5"/>
    <p:sldId id="318" r:id="rId6"/>
    <p:sldId id="319" r:id="rId7"/>
    <p:sldId id="320" r:id="rId8"/>
    <p:sldId id="321" r:id="rId9"/>
    <p:sldId id="322" r:id="rId10"/>
    <p:sldId id="324" r:id="rId11"/>
    <p:sldId id="325" r:id="rId12"/>
    <p:sldId id="326" r:id="rId13"/>
    <p:sldId id="327" r:id="rId14"/>
    <p:sldId id="328" r:id="rId15"/>
    <p:sldId id="329" r:id="rId16"/>
    <p:sldId id="330" r:id="rId17"/>
    <p:sldId id="334" r:id="rId18"/>
    <p:sldId id="335" r:id="rId19"/>
    <p:sldId id="336" r:id="rId20"/>
    <p:sldId id="332" r:id="rId21"/>
    <p:sldId id="280" r:id="rId22"/>
    <p:sldId id="315" r:id="rId23"/>
    <p:sldId id="316" r:id="rId24"/>
    <p:sldId id="297" r:id="rId2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35422"/>
    <a:srgbClr val="F5791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2564" autoAdjust="0"/>
  </p:normalViewPr>
  <p:slideViewPr>
    <p:cSldViewPr>
      <p:cViewPr varScale="1">
        <p:scale>
          <a:sx n="107" d="100"/>
          <a:sy n="107" d="100"/>
        </p:scale>
        <p:origin x="-17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9A706D0D-32E5-4E1B-AAAE-9B08A2DBCD68}" type="datetimeFigureOut">
              <a:rPr lang="ru-RU"/>
              <a:pPr>
                <a:defRPr/>
              </a:pPr>
              <a:t>19.05.2025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9DDC00B-913F-4A14-8548-39A7B4F40F0A}"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9B2151CE-5EBF-4D1C-AF03-3E7CC61E763E}" type="datetime1">
              <a:rPr lang="ru-RU"/>
              <a:pPr>
                <a:defRPr/>
              </a:pPr>
              <a:t>19.05.2025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F09D6EE-BC7D-464E-8E72-1E993E99606C}"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16AF3B0-F9EA-4012-B475-E2A36C8AEA36}" type="datetime1">
              <a:rPr lang="ru-RU"/>
              <a:pPr>
                <a:defRPr/>
              </a:pPr>
              <a:t>19.05.2025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957DF03-BAC2-4AB5-ABDE-183470D83B44}"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CDD0F00-EB94-4982-B0E7-9A1ED1945F95}" type="datetime1">
              <a:rPr lang="ru-RU"/>
              <a:pPr>
                <a:defRPr/>
              </a:pPr>
              <a:t>19.05.2025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9AB217C-250D-4372-9B85-BE605D7D919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1024266-59F3-4FF3-9E60-B68DE912F3F3}" type="datetime1">
              <a:rPr lang="ru-RU"/>
              <a:pPr>
                <a:defRPr/>
              </a:pPr>
              <a:t>19.05.2025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D414B08-3DC0-4408-B67F-1FC94D00A65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D0491F49-BECA-4FBF-B772-3EB43A715191}" type="datetime1">
              <a:rPr lang="ru-RU"/>
              <a:pPr>
                <a:defRPr/>
              </a:pPr>
              <a:t>19.05.2025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4608DB52-EFD7-43F5-ACCA-4BF20E5F3110}"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263AFBCA-462A-4E9B-BAEC-A3EC92A30D7B}" type="datetime1">
              <a:rPr lang="ru-RU"/>
              <a:pPr>
                <a:defRPr/>
              </a:pPr>
              <a:t>19.05.2025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08C58967-4CFA-4C65-A13A-FF8709119C9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97F0278-7C5D-4B01-A497-5352C556B701}" type="datetime1">
              <a:rPr lang="ru-RU"/>
              <a:pPr>
                <a:defRPr/>
              </a:pPr>
              <a:t>19.05.2025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4784761-A75F-4ACE-A033-1C29C21F99D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04D3929-4409-4C9B-A66D-F4059154E882}" type="datetime1">
              <a:rPr lang="ru-RU"/>
              <a:pPr>
                <a:defRPr/>
              </a:pPr>
              <a:t>19.05.2025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6939F54-9C10-4E51-A8AD-60F1DA148A8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810A05D-E24F-422C-8FA9-97D8529F7FB2}" type="datetime1">
              <a:rPr lang="ru-RU"/>
              <a:pPr>
                <a:defRPr/>
              </a:pPr>
              <a:t>19.05.2025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246433B-3332-4F6B-818A-22713C00A38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15D8626-0F96-45B4-95B1-E8DEF53D33DD}" type="datetime1">
              <a:rPr lang="ru-RU"/>
              <a:pPr>
                <a:defRPr/>
              </a:pPr>
              <a:t>19.05.2025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C1C4468-7675-401C-AA2D-9226E374115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4313FA9-1CD4-4B18-9B59-6F4D4D8744DD}" type="datetime1">
              <a:rPr lang="ru-RU"/>
              <a:pPr>
                <a:defRPr/>
              </a:pPr>
              <a:t>19.05.2025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F6583E5-9552-403E-945D-F2EAAF50258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C0E1DA93-533C-4F65-BF06-1889FA199AE0}" type="datetime1">
              <a:rPr lang="ru-RU"/>
              <a:pPr>
                <a:defRPr/>
              </a:pPr>
              <a:t>19.05.2025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EB15F6D8-9188-43DA-B4D5-F7057F44357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ый треугольник 4"/>
          <p:cNvSpPr/>
          <p:nvPr/>
        </p:nvSpPr>
        <p:spPr>
          <a:xfrm flipV="1">
            <a:off x="0" y="0"/>
            <a:ext cx="8001000" cy="6858000"/>
          </a:xfrm>
          <a:prstGeom prst="rtTriangle">
            <a:avLst/>
          </a:prstGeom>
          <a:blipFill dpi="0" rotWithShape="1">
            <a:blip r:embed="rId2" cstate="print">
              <a:alphaModFix amt="94000"/>
            </a:blip>
            <a:srcRect/>
            <a:tile tx="0" ty="0" sx="100000" sy="100000" flip="none" algn="tl"/>
          </a:blip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2" name="Заголовок 1"/>
          <p:cNvSpPr>
            <a:spLocks noGrp="1"/>
          </p:cNvSpPr>
          <p:nvPr>
            <p:ph type="ctrTitle"/>
          </p:nvPr>
        </p:nvSpPr>
        <p:spPr>
          <a:xfrm>
            <a:off x="1115616" y="2924944"/>
            <a:ext cx="7821512" cy="3571881"/>
          </a:xfrm>
        </p:spPr>
        <p:txBody>
          <a:bodyPr rtlCol="0">
            <a:normAutofit/>
          </a:bodyPr>
          <a:lstStyle/>
          <a:p>
            <a:pPr algn="r" fontAlgn="auto">
              <a:spcAft>
                <a:spcPts val="0"/>
              </a:spcAft>
              <a:defRPr/>
            </a:pPr>
            <a:r>
              <a:rPr lang="ru-RU" b="1" i="1" dirty="0" smtClean="0">
                <a:solidFill>
                  <a:srgbClr val="C00000"/>
                </a:solidFill>
                <a:latin typeface="Arial" pitchFamily="34" charset="0"/>
                <a:cs typeface="Arial" pitchFamily="34" charset="0"/>
              </a:rPr>
              <a:t>Итоговое </a:t>
            </a:r>
            <a:br>
              <a:rPr lang="ru-RU" b="1" i="1" dirty="0" smtClean="0">
                <a:solidFill>
                  <a:srgbClr val="C00000"/>
                </a:solidFill>
                <a:latin typeface="Arial" pitchFamily="34" charset="0"/>
                <a:cs typeface="Arial" pitchFamily="34" charset="0"/>
              </a:rPr>
            </a:br>
            <a:r>
              <a:rPr lang="ru-RU" b="1" i="1" dirty="0" smtClean="0">
                <a:solidFill>
                  <a:srgbClr val="C00000"/>
                </a:solidFill>
                <a:latin typeface="Arial" pitchFamily="34" charset="0"/>
                <a:cs typeface="Arial" pitchFamily="34" charset="0"/>
              </a:rPr>
              <a:t>родительское </a:t>
            </a:r>
            <a:br>
              <a:rPr lang="ru-RU" b="1" i="1" dirty="0" smtClean="0">
                <a:solidFill>
                  <a:srgbClr val="C00000"/>
                </a:solidFill>
                <a:latin typeface="Arial" pitchFamily="34" charset="0"/>
                <a:cs typeface="Arial" pitchFamily="34" charset="0"/>
              </a:rPr>
            </a:br>
            <a:r>
              <a:rPr lang="ru-RU" b="1" i="1" dirty="0" smtClean="0">
                <a:solidFill>
                  <a:srgbClr val="C00000"/>
                </a:solidFill>
                <a:latin typeface="Arial" pitchFamily="34" charset="0"/>
                <a:cs typeface="Arial" pitchFamily="34" charset="0"/>
              </a:rPr>
              <a:t>собрание</a:t>
            </a:r>
            <a:br>
              <a:rPr lang="ru-RU" b="1" i="1" dirty="0" smtClean="0">
                <a:solidFill>
                  <a:srgbClr val="C00000"/>
                </a:solidFill>
                <a:latin typeface="Arial" pitchFamily="34" charset="0"/>
                <a:cs typeface="Arial" pitchFamily="34" charset="0"/>
              </a:rPr>
            </a:br>
            <a:r>
              <a:rPr lang="ru-RU" b="1" i="1" dirty="0" smtClean="0">
                <a:solidFill>
                  <a:srgbClr val="C00000"/>
                </a:solidFill>
                <a:latin typeface="Arial" pitchFamily="34" charset="0"/>
                <a:cs typeface="Arial" pitchFamily="34" charset="0"/>
              </a:rPr>
              <a:t>в 1 доп. классе </a:t>
            </a:r>
            <a:br>
              <a:rPr lang="ru-RU" b="1" i="1" dirty="0" smtClean="0">
                <a:solidFill>
                  <a:srgbClr val="C00000"/>
                </a:solidFill>
                <a:latin typeface="Arial" pitchFamily="34" charset="0"/>
                <a:cs typeface="Arial" pitchFamily="34" charset="0"/>
              </a:rPr>
            </a:br>
            <a:r>
              <a:rPr lang="ru-RU" sz="3200" b="1" i="1" dirty="0" smtClean="0">
                <a:solidFill>
                  <a:srgbClr val="C00000"/>
                </a:solidFill>
                <a:latin typeface="Arial" pitchFamily="34" charset="0"/>
                <a:cs typeface="Arial" pitchFamily="34" charset="0"/>
              </a:rPr>
              <a:t>2024-2025 учебный год</a:t>
            </a:r>
            <a:br>
              <a:rPr lang="ru-RU" sz="3200" b="1" i="1" dirty="0" smtClean="0">
                <a:solidFill>
                  <a:srgbClr val="C00000"/>
                </a:solidFill>
                <a:latin typeface="Arial" pitchFamily="34" charset="0"/>
                <a:cs typeface="Arial" pitchFamily="34" charset="0"/>
              </a:rPr>
            </a:br>
            <a:endParaRPr lang="ru-RU" sz="2000" b="1" i="1" dirty="0" smtClean="0">
              <a:solidFill>
                <a:srgbClr val="C00000"/>
              </a:solidFill>
              <a:latin typeface="Arial" pitchFamily="34" charset="0"/>
              <a:cs typeface="Arial" pitchFamily="34" charset="0"/>
            </a:endParaRPr>
          </a:p>
        </p:txBody>
      </p:sp>
      <p:sp>
        <p:nvSpPr>
          <p:cNvPr id="7" name="Прямоугольник 6"/>
          <p:cNvSpPr/>
          <p:nvPr/>
        </p:nvSpPr>
        <p:spPr>
          <a:xfrm rot="2909618">
            <a:off x="3826000" y="-1756755"/>
            <a:ext cx="160363" cy="10290120"/>
          </a:xfrm>
          <a:prstGeom prst="rect">
            <a:avLst/>
          </a:prstGeom>
          <a:blipFill>
            <a:blip r:embed="rId3" cstate="print"/>
            <a:tile tx="0" ty="0" sx="100000" sy="100000" flip="none" algn="tl"/>
          </a:blipFill>
          <a:ln>
            <a:noFill/>
          </a:ln>
          <a:effectLst>
            <a:glow rad="228600">
              <a:schemeClr val="accent3">
                <a:satMod val="175000"/>
                <a:alpha val="40000"/>
              </a:schemeClr>
            </a:glow>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1" name="TextBox 10"/>
          <p:cNvSpPr txBox="1"/>
          <p:nvPr/>
        </p:nvSpPr>
        <p:spPr>
          <a:xfrm rot="20815945">
            <a:off x="2735263" y="2422525"/>
            <a:ext cx="1463675" cy="2246313"/>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rgbClr val="FFC000"/>
                </a:solidFill>
                <a:effectLst>
                  <a:outerShdw blurRad="38100" dist="38100" dir="2700000" algn="tl">
                    <a:srgbClr val="000000">
                      <a:alpha val="43137"/>
                    </a:srgbClr>
                  </a:outerShdw>
                </a:effectLst>
                <a:latin typeface="Arial" pitchFamily="34" charset="0"/>
                <a:cs typeface="Arial" pitchFamily="34" charset="0"/>
              </a:rPr>
              <a:t>Д</a:t>
            </a:r>
            <a:endParaRPr lang="ru-RU" sz="14000" b="1" dirty="0">
              <a:solidFill>
                <a:srgbClr val="FFC000"/>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TextBox 10"/>
          <p:cNvSpPr txBox="1"/>
          <p:nvPr/>
        </p:nvSpPr>
        <p:spPr>
          <a:xfrm rot="20983810">
            <a:off x="727928" y="4047094"/>
            <a:ext cx="1481137" cy="2246312"/>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rgbClr val="F57913"/>
                </a:solidFill>
                <a:effectLst>
                  <a:outerShdw blurRad="38100" dist="38100" dir="2700000" algn="tl">
                    <a:srgbClr val="000000">
                      <a:alpha val="43137"/>
                    </a:srgbClr>
                  </a:outerShdw>
                </a:effectLst>
                <a:latin typeface="Arial" pitchFamily="34" charset="0"/>
                <a:cs typeface="Arial" pitchFamily="34" charset="0"/>
              </a:rPr>
              <a:t>А</a:t>
            </a:r>
            <a:endParaRPr lang="ru-RU" sz="14000" b="1" dirty="0">
              <a:solidFill>
                <a:srgbClr val="F57913"/>
              </a:solidFill>
              <a:effectLst>
                <a:outerShdw blurRad="38100" dist="38100" dir="2700000" algn="tl">
                  <a:srgbClr val="000000">
                    <a:alpha val="43137"/>
                  </a:srgbClr>
                </a:outerShdw>
              </a:effectLst>
              <a:latin typeface="Arial" pitchFamily="34" charset="0"/>
              <a:cs typeface="Arial" pitchFamily="34" charset="0"/>
            </a:endParaRPr>
          </a:p>
        </p:txBody>
      </p:sp>
      <p:sp>
        <p:nvSpPr>
          <p:cNvPr id="17" name="TextBox 10"/>
          <p:cNvSpPr txBox="1"/>
          <p:nvPr/>
        </p:nvSpPr>
        <p:spPr>
          <a:xfrm rot="20314623">
            <a:off x="5441950" y="633413"/>
            <a:ext cx="1474788" cy="2246312"/>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И</a:t>
            </a:r>
            <a:endParaRPr lang="ru-RU" sz="140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
        <p:nvSpPr>
          <p:cNvPr id="13" name="TextBox 10"/>
          <p:cNvSpPr txBox="1"/>
          <p:nvPr/>
        </p:nvSpPr>
        <p:spPr>
          <a:xfrm rot="21443890">
            <a:off x="1550988" y="3532188"/>
            <a:ext cx="1474787" cy="2247900"/>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Б</a:t>
            </a:r>
            <a:endParaRPr lang="ru-RU" sz="14000"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TextBox 10"/>
          <p:cNvSpPr txBox="1"/>
          <p:nvPr/>
        </p:nvSpPr>
        <p:spPr>
          <a:xfrm rot="20736033">
            <a:off x="2398713" y="2935288"/>
            <a:ext cx="1482725" cy="2246312"/>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ln w="11430"/>
                <a:solidFill>
                  <a:srgbClr val="0070C0"/>
                </a:solidFill>
                <a:effectLst>
                  <a:outerShdw blurRad="80000" dist="40000" dir="5040000" algn="tl">
                    <a:srgbClr val="000000">
                      <a:alpha val="30000"/>
                    </a:srgbClr>
                  </a:outerShdw>
                </a:effectLst>
                <a:latin typeface="Arial" pitchFamily="34" charset="0"/>
                <a:cs typeface="Arial" pitchFamily="34" charset="0"/>
              </a:rPr>
              <a:t>В</a:t>
            </a:r>
            <a:endParaRPr lang="ru-RU" sz="14000" b="1" dirty="0">
              <a:ln w="11430"/>
              <a:solidFill>
                <a:srgbClr val="0070C0"/>
              </a:solidFill>
              <a:effectLst>
                <a:outerShdw blurRad="80000" dist="40000" dir="5040000" algn="tl">
                  <a:srgbClr val="000000">
                    <a:alpha val="30000"/>
                  </a:srgbClr>
                </a:outerShdw>
              </a:effectLst>
              <a:latin typeface="Arial" pitchFamily="34" charset="0"/>
              <a:cs typeface="Arial" pitchFamily="34" charset="0"/>
            </a:endParaRPr>
          </a:p>
        </p:txBody>
      </p:sp>
      <p:sp>
        <p:nvSpPr>
          <p:cNvPr id="15" name="TextBox 10"/>
          <p:cNvSpPr txBox="1"/>
          <p:nvPr/>
        </p:nvSpPr>
        <p:spPr>
          <a:xfrm rot="20803648">
            <a:off x="4019550" y="1535113"/>
            <a:ext cx="1806575" cy="2246312"/>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chemeClr val="accent3">
                    <a:lumMod val="75000"/>
                  </a:schemeClr>
                </a:solidFill>
                <a:effectLst>
                  <a:outerShdw blurRad="38100" dist="38100" dir="2700000" algn="tl">
                    <a:srgbClr val="000000">
                      <a:alpha val="43137"/>
                    </a:srgbClr>
                  </a:outerShdw>
                </a:effectLst>
                <a:latin typeface="Arial" pitchFamily="34" charset="0"/>
                <a:cs typeface="Arial" pitchFamily="34" charset="0"/>
              </a:rPr>
              <a:t>Ж</a:t>
            </a:r>
            <a:endParaRPr lang="ru-RU" sz="14000" b="1" dirty="0">
              <a:solidFill>
                <a:schemeClr val="accent3">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14" name="TextBox 10"/>
          <p:cNvSpPr txBox="1"/>
          <p:nvPr/>
        </p:nvSpPr>
        <p:spPr>
          <a:xfrm rot="21292455">
            <a:off x="3668713" y="2128838"/>
            <a:ext cx="1382712" cy="2246312"/>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rPr>
              <a:t>Е</a:t>
            </a:r>
            <a:endParaRPr lang="ru-RU" sz="14000" b="1" dirty="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16" name="TextBox 10"/>
          <p:cNvSpPr txBox="1"/>
          <p:nvPr/>
        </p:nvSpPr>
        <p:spPr>
          <a:xfrm rot="21082940">
            <a:off x="4803775" y="1157288"/>
            <a:ext cx="1311275" cy="2246312"/>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З</a:t>
            </a:r>
            <a:endParaRPr lang="ru-RU" sz="140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pic>
        <p:nvPicPr>
          <p:cNvPr id="2063" name="Picture 3" descr="H:\Documents and Settings\Aida\Рабочий стол\НОвая ГРАФИКА сборник\КАРТИНКИ СБОРНИК_ школьные\s46.gif"/>
          <p:cNvPicPr>
            <a:picLocks noChangeAspect="1" noChangeArrowheads="1" noCrop="1"/>
          </p:cNvPicPr>
          <p:nvPr/>
        </p:nvPicPr>
        <p:blipFill>
          <a:blip r:embed="rId4" cstate="print"/>
          <a:srcRect/>
          <a:stretch>
            <a:fillRect/>
          </a:stretch>
        </p:blipFill>
        <p:spPr bwMode="auto">
          <a:xfrm>
            <a:off x="1143000" y="1428750"/>
            <a:ext cx="2028825" cy="1397000"/>
          </a:xfrm>
          <a:prstGeom prst="rect">
            <a:avLst/>
          </a:prstGeom>
          <a:noFill/>
          <a:ln w="9525">
            <a:noFill/>
            <a:miter lim="800000"/>
            <a:headEnd/>
            <a:tailEnd/>
          </a:ln>
        </p:spPr>
      </p:pic>
      <p:sp>
        <p:nvSpPr>
          <p:cNvPr id="18" name="TextBox 10"/>
          <p:cNvSpPr txBox="1"/>
          <p:nvPr/>
        </p:nvSpPr>
        <p:spPr>
          <a:xfrm>
            <a:off x="6143625" y="0"/>
            <a:ext cx="1436688" cy="2246313"/>
          </a:xfrm>
          <a:prstGeom prst="rect">
            <a:avLst/>
          </a:prstGeom>
          <a:noFill/>
        </p:spPr>
        <p:txBody>
          <a:bodyP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sz="14000" b="1" dirty="0" smtClean="0">
                <a:solidFill>
                  <a:srgbClr val="00B0F0"/>
                </a:solidFill>
                <a:effectLst>
                  <a:outerShdw blurRad="38100" dist="38100" dir="2700000" algn="tl">
                    <a:srgbClr val="000000">
                      <a:alpha val="43137"/>
                    </a:srgbClr>
                  </a:outerShdw>
                </a:effectLst>
                <a:latin typeface="Arial" pitchFamily="34" charset="0"/>
                <a:cs typeface="Arial" pitchFamily="34" charset="0"/>
              </a:rPr>
              <a:t>К</a:t>
            </a:r>
            <a:endParaRPr lang="ru-RU" sz="14000" b="1" dirty="0">
              <a:solidFill>
                <a:srgbClr val="00B0F0"/>
              </a:solidFill>
              <a:effectLst>
                <a:outerShdw blurRad="38100" dist="38100" dir="2700000" algn="tl">
                  <a:srgbClr val="000000">
                    <a:alpha val="43137"/>
                  </a:srgbClr>
                </a:outerShdw>
              </a:effectLst>
              <a:latin typeface="Arial" pitchFamily="34" charset="0"/>
              <a:cs typeface="Arial" pitchFamily="34" charset="0"/>
            </a:endParaRPr>
          </a:p>
        </p:txBody>
      </p:sp>
      <p:sp>
        <p:nvSpPr>
          <p:cNvPr id="41" name="TextBox 10"/>
          <p:cNvSpPr txBox="1"/>
          <p:nvPr/>
        </p:nvSpPr>
        <p:spPr>
          <a:xfrm rot="20983810">
            <a:off x="315913" y="601663"/>
            <a:ext cx="350837" cy="369887"/>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solidFill>
                  <a:srgbClr val="F57913"/>
                </a:solidFill>
                <a:effectLst>
                  <a:outerShdw blurRad="38100" dist="38100" dir="2700000" algn="tl">
                    <a:srgbClr val="000000">
                      <a:alpha val="43137"/>
                    </a:srgbClr>
                  </a:outerShdw>
                </a:effectLst>
                <a:latin typeface="Arial" pitchFamily="34" charset="0"/>
                <a:cs typeface="Arial" pitchFamily="34" charset="0"/>
              </a:rPr>
              <a:t>А</a:t>
            </a:r>
            <a:endParaRPr lang="ru-RU" b="1" dirty="0">
              <a:solidFill>
                <a:srgbClr val="F57913"/>
              </a:solidFill>
              <a:effectLst>
                <a:outerShdw blurRad="38100" dist="38100" dir="2700000" algn="tl">
                  <a:srgbClr val="000000">
                    <a:alpha val="43137"/>
                  </a:srgbClr>
                </a:outerShdw>
              </a:effectLst>
              <a:latin typeface="Arial" pitchFamily="34" charset="0"/>
              <a:cs typeface="Arial" pitchFamily="34" charset="0"/>
            </a:endParaRPr>
          </a:p>
        </p:txBody>
      </p:sp>
      <p:sp>
        <p:nvSpPr>
          <p:cNvPr id="42" name="TextBox 10"/>
          <p:cNvSpPr txBox="1"/>
          <p:nvPr/>
        </p:nvSpPr>
        <p:spPr>
          <a:xfrm rot="21443890">
            <a:off x="936625" y="436563"/>
            <a:ext cx="350838" cy="369887"/>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Б</a:t>
            </a:r>
            <a:endParaRPr lang="ru-RU"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43" name="TextBox 42"/>
          <p:cNvSpPr txBox="1"/>
          <p:nvPr/>
        </p:nvSpPr>
        <p:spPr>
          <a:xfrm rot="20736033">
            <a:off x="1397000" y="466725"/>
            <a:ext cx="352425" cy="369888"/>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ln w="11430"/>
                <a:solidFill>
                  <a:srgbClr val="0070C0"/>
                </a:solidFill>
                <a:effectLst>
                  <a:outerShdw blurRad="80000" dist="40000" dir="5040000" algn="tl">
                    <a:srgbClr val="000000">
                      <a:alpha val="30000"/>
                    </a:srgbClr>
                  </a:outerShdw>
                </a:effectLst>
                <a:latin typeface="Arial" pitchFamily="34" charset="0"/>
                <a:cs typeface="Arial" pitchFamily="34" charset="0"/>
              </a:rPr>
              <a:t>В</a:t>
            </a:r>
            <a:endParaRPr lang="ru-RU" b="1" dirty="0">
              <a:ln w="11430"/>
              <a:solidFill>
                <a:srgbClr val="0070C0"/>
              </a:solidFill>
              <a:effectLst>
                <a:outerShdw blurRad="80000" dist="40000" dir="5040000" algn="tl">
                  <a:srgbClr val="000000">
                    <a:alpha val="30000"/>
                  </a:srgbClr>
                </a:outerShdw>
              </a:effectLst>
              <a:latin typeface="Arial" pitchFamily="34" charset="0"/>
              <a:cs typeface="Arial" pitchFamily="34" charset="0"/>
            </a:endParaRPr>
          </a:p>
        </p:txBody>
      </p:sp>
      <p:sp>
        <p:nvSpPr>
          <p:cNvPr id="44" name="TextBox 10"/>
          <p:cNvSpPr txBox="1"/>
          <p:nvPr/>
        </p:nvSpPr>
        <p:spPr>
          <a:xfrm rot="20803648">
            <a:off x="2036763" y="682625"/>
            <a:ext cx="393700" cy="369888"/>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solidFill>
                  <a:schemeClr val="accent3">
                    <a:lumMod val="75000"/>
                  </a:schemeClr>
                </a:solidFill>
                <a:effectLst>
                  <a:outerShdw blurRad="38100" dist="38100" dir="2700000" algn="tl">
                    <a:srgbClr val="000000">
                      <a:alpha val="43137"/>
                    </a:srgbClr>
                  </a:outerShdw>
                </a:effectLst>
                <a:latin typeface="Arial" pitchFamily="34" charset="0"/>
                <a:cs typeface="Arial" pitchFamily="34" charset="0"/>
              </a:rPr>
              <a:t>Ж</a:t>
            </a:r>
            <a:endParaRPr lang="ru-RU" b="1" dirty="0">
              <a:solidFill>
                <a:schemeClr val="accent3">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45" name="TextBox 10"/>
          <p:cNvSpPr txBox="1"/>
          <p:nvPr/>
        </p:nvSpPr>
        <p:spPr>
          <a:xfrm rot="21082940">
            <a:off x="3168650" y="522288"/>
            <a:ext cx="328613" cy="369887"/>
          </a:xfrm>
          <a:prstGeom prst="rect">
            <a:avLst/>
          </a:prstGeom>
          <a:noFill/>
        </p:spPr>
        <p:txBody>
          <a:bodyPr wrap="non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З</a:t>
            </a:r>
            <a:endParaRPr lang="ru-RU"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46" name="TextBox 10"/>
          <p:cNvSpPr txBox="1"/>
          <p:nvPr/>
        </p:nvSpPr>
        <p:spPr>
          <a:xfrm rot="21292455">
            <a:off x="2587625" y="508000"/>
            <a:ext cx="190500" cy="369888"/>
          </a:xfrm>
          <a:prstGeom prst="rect">
            <a:avLst/>
          </a:prstGeom>
          <a:noFill/>
        </p:spPr>
        <p:txBody>
          <a:bodyP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rPr>
              <a:t>Е</a:t>
            </a:r>
            <a:endParaRPr lang="ru-RU" b="1" dirty="0">
              <a:solidFill>
                <a:schemeClr val="accent6">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47" name="TextBox 10"/>
          <p:cNvSpPr txBox="1"/>
          <p:nvPr/>
        </p:nvSpPr>
        <p:spPr>
          <a:xfrm>
            <a:off x="3578225" y="207963"/>
            <a:ext cx="563563" cy="368300"/>
          </a:xfrm>
          <a:prstGeom prst="rect">
            <a:avLst/>
          </a:prstGeom>
          <a:noFill/>
        </p:spPr>
        <p:txBody>
          <a:bodyPr>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ru-RU" b="1" dirty="0" smtClean="0">
                <a:solidFill>
                  <a:srgbClr val="00B0F0"/>
                </a:solidFill>
                <a:effectLst>
                  <a:outerShdw blurRad="38100" dist="38100" dir="2700000" algn="tl">
                    <a:srgbClr val="000000">
                      <a:alpha val="43137"/>
                    </a:srgbClr>
                  </a:outerShdw>
                </a:effectLst>
                <a:latin typeface="Arial" pitchFamily="34" charset="0"/>
                <a:cs typeface="Arial" pitchFamily="34" charset="0"/>
              </a:rPr>
              <a:t>К</a:t>
            </a:r>
            <a:endParaRPr lang="ru-RU" b="1" dirty="0">
              <a:solidFill>
                <a:srgbClr val="00B0F0"/>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20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0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0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0"/>
                                        <p:tgtEl>
                                          <p:spTgt spid="17"/>
                                        </p:tgtEl>
                                      </p:cBhvr>
                                    </p:animEffect>
                                  </p:childTnLst>
                                </p:cTn>
                              </p:par>
                            </p:childTnLst>
                          </p:cTn>
                        </p:par>
                        <p:par>
                          <p:cTn id="32" fill="hold">
                            <p:stCondLst>
                              <p:cond delay="2000"/>
                            </p:stCondLst>
                            <p:childTnLst>
                              <p:par>
                                <p:cTn id="33" presetID="8" presetClass="emph" presetSubtype="0" fill="hold" grpId="1" nodeType="afterEffect">
                                  <p:stCondLst>
                                    <p:cond delay="0"/>
                                  </p:stCondLst>
                                  <p:childTnLst>
                                    <p:animRot by="21600000">
                                      <p:cBhvr>
                                        <p:cTn id="34" dur="2000" fill="hold"/>
                                        <p:tgtEl>
                                          <p:spTgt spid="13"/>
                                        </p:tgtEl>
                                        <p:attrNameLst>
                                          <p:attrName>r</p:attrName>
                                        </p:attrNameLst>
                                      </p:cBhvr>
                                    </p:animRot>
                                  </p:childTnLst>
                                </p:cTn>
                              </p:par>
                              <p:par>
                                <p:cTn id="35" presetID="8" presetClass="emph" presetSubtype="0" fill="hold" grpId="1" nodeType="withEffect">
                                  <p:stCondLst>
                                    <p:cond delay="0"/>
                                  </p:stCondLst>
                                  <p:childTnLst>
                                    <p:animRot by="21600000">
                                      <p:cBhvr>
                                        <p:cTn id="36" dur="2000" fill="hold"/>
                                        <p:tgtEl>
                                          <p:spTgt spid="12"/>
                                        </p:tgtEl>
                                        <p:attrNameLst>
                                          <p:attrName>r</p:attrName>
                                        </p:attrNameLst>
                                      </p:cBhvr>
                                    </p:animRot>
                                  </p:childTnLst>
                                </p:cTn>
                              </p:par>
                              <p:par>
                                <p:cTn id="37" presetID="8" presetClass="emph" presetSubtype="0" fill="hold" grpId="1" nodeType="withEffect">
                                  <p:stCondLst>
                                    <p:cond delay="0"/>
                                  </p:stCondLst>
                                  <p:childTnLst>
                                    <p:animRot by="21600000">
                                      <p:cBhvr>
                                        <p:cTn id="38" dur="2000" fill="hold"/>
                                        <p:tgtEl>
                                          <p:spTgt spid="10"/>
                                        </p:tgtEl>
                                        <p:attrNameLst>
                                          <p:attrName>r</p:attrName>
                                        </p:attrNameLst>
                                      </p:cBhvr>
                                    </p:animRot>
                                  </p:childTnLst>
                                </p:cTn>
                              </p:par>
                              <p:par>
                                <p:cTn id="39" presetID="8" presetClass="emph" presetSubtype="0" fill="hold" grpId="1" nodeType="withEffect">
                                  <p:stCondLst>
                                    <p:cond delay="0"/>
                                  </p:stCondLst>
                                  <p:childTnLst>
                                    <p:animRot by="21600000">
                                      <p:cBhvr>
                                        <p:cTn id="40" dur="2000" fill="hold"/>
                                        <p:tgtEl>
                                          <p:spTgt spid="14"/>
                                        </p:tgtEl>
                                        <p:attrNameLst>
                                          <p:attrName>r</p:attrName>
                                        </p:attrNameLst>
                                      </p:cBhvr>
                                    </p:animRot>
                                  </p:childTnLst>
                                </p:cTn>
                              </p:par>
                              <p:par>
                                <p:cTn id="41" presetID="8" presetClass="emph" presetSubtype="0" fill="hold" grpId="1" nodeType="withEffect">
                                  <p:stCondLst>
                                    <p:cond delay="0"/>
                                  </p:stCondLst>
                                  <p:childTnLst>
                                    <p:animRot by="21600000">
                                      <p:cBhvr>
                                        <p:cTn id="42" dur="2000" fill="hold"/>
                                        <p:tgtEl>
                                          <p:spTgt spid="11"/>
                                        </p:tgtEl>
                                        <p:attrNameLst>
                                          <p:attrName>r</p:attrName>
                                        </p:attrNameLst>
                                      </p:cBhvr>
                                    </p:animRot>
                                  </p:childTnLst>
                                </p:cTn>
                              </p:par>
                              <p:par>
                                <p:cTn id="43" presetID="8" presetClass="emph" presetSubtype="0" fill="hold" grpId="1" nodeType="withEffect">
                                  <p:stCondLst>
                                    <p:cond delay="0"/>
                                  </p:stCondLst>
                                  <p:childTnLst>
                                    <p:animRot by="21600000">
                                      <p:cBhvr>
                                        <p:cTn id="44" dur="2000" fill="hold"/>
                                        <p:tgtEl>
                                          <p:spTgt spid="15"/>
                                        </p:tgtEl>
                                        <p:attrNameLst>
                                          <p:attrName>r</p:attrName>
                                        </p:attrNameLst>
                                      </p:cBhvr>
                                    </p:animRot>
                                  </p:childTnLst>
                                </p:cTn>
                              </p:par>
                              <p:par>
                                <p:cTn id="45" presetID="8" presetClass="emph" presetSubtype="0" fill="hold" grpId="1" nodeType="withEffect">
                                  <p:stCondLst>
                                    <p:cond delay="0"/>
                                  </p:stCondLst>
                                  <p:childTnLst>
                                    <p:animRot by="21600000">
                                      <p:cBhvr>
                                        <p:cTn id="46" dur="2000" fill="hold"/>
                                        <p:tgtEl>
                                          <p:spTgt spid="16"/>
                                        </p:tgtEl>
                                        <p:attrNameLst>
                                          <p:attrName>r</p:attrName>
                                        </p:attrNameLst>
                                      </p:cBhvr>
                                    </p:animRot>
                                  </p:childTnLst>
                                </p:cTn>
                              </p:par>
                              <p:par>
                                <p:cTn id="47" presetID="8" presetClass="emph" presetSubtype="0" fill="hold" grpId="1" nodeType="withEffect">
                                  <p:stCondLst>
                                    <p:cond delay="0"/>
                                  </p:stCondLst>
                                  <p:childTnLst>
                                    <p:animRot by="21600000">
                                      <p:cBhvr>
                                        <p:cTn id="48" dur="2000" fill="hold"/>
                                        <p:tgtEl>
                                          <p:spTgt spid="18"/>
                                        </p:tgtEl>
                                        <p:attrNameLst>
                                          <p:attrName>r</p:attrName>
                                        </p:attrNameLst>
                                      </p:cBhvr>
                                    </p:animRot>
                                  </p:childTnLst>
                                </p:cTn>
                              </p:par>
                              <p:par>
                                <p:cTn id="49" presetID="8" presetClass="emph" presetSubtype="0" fill="hold" grpId="1" nodeType="withEffect">
                                  <p:stCondLst>
                                    <p:cond delay="0"/>
                                  </p:stCondLst>
                                  <p:childTnLst>
                                    <p:animRot by="21600000">
                                      <p:cBhvr>
                                        <p:cTn id="50" dur="2000" fill="hold"/>
                                        <p:tgtEl>
                                          <p:spTgt spid="17"/>
                                        </p:tgtEl>
                                        <p:attrNameLst>
                                          <p:attrName>r</p:attrName>
                                        </p:attrNameLst>
                                      </p:cBhvr>
                                    </p:animRot>
                                  </p:childTnLst>
                                </p:cTn>
                              </p:par>
                              <p:par>
                                <p:cTn id="51" presetID="10" presetClass="entr" presetSubtype="0"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2000"/>
                                        <p:tgtEl>
                                          <p:spTgt spid="4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2000"/>
                                        <p:tgtEl>
                                          <p:spTgt spid="4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000"/>
                                        <p:tgtEl>
                                          <p:spTgt spid="43"/>
                                        </p:tgtEl>
                                      </p:cBhvr>
                                    </p:animEffect>
                                  </p:childTnLst>
                                </p:cTn>
                              </p:par>
                            </p:childTnLst>
                          </p:cTn>
                        </p:par>
                        <p:par>
                          <p:cTn id="60" fill="hold">
                            <p:stCondLst>
                              <p:cond delay="4000"/>
                            </p:stCondLst>
                            <p:childTnLst>
                              <p:par>
                                <p:cTn id="61" presetID="8" presetClass="emph" presetSubtype="0" fill="hold" grpId="1" nodeType="afterEffect">
                                  <p:stCondLst>
                                    <p:cond delay="0"/>
                                  </p:stCondLst>
                                  <p:childTnLst>
                                    <p:animRot by="21600000">
                                      <p:cBhvr>
                                        <p:cTn id="62" dur="2000" fill="hold"/>
                                        <p:tgtEl>
                                          <p:spTgt spid="42"/>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41"/>
                                        </p:tgtEl>
                                        <p:attrNameLst>
                                          <p:attrName>r</p:attrName>
                                        </p:attrNameLst>
                                      </p:cBhvr>
                                    </p:animRot>
                                  </p:childTnLst>
                                </p:cTn>
                              </p:par>
                              <p:par>
                                <p:cTn id="65" presetID="8" presetClass="emph" presetSubtype="0" fill="hold" grpId="1" nodeType="withEffect">
                                  <p:stCondLst>
                                    <p:cond delay="0"/>
                                  </p:stCondLst>
                                  <p:childTnLst>
                                    <p:animRot by="21600000">
                                      <p:cBhvr>
                                        <p:cTn id="66" dur="2000" fill="hold"/>
                                        <p:tgtEl>
                                          <p:spTgt spid="43"/>
                                        </p:tgtEl>
                                        <p:attrNameLst>
                                          <p:attrName>r</p:attrName>
                                        </p:attrNameLst>
                                      </p:cBhvr>
                                    </p:animRot>
                                  </p:childTnLst>
                                </p:cTn>
                              </p:par>
                              <p:par>
                                <p:cTn id="67" presetID="10"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2000"/>
                                        <p:tgtEl>
                                          <p:spTgt spid="4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2000"/>
                                        <p:tgtEl>
                                          <p:spTgt spid="45"/>
                                        </p:tgtEl>
                                      </p:cBhvr>
                                    </p:animEffect>
                                  </p:childTnLst>
                                </p:cTn>
                              </p:par>
                              <p:par>
                                <p:cTn id="73" presetID="8" presetClass="emph" presetSubtype="0" fill="hold" nodeType="withEffect">
                                  <p:stCondLst>
                                    <p:cond delay="0"/>
                                  </p:stCondLst>
                                  <p:childTnLst>
                                    <p:animRot by="21600000">
                                      <p:cBhvr>
                                        <p:cTn id="74" dur="2000" fill="hold"/>
                                        <p:tgtEl>
                                          <p:spTgt spid="44"/>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45"/>
                                        </p:tgtEl>
                                        <p:attrNameLst>
                                          <p:attrName>r</p:attrName>
                                        </p:attrNameLst>
                                      </p:cBhvr>
                                    </p:animRot>
                                  </p:childTnLst>
                                </p:cTn>
                              </p:par>
                              <p:par>
                                <p:cTn id="77" presetID="10"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2000"/>
                                        <p:tgtEl>
                                          <p:spTgt spid="4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2000"/>
                                        <p:tgtEl>
                                          <p:spTgt spid="47"/>
                                        </p:tgtEl>
                                      </p:cBhvr>
                                    </p:animEffect>
                                  </p:childTnLst>
                                </p:cTn>
                              </p:par>
                              <p:par>
                                <p:cTn id="83" presetID="8" presetClass="emph" presetSubtype="0" fill="hold" nodeType="withEffect">
                                  <p:stCondLst>
                                    <p:cond delay="0"/>
                                  </p:stCondLst>
                                  <p:childTnLst>
                                    <p:animRot by="21600000">
                                      <p:cBhvr>
                                        <p:cTn id="84" dur="2000" fill="hold"/>
                                        <p:tgtEl>
                                          <p:spTgt spid="46"/>
                                        </p:tgtEl>
                                        <p:attrNameLst>
                                          <p:attrName>r</p:attrName>
                                        </p:attrNameLst>
                                      </p:cBhvr>
                                    </p:animRot>
                                  </p:childTnLst>
                                </p:cTn>
                              </p:par>
                              <p:par>
                                <p:cTn id="85" presetID="8" presetClass="emph" presetSubtype="0" fill="hold" nodeType="withEffect">
                                  <p:stCondLst>
                                    <p:cond delay="0"/>
                                  </p:stCondLst>
                                  <p:childTnLst>
                                    <p:animRot by="21600000">
                                      <p:cBhvr>
                                        <p:cTn id="86" dur="2000" fill="hold"/>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7" grpId="0"/>
      <p:bldP spid="17" grpId="1"/>
      <p:bldP spid="13" grpId="0"/>
      <p:bldP spid="13" grpId="1"/>
      <p:bldP spid="10" grpId="0"/>
      <p:bldP spid="10" grpId="1"/>
      <p:bldP spid="15" grpId="0"/>
      <p:bldP spid="15" grpId="1"/>
      <p:bldP spid="14" grpId="0"/>
      <p:bldP spid="14" grpId="1"/>
      <p:bldP spid="16" grpId="0"/>
      <p:bldP spid="16" grpId="1"/>
      <p:bldP spid="18" grpId="0"/>
      <p:bldP spid="18" grpId="1"/>
      <p:bldP spid="41" grpId="0"/>
      <p:bldP spid="42" grpId="0"/>
      <p:bldP spid="42" grpId="1"/>
      <p:bldP spid="43" grpId="0"/>
      <p:bldP spid="43" grpId="1"/>
      <p:bldP spid="44" grpId="0"/>
      <p:bldP spid="45" grpId="0"/>
      <p:bldP spid="46" grpId="0"/>
      <p:bldP spid="4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82660"/>
          </a:xfrm>
        </p:spPr>
        <p:txBody>
          <a:bodyPr>
            <a:normAutofit fontScale="90000"/>
          </a:bodyPr>
          <a:lstStyle/>
          <a:p>
            <a:r>
              <a:rPr lang="ru-RU" sz="3100" b="1" u="sng" dirty="0" smtClean="0">
                <a:solidFill>
                  <a:srgbClr val="C00000"/>
                </a:solidFill>
              </a:rPr>
              <a:t>Овладение основными  знаниями, умениями и навыкам учащимися </a:t>
            </a:r>
            <a:r>
              <a:rPr lang="ru-RU" sz="3100" b="1" u="sng" dirty="0" smtClean="0">
                <a:solidFill>
                  <a:srgbClr val="C00000"/>
                </a:solidFill>
              </a:rPr>
              <a:t>с ОВЗ </a:t>
            </a:r>
            <a:r>
              <a:rPr lang="ru-RU" sz="3100" b="1" u="sng" dirty="0">
                <a:solidFill>
                  <a:srgbClr val="C00000"/>
                </a:solidFill>
              </a:rPr>
              <a:t>к концу обучения </a:t>
            </a:r>
            <a:r>
              <a:rPr lang="ru-RU" sz="3100" b="1" u="sng" dirty="0" smtClean="0">
                <a:solidFill>
                  <a:srgbClr val="C00000"/>
                </a:solidFill>
              </a:rPr>
              <a:t>в 1 доп.  </a:t>
            </a:r>
            <a:r>
              <a:rPr lang="ru-RU" sz="3100" b="1" u="sng" dirty="0">
                <a:solidFill>
                  <a:srgbClr val="C00000"/>
                </a:solidFill>
              </a:rPr>
              <a:t>классе.</a:t>
            </a:r>
            <a:r>
              <a:rPr lang="ru-RU" b="1" u="sng" dirty="0">
                <a:solidFill>
                  <a:srgbClr val="C00000"/>
                </a:solidFill>
              </a:rPr>
              <a:t/>
            </a:r>
            <a:br>
              <a:rPr lang="ru-RU" b="1" u="sng" dirty="0">
                <a:solidFill>
                  <a:srgbClr val="C00000"/>
                </a:solidFill>
              </a:rPr>
            </a:br>
            <a:endParaRPr lang="ru-RU" dirty="0"/>
          </a:p>
        </p:txBody>
      </p:sp>
      <p:sp>
        <p:nvSpPr>
          <p:cNvPr id="3" name="Объект 2"/>
          <p:cNvSpPr>
            <a:spLocks noGrp="1"/>
          </p:cNvSpPr>
          <p:nvPr>
            <p:ph idx="1"/>
          </p:nvPr>
        </p:nvSpPr>
        <p:spPr>
          <a:xfrm>
            <a:off x="457200" y="1142984"/>
            <a:ext cx="8229600" cy="5214974"/>
          </a:xfrm>
        </p:spPr>
        <p:txBody>
          <a:bodyPr>
            <a:normAutofit fontScale="40000" lnSpcReduction="20000"/>
          </a:bodyPr>
          <a:lstStyle/>
          <a:p>
            <a:endParaRPr lang="en-US" b="1" i="1" dirty="0" smtClean="0"/>
          </a:p>
          <a:p>
            <a:pPr>
              <a:buNone/>
            </a:pPr>
            <a:r>
              <a:rPr lang="ru-RU" sz="5100" b="1" i="1" dirty="0" smtClean="0">
                <a:solidFill>
                  <a:schemeClr val="tx2">
                    <a:lumMod val="75000"/>
                  </a:schemeClr>
                </a:solidFill>
              </a:rPr>
              <a:t>  Программа в 1 доп. классе направлена на формирование базовых учебных действий.</a:t>
            </a:r>
          </a:p>
          <a:p>
            <a:pPr>
              <a:buNone/>
            </a:pPr>
            <a:r>
              <a:rPr lang="ru-RU" sz="5100" b="1" i="1" dirty="0" smtClean="0">
                <a:solidFill>
                  <a:schemeClr val="tx2">
                    <a:lumMod val="75000"/>
                  </a:schemeClr>
                </a:solidFill>
              </a:rPr>
              <a:t>1. Готовность обучающегося к нахождению и обучению в среде сверстников, к эмоционально-положительному, коммуникативному взаимодействию с группой обучающихся.</a:t>
            </a:r>
          </a:p>
          <a:p>
            <a:pPr>
              <a:buNone/>
            </a:pPr>
            <a:r>
              <a:rPr lang="ru-RU" sz="5100" b="1" i="1" dirty="0" smtClean="0">
                <a:solidFill>
                  <a:schemeClr val="tx2">
                    <a:lumMod val="75000"/>
                  </a:schemeClr>
                </a:solidFill>
              </a:rPr>
              <a:t>2.   Сформированность учебного поведения:</a:t>
            </a:r>
          </a:p>
          <a:p>
            <a:pPr lvl="0"/>
            <a:r>
              <a:rPr lang="ru-RU" sz="5100" b="1" i="1" dirty="0" smtClean="0">
                <a:solidFill>
                  <a:schemeClr val="tx2">
                    <a:lumMod val="75000"/>
                  </a:schemeClr>
                </a:solidFill>
              </a:rPr>
              <a:t>направленность взгляда (на говорящего взрослого, на задание);</a:t>
            </a:r>
          </a:p>
          <a:p>
            <a:pPr lvl="0"/>
            <a:r>
              <a:rPr lang="ru-RU" sz="5100" b="1" i="1" dirty="0" smtClean="0">
                <a:solidFill>
                  <a:schemeClr val="tx2">
                    <a:lumMod val="75000"/>
                  </a:schemeClr>
                </a:solidFill>
              </a:rPr>
              <a:t>умение выполнять инструкции педагога;</a:t>
            </a:r>
          </a:p>
          <a:p>
            <a:pPr lvl="0"/>
            <a:r>
              <a:rPr lang="ru-RU" sz="5100" b="1" i="1" dirty="0" smtClean="0">
                <a:solidFill>
                  <a:schemeClr val="tx2">
                    <a:lumMod val="75000"/>
                  </a:schemeClr>
                </a:solidFill>
              </a:rPr>
              <a:t>использование по назначению учебных материалов;</a:t>
            </a:r>
          </a:p>
          <a:p>
            <a:pPr lvl="0"/>
            <a:r>
              <a:rPr lang="ru-RU" sz="5100" b="1" i="1" dirty="0" smtClean="0">
                <a:solidFill>
                  <a:schemeClr val="tx2">
                    <a:lumMod val="75000"/>
                  </a:schemeClr>
                </a:solidFill>
              </a:rPr>
              <a:t>умение выполнять действия по образцу и по подражанию.</a:t>
            </a:r>
          </a:p>
          <a:p>
            <a:pPr>
              <a:buNone/>
            </a:pPr>
            <a:r>
              <a:rPr lang="ru-RU" sz="5100" b="1" i="1" dirty="0" smtClean="0">
                <a:solidFill>
                  <a:schemeClr val="tx2">
                    <a:lumMod val="75000"/>
                  </a:schemeClr>
                </a:solidFill>
              </a:rPr>
              <a:t>3.   Сформированность умения выполнять задание  в течение определенного периода времени, от начала до конца, с заданными качественными параметрами.</a:t>
            </a:r>
          </a:p>
          <a:p>
            <a:pPr>
              <a:buNone/>
            </a:pPr>
            <a:r>
              <a:rPr lang="ru-RU" sz="5100" b="1" i="1" dirty="0" smtClean="0">
                <a:solidFill>
                  <a:schemeClr val="tx2">
                    <a:lumMod val="75000"/>
                  </a:schemeClr>
                </a:solidFill>
              </a:rPr>
              <a:t>4  .Сформированность умения самостоятельно переходить от одного задания (операции, действия) к другому в соответствии с расписанием занятий, алгоритмом действия.</a:t>
            </a:r>
          </a:p>
          <a:p>
            <a:endParaRPr lang="en-US" sz="4000" b="1" i="1" dirty="0"/>
          </a:p>
        </p:txBody>
      </p:sp>
    </p:spTree>
    <p:extLst>
      <p:ext uri="{BB962C8B-B14F-4D97-AF65-F5344CB8AC3E}">
        <p14:creationId xmlns="" xmlns:p14="http://schemas.microsoft.com/office/powerpoint/2010/main" val="8499360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71414"/>
            <a:ext cx="8858280" cy="1346224"/>
          </a:xfrm>
        </p:spPr>
        <p:txBody>
          <a:bodyPr/>
          <a:lstStyle/>
          <a:p>
            <a:pPr algn="l"/>
            <a:r>
              <a:rPr lang="ru-RU" sz="3600" b="1" dirty="0" smtClean="0">
                <a:solidFill>
                  <a:srgbClr val="FF0000"/>
                </a:solidFill>
              </a:rPr>
              <a:t>      Учебные предметы по программе</a:t>
            </a:r>
            <a:endParaRPr lang="ru-RU" sz="3600" b="1" dirty="0">
              <a:solidFill>
                <a:srgbClr val="FF0000"/>
              </a:solidFill>
            </a:endParaRPr>
          </a:p>
        </p:txBody>
      </p:sp>
      <p:sp>
        <p:nvSpPr>
          <p:cNvPr id="3" name="Содержимое 2"/>
          <p:cNvSpPr>
            <a:spLocks noGrp="1"/>
          </p:cNvSpPr>
          <p:nvPr>
            <p:ph idx="1"/>
          </p:nvPr>
        </p:nvSpPr>
        <p:spPr>
          <a:xfrm>
            <a:off x="457200" y="1214422"/>
            <a:ext cx="8229600" cy="5500726"/>
          </a:xfrm>
        </p:spPr>
        <p:txBody>
          <a:bodyPr/>
          <a:lstStyle/>
          <a:p>
            <a:pPr marL="514350" indent="-514350">
              <a:buAutoNum type="arabicPeriod"/>
            </a:pPr>
            <a:r>
              <a:rPr lang="ru-RU" b="1" dirty="0" smtClean="0">
                <a:solidFill>
                  <a:srgbClr val="002060"/>
                </a:solidFill>
              </a:rPr>
              <a:t>Речь и альтернативная коммуникация,</a:t>
            </a:r>
          </a:p>
          <a:p>
            <a:pPr marL="514350" indent="-514350">
              <a:buAutoNum type="arabicPeriod"/>
            </a:pPr>
            <a:r>
              <a:rPr lang="ru-RU" b="1" dirty="0" smtClean="0">
                <a:solidFill>
                  <a:srgbClr val="002060"/>
                </a:solidFill>
              </a:rPr>
              <a:t>Математические представления,</a:t>
            </a:r>
          </a:p>
          <a:p>
            <a:pPr marL="514350" indent="-514350">
              <a:buAutoNum type="arabicPeriod"/>
            </a:pPr>
            <a:r>
              <a:rPr lang="ru-RU" b="1" dirty="0" smtClean="0">
                <a:solidFill>
                  <a:srgbClr val="002060"/>
                </a:solidFill>
              </a:rPr>
              <a:t>Окружающий социальный мир,</a:t>
            </a:r>
          </a:p>
          <a:p>
            <a:pPr marL="514350" indent="-514350">
              <a:buAutoNum type="arabicPeriod"/>
            </a:pPr>
            <a:r>
              <a:rPr lang="ru-RU" b="1" dirty="0" smtClean="0">
                <a:solidFill>
                  <a:srgbClr val="002060"/>
                </a:solidFill>
              </a:rPr>
              <a:t>Окружающий природный мир,</a:t>
            </a:r>
          </a:p>
          <a:p>
            <a:pPr marL="514350" indent="-514350">
              <a:buAutoNum type="arabicPeriod"/>
            </a:pPr>
            <a:r>
              <a:rPr lang="ru-RU" b="1" dirty="0" smtClean="0">
                <a:solidFill>
                  <a:srgbClr val="002060"/>
                </a:solidFill>
              </a:rPr>
              <a:t>Человек,</a:t>
            </a:r>
          </a:p>
          <a:p>
            <a:pPr marL="514350" indent="-514350">
              <a:buAutoNum type="arabicPeriod"/>
            </a:pPr>
            <a:r>
              <a:rPr lang="ru-RU" b="1" dirty="0" smtClean="0">
                <a:solidFill>
                  <a:srgbClr val="002060"/>
                </a:solidFill>
              </a:rPr>
              <a:t>Изобразительная деятельность,</a:t>
            </a:r>
          </a:p>
          <a:p>
            <a:pPr marL="514350" indent="-514350">
              <a:buAutoNum type="arabicPeriod"/>
            </a:pPr>
            <a:r>
              <a:rPr lang="ru-RU" b="1" dirty="0" smtClean="0">
                <a:solidFill>
                  <a:srgbClr val="002060"/>
                </a:solidFill>
              </a:rPr>
              <a:t>Адаптивная физкультура,</a:t>
            </a:r>
          </a:p>
          <a:p>
            <a:pPr marL="514350" indent="-514350">
              <a:buAutoNum type="arabicPeriod"/>
            </a:pPr>
            <a:r>
              <a:rPr lang="ru-RU" b="1" dirty="0" smtClean="0">
                <a:solidFill>
                  <a:srgbClr val="002060"/>
                </a:solidFill>
              </a:rPr>
              <a:t>Музыка и движения,</a:t>
            </a:r>
          </a:p>
          <a:p>
            <a:pPr marL="514350" indent="-514350">
              <a:buAutoNum type="arabicPeriod"/>
            </a:pPr>
            <a:r>
              <a:rPr lang="ru-RU" b="1" dirty="0" smtClean="0">
                <a:solidFill>
                  <a:srgbClr val="002060"/>
                </a:solidFill>
              </a:rPr>
              <a:t>Коррекционные занятия.</a:t>
            </a:r>
          </a:p>
          <a:p>
            <a:pPr marL="514350" indent="-514350">
              <a:buAutoNum type="arabicPeriod"/>
            </a:pPr>
            <a:endParaRPr lang="ru-RU" dirty="0">
              <a:solidFill>
                <a:srgbClr val="002060"/>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928694"/>
          </a:xfrm>
        </p:spPr>
        <p:txBody>
          <a:bodyPr/>
          <a:lstStyle/>
          <a:p>
            <a:r>
              <a:rPr lang="ru-RU" sz="3200" b="1" dirty="0" smtClean="0">
                <a:solidFill>
                  <a:srgbClr val="FF0000"/>
                </a:solidFill>
              </a:rPr>
              <a:t>«Речь и альтернативная коммуникация»</a:t>
            </a:r>
            <a:endParaRPr lang="ru-RU" sz="3200" b="1" dirty="0">
              <a:solidFill>
                <a:srgbClr val="FF0000"/>
              </a:solidFill>
            </a:endParaRPr>
          </a:p>
        </p:txBody>
      </p:sp>
      <p:sp>
        <p:nvSpPr>
          <p:cNvPr id="3" name="Содержимое 2"/>
          <p:cNvSpPr>
            <a:spLocks noGrp="1"/>
          </p:cNvSpPr>
          <p:nvPr>
            <p:ph idx="1"/>
          </p:nvPr>
        </p:nvSpPr>
        <p:spPr>
          <a:xfrm>
            <a:off x="457200" y="1142984"/>
            <a:ext cx="8229600" cy="4983179"/>
          </a:xfrm>
        </p:spPr>
        <p:txBody>
          <a:bodyPr/>
          <a:lstStyle/>
          <a:p>
            <a:pPr>
              <a:buNone/>
            </a:pPr>
            <a:r>
              <a:rPr lang="ru-RU" sz="2400" b="1" i="1" u="sng" dirty="0" smtClean="0">
                <a:solidFill>
                  <a:schemeClr val="tx2">
                    <a:lumMod val="75000"/>
                  </a:schemeClr>
                </a:solidFill>
              </a:rPr>
              <a:t>Независимо от вида урока, основную часть составляет индивидуальная работа с каждым учеником. </a:t>
            </a:r>
          </a:p>
          <a:p>
            <a:pPr>
              <a:buNone/>
            </a:pPr>
            <a:r>
              <a:rPr lang="ru-RU" sz="2400" b="1" i="1" dirty="0" smtClean="0">
                <a:solidFill>
                  <a:schemeClr val="tx2">
                    <a:lumMod val="75000"/>
                  </a:schemeClr>
                </a:solidFill>
              </a:rPr>
              <a:t>Уроки по данному предмету условно можно разделить на несколько типов: </a:t>
            </a:r>
          </a:p>
          <a:p>
            <a:pPr lvl="0"/>
            <a:r>
              <a:rPr lang="ru-RU" sz="2400" b="1" i="1" dirty="0" smtClean="0">
                <a:solidFill>
                  <a:schemeClr val="tx2">
                    <a:lumMod val="75000"/>
                  </a:schemeClr>
                </a:solidFill>
              </a:rPr>
              <a:t>уроки изучения пиктограмм, изображений, фотографий;</a:t>
            </a:r>
          </a:p>
          <a:p>
            <a:pPr lvl="0"/>
            <a:r>
              <a:rPr lang="ru-RU" sz="2400" b="1" i="1" dirty="0" smtClean="0">
                <a:solidFill>
                  <a:schemeClr val="tx2">
                    <a:lumMod val="75000"/>
                  </a:schemeClr>
                </a:solidFill>
              </a:rPr>
              <a:t>уроки «письма» (написание графических элементов);</a:t>
            </a:r>
          </a:p>
          <a:p>
            <a:pPr lvl="0"/>
            <a:r>
              <a:rPr lang="ru-RU" sz="2400" b="1" i="1" dirty="0" smtClean="0">
                <a:solidFill>
                  <a:schemeClr val="tx2">
                    <a:lumMod val="75000"/>
                  </a:schemeClr>
                </a:solidFill>
              </a:rPr>
              <a:t>уроки развития коммуникации с помощью жестов;</a:t>
            </a:r>
          </a:p>
          <a:p>
            <a:pPr lvl="0"/>
            <a:r>
              <a:rPr lang="ru-RU" sz="2400" b="1" i="1" dirty="0" smtClean="0">
                <a:solidFill>
                  <a:schemeClr val="tx2">
                    <a:lumMod val="75000"/>
                  </a:schemeClr>
                </a:solidFill>
              </a:rPr>
              <a:t>уроки активизации коммуникативных (невербальных и вербальных, альтернативных) средств для развития понимания и выражения ответа на обращенную речь;</a:t>
            </a:r>
          </a:p>
          <a:p>
            <a:pPr lvl="0"/>
            <a:r>
              <a:rPr lang="ru-RU" sz="2400" b="1" i="1" dirty="0" smtClean="0">
                <a:solidFill>
                  <a:schemeClr val="tx2">
                    <a:lumMod val="75000"/>
                  </a:schemeClr>
                </a:solidFill>
              </a:rPr>
              <a:t>уроки выработки навыков чтения эмоций других и выражения собственных.</a:t>
            </a:r>
          </a:p>
          <a:p>
            <a:endParaRPr lang="ru-RU" sz="16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4</a:t>
            </a:fld>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rgbClr val="FF0000"/>
                </a:solidFill>
              </a:rPr>
              <a:t>«Речь и альтернативная коммуникация»</a:t>
            </a:r>
            <a:endParaRPr lang="ru-RU" sz="3200" dirty="0"/>
          </a:p>
        </p:txBody>
      </p:sp>
      <p:sp>
        <p:nvSpPr>
          <p:cNvPr id="3" name="Содержимое 2"/>
          <p:cNvSpPr>
            <a:spLocks noGrp="1"/>
          </p:cNvSpPr>
          <p:nvPr>
            <p:ph idx="1"/>
          </p:nvPr>
        </p:nvSpPr>
        <p:spPr>
          <a:xfrm>
            <a:off x="457200" y="1142984"/>
            <a:ext cx="8229600" cy="5214974"/>
          </a:xfrm>
        </p:spPr>
        <p:txBody>
          <a:bodyPr/>
          <a:lstStyle/>
          <a:p>
            <a:r>
              <a:rPr lang="ru-RU" sz="2400" b="1" i="1" dirty="0" smtClean="0">
                <a:solidFill>
                  <a:schemeClr val="tx2">
                    <a:lumMod val="75000"/>
                  </a:schemeClr>
                </a:solidFill>
              </a:rPr>
              <a:t>Установление зрительного контакта с собеседником, учет эмоционального состояния собеседника. </a:t>
            </a:r>
          </a:p>
          <a:p>
            <a:r>
              <a:rPr lang="ru-RU" sz="2400" b="1" i="1" dirty="0" smtClean="0">
                <a:solidFill>
                  <a:schemeClr val="tx2">
                    <a:lumMod val="75000"/>
                  </a:schemeClr>
                </a:solidFill>
              </a:rPr>
              <a:t>Реагирование на собственное имя. Приветствие собеседника звуком (словом).  Привлечение к себе внимания звуком (словом). Выражение своих желаний звуком (словом). </a:t>
            </a:r>
          </a:p>
          <a:p>
            <a:r>
              <a:rPr lang="ru-RU" sz="2400" b="1" i="1" dirty="0" smtClean="0">
                <a:solidFill>
                  <a:schemeClr val="tx2">
                    <a:lumMod val="75000"/>
                  </a:schemeClr>
                </a:solidFill>
              </a:rPr>
              <a:t>Обращение с просьбой о помощи, выражая её звуком (словом).  Выражение согласия (несогласия) звуком (словом). Прощание с собеседником звуком (словом).</a:t>
            </a:r>
          </a:p>
          <a:p>
            <a:r>
              <a:rPr lang="ru-RU" sz="2400" b="1" i="1" dirty="0" smtClean="0">
                <a:solidFill>
                  <a:schemeClr val="tx2">
                    <a:lumMod val="75000"/>
                  </a:schemeClr>
                </a:solidFill>
              </a:rPr>
              <a:t>Формирование у обучающегося интереса и потребности к деловому взаимодействию с учителем, а затем со сверстниками, умений продуктивного установления, поддержания и завершения контакта.</a:t>
            </a:r>
            <a:endParaRPr lang="ru-RU" sz="2400" b="1" i="1" dirty="0">
              <a:solidFill>
                <a:schemeClr val="tx2">
                  <a:lumMod val="75000"/>
                </a:schemeClr>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5</a:t>
            </a:fld>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smtClean="0">
                <a:solidFill>
                  <a:srgbClr val="FF0000"/>
                </a:solidFill>
              </a:rPr>
              <a:t>«Речь и альтернативная коммуникация»</a:t>
            </a:r>
            <a:endParaRPr lang="ru-RU" sz="3200" dirty="0"/>
          </a:p>
        </p:txBody>
      </p:sp>
      <p:sp>
        <p:nvSpPr>
          <p:cNvPr id="3" name="Содержимое 2"/>
          <p:cNvSpPr>
            <a:spLocks noGrp="1"/>
          </p:cNvSpPr>
          <p:nvPr>
            <p:ph idx="1"/>
          </p:nvPr>
        </p:nvSpPr>
        <p:spPr>
          <a:xfrm>
            <a:off x="457200" y="1285860"/>
            <a:ext cx="8229600" cy="5072098"/>
          </a:xfrm>
        </p:spPr>
        <p:txBody>
          <a:bodyPr/>
          <a:lstStyle/>
          <a:p>
            <a:r>
              <a:rPr lang="ru-RU" sz="2400" b="1" i="1" dirty="0" smtClean="0">
                <a:solidFill>
                  <a:schemeClr val="tx2">
                    <a:lumMod val="75000"/>
                  </a:schemeClr>
                </a:solidFill>
              </a:rPr>
              <a:t>Показ указательным жестом на графические изображения, обозначающие названия школьных принадлежностей, игрушек, овощей, фруктов, одежды, обуви, диких, домашних животных, птиц, деревьев, цветов, транспорта,</a:t>
            </a:r>
          </a:p>
          <a:p>
            <a:r>
              <a:rPr lang="ru-RU" sz="2400" b="1" i="1" dirty="0" smtClean="0">
                <a:solidFill>
                  <a:schemeClr val="tx2">
                    <a:lumMod val="75000"/>
                  </a:schemeClr>
                </a:solidFill>
              </a:rPr>
              <a:t>Обучаем ребенка правильно держать ручку, ориентироваться на листе бумаги.</a:t>
            </a:r>
          </a:p>
          <a:p>
            <a:r>
              <a:rPr lang="ru-RU" sz="2400" b="1" i="1" dirty="0" smtClean="0">
                <a:solidFill>
                  <a:schemeClr val="tx2">
                    <a:lumMod val="75000"/>
                  </a:schemeClr>
                </a:solidFill>
              </a:rPr>
              <a:t>Обучаем ребенка графическим действиям с использованием элементов графем: проводить линии «по дорожкам», обводить рисунки (не выходя за контуры), обводить по контуру, не отрывая ручку (карандаш) от бумаги, рисовать орнаменты по пунктирным линиям.</a:t>
            </a:r>
          </a:p>
          <a:p>
            <a:endParaRPr lang="ru-RU" sz="2400" b="1" dirty="0">
              <a:solidFill>
                <a:schemeClr val="tx2">
                  <a:lumMod val="75000"/>
                </a:schemeClr>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6</a:t>
            </a:fld>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00108"/>
          </a:xfrm>
        </p:spPr>
        <p:txBody>
          <a:bodyPr/>
          <a:lstStyle/>
          <a:p>
            <a:r>
              <a:rPr lang="ru-RU" sz="3600" b="1" dirty="0" smtClean="0">
                <a:solidFill>
                  <a:srgbClr val="FF0000"/>
                </a:solidFill>
              </a:rPr>
              <a:t>«Математические представления»</a:t>
            </a:r>
            <a:endParaRPr lang="ru-RU" sz="3600" dirty="0"/>
          </a:p>
        </p:txBody>
      </p:sp>
      <p:sp>
        <p:nvSpPr>
          <p:cNvPr id="3" name="Содержимое 2"/>
          <p:cNvSpPr>
            <a:spLocks noGrp="1"/>
          </p:cNvSpPr>
          <p:nvPr>
            <p:ph idx="1"/>
          </p:nvPr>
        </p:nvSpPr>
        <p:spPr>
          <a:xfrm>
            <a:off x="457200" y="1142984"/>
            <a:ext cx="8229600" cy="5286412"/>
          </a:xfrm>
        </p:spPr>
        <p:txBody>
          <a:bodyPr/>
          <a:lstStyle/>
          <a:p>
            <a:pPr>
              <a:buNone/>
            </a:pPr>
            <a:r>
              <a:rPr lang="ru-RU" sz="2200" b="1" i="1" u="sng" dirty="0" smtClean="0">
                <a:solidFill>
                  <a:schemeClr val="tx2">
                    <a:lumMod val="75000"/>
                  </a:schemeClr>
                </a:solidFill>
              </a:rPr>
              <a:t>      Количественные представления</a:t>
            </a:r>
          </a:p>
          <a:p>
            <a:r>
              <a:rPr lang="ru-RU" sz="2200" b="1" i="1" dirty="0" smtClean="0">
                <a:solidFill>
                  <a:schemeClr val="tx2">
                    <a:lumMod val="75000"/>
                  </a:schemeClr>
                </a:solidFill>
              </a:rPr>
              <a:t>Нахождение одинаковых предметов. </a:t>
            </a:r>
          </a:p>
          <a:p>
            <a:r>
              <a:rPr lang="ru-RU" sz="2200" b="1" i="1" dirty="0" smtClean="0">
                <a:solidFill>
                  <a:schemeClr val="tx2">
                    <a:lumMod val="75000"/>
                  </a:schemeClr>
                </a:solidFill>
              </a:rPr>
              <a:t>Разъединение множеств. Объединение предметов в единое множество. Различение множеств («один», «много», «мало», «пусто», «большой - маленький). </a:t>
            </a:r>
          </a:p>
          <a:p>
            <a:pPr>
              <a:buNone/>
            </a:pPr>
            <a:r>
              <a:rPr lang="ru-RU" sz="2200" b="1" i="1" dirty="0" smtClean="0">
                <a:solidFill>
                  <a:schemeClr val="tx2">
                    <a:lumMod val="75000"/>
                  </a:schemeClr>
                </a:solidFill>
              </a:rPr>
              <a:t>     </a:t>
            </a:r>
            <a:r>
              <a:rPr lang="ru-RU" sz="2200" b="1" i="1" u="sng" dirty="0" smtClean="0">
                <a:solidFill>
                  <a:schemeClr val="tx2">
                    <a:lumMod val="75000"/>
                  </a:schemeClr>
                </a:solidFill>
              </a:rPr>
              <a:t>Представление о форме</a:t>
            </a:r>
          </a:p>
          <a:p>
            <a:r>
              <a:rPr lang="ru-RU" sz="2200" b="1" i="1" dirty="0" smtClean="0">
                <a:solidFill>
                  <a:schemeClr val="tx2">
                    <a:lumMod val="75000"/>
                  </a:schemeClr>
                </a:solidFill>
              </a:rPr>
              <a:t>Узнавание геометрической фигуры: "круг". "квадрат". "треугольник". "прямоугольник".</a:t>
            </a:r>
          </a:p>
          <a:p>
            <a:r>
              <a:rPr lang="ru-RU" sz="2200" b="1" i="1" u="sng" dirty="0" smtClean="0">
                <a:solidFill>
                  <a:schemeClr val="tx2">
                    <a:lumMod val="75000"/>
                  </a:schemeClr>
                </a:solidFill>
              </a:rPr>
              <a:t>Представления о величине</a:t>
            </a:r>
          </a:p>
          <a:p>
            <a:r>
              <a:rPr lang="ru-RU" sz="2200" b="1" i="1" dirty="0" smtClean="0">
                <a:solidFill>
                  <a:schemeClr val="tx2">
                    <a:lumMod val="75000"/>
                  </a:schemeClr>
                </a:solidFill>
              </a:rPr>
              <a:t>Различение однородных и разнородных по одному признаку предметов по величине, длине, ширине, высоте.</a:t>
            </a:r>
          </a:p>
          <a:p>
            <a:r>
              <a:rPr lang="ru-RU" sz="2200" b="1" i="1" dirty="0" smtClean="0">
                <a:solidFill>
                  <a:schemeClr val="tx2">
                    <a:lumMod val="75000"/>
                  </a:schemeClr>
                </a:solidFill>
              </a:rPr>
              <a:t>Сравнение двух или трех предметов по величине способом приложения, наложения «на глаз». Составление упорядоченного ряда по убыванию и по возрастанию.</a:t>
            </a:r>
          </a:p>
          <a:p>
            <a:pPr>
              <a:buNone/>
            </a:pPr>
            <a:r>
              <a:rPr lang="ru-RU" sz="2200" b="1" i="1" dirty="0" smtClean="0">
                <a:solidFill>
                  <a:schemeClr val="tx2">
                    <a:lumMod val="75000"/>
                  </a:schemeClr>
                </a:solidFill>
              </a:rPr>
              <a:t> </a:t>
            </a:r>
          </a:p>
          <a:p>
            <a:endParaRPr lang="ru-RU" sz="18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7</a:t>
            </a:fld>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71546"/>
          </a:xfrm>
        </p:spPr>
        <p:txBody>
          <a:bodyPr/>
          <a:lstStyle/>
          <a:p>
            <a:r>
              <a:rPr lang="ru-RU" sz="3600" b="1" dirty="0" smtClean="0">
                <a:solidFill>
                  <a:srgbClr val="FF0000"/>
                </a:solidFill>
              </a:rPr>
              <a:t>«Математические представления»</a:t>
            </a:r>
            <a:endParaRPr lang="ru-RU" sz="3600" dirty="0"/>
          </a:p>
        </p:txBody>
      </p:sp>
      <p:sp>
        <p:nvSpPr>
          <p:cNvPr id="3" name="Содержимое 2"/>
          <p:cNvSpPr>
            <a:spLocks noGrp="1"/>
          </p:cNvSpPr>
          <p:nvPr>
            <p:ph idx="1"/>
          </p:nvPr>
        </p:nvSpPr>
        <p:spPr>
          <a:xfrm>
            <a:off x="457200" y="1285860"/>
            <a:ext cx="8229600" cy="5214974"/>
          </a:xfrm>
        </p:spPr>
        <p:txBody>
          <a:bodyPr/>
          <a:lstStyle/>
          <a:p>
            <a:r>
              <a:rPr lang="ru-RU" sz="2200" b="1" i="1" u="sng" dirty="0" smtClean="0">
                <a:solidFill>
                  <a:schemeClr val="tx2">
                    <a:lumMod val="75000"/>
                  </a:schemeClr>
                </a:solidFill>
              </a:rPr>
              <a:t>Пространственные представления</a:t>
            </a:r>
          </a:p>
          <a:p>
            <a:pPr>
              <a:buNone/>
            </a:pPr>
            <a:r>
              <a:rPr lang="ru-RU" sz="2200" b="1" i="1" dirty="0" smtClean="0">
                <a:solidFill>
                  <a:schemeClr val="tx2">
                    <a:lumMod val="75000"/>
                  </a:schemeClr>
                </a:solidFill>
              </a:rPr>
              <a:t>      - Ориентация в пространственном расположении частей тела на себе (другом человеке, изображении). </a:t>
            </a:r>
          </a:p>
          <a:p>
            <a:pPr>
              <a:buNone/>
            </a:pPr>
            <a:r>
              <a:rPr lang="ru-RU" sz="2200" b="1" i="1" dirty="0" smtClean="0">
                <a:solidFill>
                  <a:schemeClr val="tx2">
                    <a:lumMod val="75000"/>
                  </a:schemeClr>
                </a:solidFill>
              </a:rPr>
              <a:t>      -  Перемещение в пространстве в заданном направлении: вперёд, назад, вправо, влево.</a:t>
            </a:r>
          </a:p>
          <a:p>
            <a:pPr>
              <a:buNone/>
            </a:pPr>
            <a:r>
              <a:rPr lang="ru-RU" sz="2200" b="1" i="1" dirty="0" smtClean="0">
                <a:solidFill>
                  <a:schemeClr val="tx2">
                    <a:lumMod val="75000"/>
                  </a:schemeClr>
                </a:solidFill>
              </a:rPr>
              <a:t>      - Ориентировка на плоскости (</a:t>
            </a:r>
            <a:r>
              <a:rPr lang="ru-RU" sz="2200" b="1" i="1" dirty="0" err="1" smtClean="0">
                <a:solidFill>
                  <a:schemeClr val="tx2">
                    <a:lumMod val="75000"/>
                  </a:schemeClr>
                </a:solidFill>
              </a:rPr>
              <a:t>вверху-середина-внизу</a:t>
            </a:r>
            <a:r>
              <a:rPr lang="ru-RU" sz="2200" b="1" i="1" dirty="0" smtClean="0">
                <a:solidFill>
                  <a:schemeClr val="tx2">
                    <a:lumMod val="75000"/>
                  </a:schemeClr>
                </a:solidFill>
              </a:rPr>
              <a:t>). Составление ряда из предметов (слева направо).</a:t>
            </a:r>
          </a:p>
          <a:p>
            <a:r>
              <a:rPr lang="ru-RU" sz="2200" b="1" i="1" u="sng" dirty="0" smtClean="0">
                <a:solidFill>
                  <a:schemeClr val="tx2">
                    <a:lumMod val="75000"/>
                  </a:schemeClr>
                </a:solidFill>
              </a:rPr>
              <a:t>Временные представления</a:t>
            </a:r>
          </a:p>
          <a:p>
            <a:r>
              <a:rPr lang="ru-RU" sz="2200" b="1" i="1" dirty="0" smtClean="0">
                <a:solidFill>
                  <a:schemeClr val="tx2">
                    <a:lumMod val="75000"/>
                  </a:schemeClr>
                </a:solidFill>
              </a:rPr>
              <a:t>Различение времен года (зима, весна, лето, осень).</a:t>
            </a:r>
          </a:p>
          <a:p>
            <a:r>
              <a:rPr lang="ru-RU" sz="2200" b="1" i="1" dirty="0" smtClean="0">
                <a:solidFill>
                  <a:schemeClr val="tx2">
                    <a:lumMod val="75000"/>
                  </a:schemeClr>
                </a:solidFill>
              </a:rPr>
              <a:t>Части суток: утро, день, вечер, ночь.</a:t>
            </a:r>
          </a:p>
          <a:p>
            <a:endParaRPr lang="ru-RU" sz="18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8</a:t>
            </a:fld>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39784"/>
          </a:xfrm>
        </p:spPr>
        <p:txBody>
          <a:bodyPr/>
          <a:lstStyle/>
          <a:p>
            <a:r>
              <a:rPr lang="ru-RU" sz="3600" b="1" dirty="0" smtClean="0">
                <a:solidFill>
                  <a:srgbClr val="FF0000"/>
                </a:solidFill>
              </a:rPr>
              <a:t>Окружающий социальный мир</a:t>
            </a:r>
            <a:endParaRPr lang="ru-RU" sz="3600" b="1" dirty="0">
              <a:solidFill>
                <a:srgbClr val="FF0000"/>
              </a:solidFill>
            </a:endParaRPr>
          </a:p>
        </p:txBody>
      </p:sp>
      <p:sp>
        <p:nvSpPr>
          <p:cNvPr id="3" name="Содержимое 2"/>
          <p:cNvSpPr>
            <a:spLocks noGrp="1"/>
          </p:cNvSpPr>
          <p:nvPr>
            <p:ph idx="1"/>
          </p:nvPr>
        </p:nvSpPr>
        <p:spPr>
          <a:xfrm>
            <a:off x="285720" y="1071546"/>
            <a:ext cx="8643998" cy="5643602"/>
          </a:xfrm>
        </p:spPr>
        <p:txBody>
          <a:bodyPr/>
          <a:lstStyle/>
          <a:p>
            <a:r>
              <a:rPr lang="ru-RU" sz="2000" b="1" i="1" dirty="0" smtClean="0">
                <a:solidFill>
                  <a:srgbClr val="002060"/>
                </a:solidFill>
              </a:rPr>
              <a:t>Квартира, дом, двор:</a:t>
            </a:r>
            <a:endParaRPr lang="ru-RU" sz="2000" b="1" dirty="0" smtClean="0">
              <a:solidFill>
                <a:srgbClr val="002060"/>
              </a:solidFill>
            </a:endParaRPr>
          </a:p>
          <a:p>
            <a:pPr>
              <a:buNone/>
            </a:pPr>
            <a:r>
              <a:rPr lang="ru-RU" sz="2000" dirty="0" smtClean="0">
                <a:solidFill>
                  <a:srgbClr val="002060"/>
                </a:solidFill>
              </a:rPr>
              <a:t>    Узнавание (различение) частей дома (стена, крыша, окно, дверь, потолок, пол),типов домов (одноэтажный ,многоэтажный, каменный деревянный дом. Узнавание (различение) помещений квартиры (комната (спальная, детская, гостиная), прихожая, кухня, ванная комната, санузел, балкон). Знание функционального назначения помещений квартиры. </a:t>
            </a:r>
          </a:p>
          <a:p>
            <a:r>
              <a:rPr lang="ru-RU" sz="2000" dirty="0" smtClean="0">
                <a:solidFill>
                  <a:srgbClr val="002060"/>
                </a:solidFill>
              </a:rPr>
              <a:t> </a:t>
            </a:r>
            <a:r>
              <a:rPr lang="ru-RU" sz="2000" b="1" i="1" dirty="0" smtClean="0">
                <a:solidFill>
                  <a:srgbClr val="002060"/>
                </a:solidFill>
              </a:rPr>
              <a:t>Продукты питания:</a:t>
            </a:r>
            <a:endParaRPr lang="ru-RU" sz="2000" b="1" dirty="0" smtClean="0">
              <a:solidFill>
                <a:srgbClr val="002060"/>
              </a:solidFill>
            </a:endParaRPr>
          </a:p>
          <a:p>
            <a:r>
              <a:rPr lang="ru-RU" sz="2000" dirty="0" smtClean="0">
                <a:solidFill>
                  <a:srgbClr val="002060"/>
                </a:solidFill>
              </a:rPr>
              <a:t>Узнавание (различение) продуктов питания. Узнавание (различение)напитков (вода, чай, сок, какао, лимонад, компот, квас, кофе) по внешнему виду, на вкус. </a:t>
            </a:r>
          </a:p>
          <a:p>
            <a:r>
              <a:rPr lang="ru-RU" sz="2000" b="1" i="1" dirty="0" smtClean="0">
                <a:solidFill>
                  <a:srgbClr val="002060"/>
                </a:solidFill>
              </a:rPr>
              <a:t>Предметы быта:</a:t>
            </a:r>
            <a:endParaRPr lang="ru-RU" sz="2000" b="1" dirty="0" smtClean="0">
              <a:solidFill>
                <a:srgbClr val="002060"/>
              </a:solidFill>
            </a:endParaRPr>
          </a:p>
          <a:p>
            <a:r>
              <a:rPr lang="ru-RU" sz="2000" dirty="0" smtClean="0">
                <a:solidFill>
                  <a:srgbClr val="002060"/>
                </a:solidFill>
              </a:rPr>
              <a:t>Узнавание (различение) предметов мебели (стол, стул, диван, шкаф, полка, кресло, кровать, табурет, комод), их назначения .</a:t>
            </a:r>
          </a:p>
          <a:p>
            <a:r>
              <a:rPr lang="ru-RU" sz="2000" dirty="0" smtClean="0">
                <a:solidFill>
                  <a:srgbClr val="002060"/>
                </a:solidFill>
              </a:rPr>
              <a:t>Узнавание (различение) предметов посуды (тарелка, стакан, кружка, ложка, вилка, нож, кастрюля, сковорода, чайник, половник, нож). Знание назначение предметов посуды. </a:t>
            </a:r>
          </a:p>
        </p:txBody>
      </p:sp>
      <p:sp>
        <p:nvSpPr>
          <p:cNvPr id="4" name="Дата 3"/>
          <p:cNvSpPr>
            <a:spLocks noGrp="1"/>
          </p:cNvSpPr>
          <p:nvPr>
            <p:ph type="dt" sz="half" idx="10"/>
          </p:nvPr>
        </p:nvSpPr>
        <p:spPr>
          <a:xfrm>
            <a:off x="457200" y="6572272"/>
            <a:ext cx="2133600" cy="149203"/>
          </a:xfrm>
        </p:spPr>
        <p:txBody>
          <a:bodyPr/>
          <a:lstStyle/>
          <a:p>
            <a:pPr>
              <a:defRPr/>
            </a:pPr>
            <a:endParaRPr lang="ru-RU" dirty="0"/>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9</a:t>
            </a:fld>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71546"/>
          </a:xfrm>
        </p:spPr>
        <p:txBody>
          <a:bodyPr/>
          <a:lstStyle/>
          <a:p>
            <a:r>
              <a:rPr lang="ru-RU" sz="3600" b="1" dirty="0" smtClean="0">
                <a:solidFill>
                  <a:srgbClr val="FF0000"/>
                </a:solidFill>
              </a:rPr>
              <a:t>Окружающий социальный мир</a:t>
            </a:r>
            <a:endParaRPr lang="ru-RU" sz="3600" dirty="0"/>
          </a:p>
        </p:txBody>
      </p:sp>
      <p:sp>
        <p:nvSpPr>
          <p:cNvPr id="3" name="Содержимое 2"/>
          <p:cNvSpPr>
            <a:spLocks noGrp="1"/>
          </p:cNvSpPr>
          <p:nvPr>
            <p:ph idx="1"/>
          </p:nvPr>
        </p:nvSpPr>
        <p:spPr>
          <a:xfrm>
            <a:off x="214282" y="928670"/>
            <a:ext cx="8715436" cy="5197493"/>
          </a:xfrm>
        </p:spPr>
        <p:txBody>
          <a:bodyPr/>
          <a:lstStyle/>
          <a:p>
            <a:r>
              <a:rPr lang="ru-RU" sz="2000" b="1" i="1" u="sng" dirty="0" smtClean="0">
                <a:solidFill>
                  <a:srgbClr val="002060"/>
                </a:solidFill>
              </a:rPr>
              <a:t>Школа</a:t>
            </a:r>
          </a:p>
          <a:p>
            <a:pPr algn="just"/>
            <a:r>
              <a:rPr lang="ru-RU" sz="2000" dirty="0" smtClean="0">
                <a:solidFill>
                  <a:srgbClr val="002060"/>
                </a:solidFill>
              </a:rPr>
              <a:t>Узнавание (различение) помещений школы. Назначения помещений школы. Нахождение помещений школы. Знание профессий людей, работающих в школе. Знание (соблюдение) правил поведения в школе. Узнавание (различение) зон класса. Знание назначения зон класса. Узнавание (различение) школьных принадлежностей: школьная доска, парта, ранец, учебник, тетрадь, дневник, карандаш, точилка, резинка, фломастер, пенал, ручка, линейка, краски, пластилин, альбом для рисования. Знание назначения школьных принадлежностей. </a:t>
            </a:r>
          </a:p>
          <a:p>
            <a:pPr algn="just">
              <a:buNone/>
            </a:pPr>
            <a:r>
              <a:rPr lang="ru-RU" sz="2000" dirty="0" smtClean="0">
                <a:solidFill>
                  <a:srgbClr val="002060"/>
                </a:solidFill>
              </a:rPr>
              <a:t>       Представление о себе как члене коллектива класса.</a:t>
            </a:r>
            <a:r>
              <a:rPr lang="ru-RU" sz="2000" b="1" dirty="0" smtClean="0">
                <a:solidFill>
                  <a:srgbClr val="002060"/>
                </a:solidFill>
              </a:rPr>
              <a:t> </a:t>
            </a:r>
          </a:p>
          <a:p>
            <a:r>
              <a:rPr lang="ru-RU" sz="2000" b="1" i="1" u="sng" dirty="0" smtClean="0">
                <a:solidFill>
                  <a:srgbClr val="002060"/>
                </a:solidFill>
              </a:rPr>
              <a:t>Предметы и материалы, изготовленные человеком</a:t>
            </a:r>
            <a:endParaRPr lang="ru-RU" sz="2000" u="sng" dirty="0" smtClean="0">
              <a:solidFill>
                <a:srgbClr val="002060"/>
              </a:solidFill>
            </a:endParaRPr>
          </a:p>
          <a:p>
            <a:r>
              <a:rPr lang="ru-RU" sz="2000" dirty="0" smtClean="0">
                <a:solidFill>
                  <a:srgbClr val="002060"/>
                </a:solidFill>
              </a:rPr>
              <a:t>Узнавание свойств бумаги (рвется, мнется, намокает). Видов бумаги по плотности (альбомный лист, картон и др.), по фактуре (глянцевая, бархатная и др.). Узнавание предметов, изготовленных из бумаги (салфетка, коробка, газета, книга и др.). Узнавание свойств дерева. Определение (узнавание)изделий, изготовленных из дерева (стол, полка, деревянные игрушки, дверь и др.). </a:t>
            </a: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10</a:t>
            </a:fld>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lstStyle/>
          <a:p>
            <a:r>
              <a:rPr lang="ru-RU" sz="3600" b="1" dirty="0" smtClean="0">
                <a:solidFill>
                  <a:srgbClr val="FF0000"/>
                </a:solidFill>
              </a:rPr>
              <a:t>Окружающий социальный мир</a:t>
            </a:r>
            <a:endParaRPr lang="ru-RU" sz="3600" dirty="0"/>
          </a:p>
        </p:txBody>
      </p:sp>
      <p:sp>
        <p:nvSpPr>
          <p:cNvPr id="3" name="Содержимое 2"/>
          <p:cNvSpPr>
            <a:spLocks noGrp="1"/>
          </p:cNvSpPr>
          <p:nvPr>
            <p:ph idx="1"/>
          </p:nvPr>
        </p:nvSpPr>
        <p:spPr>
          <a:xfrm>
            <a:off x="214282" y="1071546"/>
            <a:ext cx="8715436" cy="5786454"/>
          </a:xfrm>
        </p:spPr>
        <p:txBody>
          <a:bodyPr/>
          <a:lstStyle/>
          <a:p>
            <a:r>
              <a:rPr lang="ru-RU" sz="1800" b="1" i="1" u="sng" dirty="0" smtClean="0">
                <a:solidFill>
                  <a:srgbClr val="002060"/>
                </a:solidFill>
              </a:rPr>
              <a:t>Населённый пункт</a:t>
            </a:r>
            <a:endParaRPr lang="ru-RU" sz="1800" u="sng" dirty="0" smtClean="0">
              <a:solidFill>
                <a:srgbClr val="002060"/>
              </a:solidFill>
            </a:endParaRPr>
          </a:p>
          <a:p>
            <a:r>
              <a:rPr lang="ru-RU" sz="1800" dirty="0" smtClean="0">
                <a:solidFill>
                  <a:srgbClr val="002060"/>
                </a:solidFill>
              </a:rPr>
              <a:t>Знание (соблюдение) правил поведения в общественных местах.  Узнавание (различение) частей территории улицы (проезжая часть, тротуар).</a:t>
            </a:r>
          </a:p>
          <a:p>
            <a:r>
              <a:rPr lang="ru-RU" sz="1800" dirty="0" smtClean="0">
                <a:solidFill>
                  <a:srgbClr val="002060"/>
                </a:solidFill>
              </a:rPr>
              <a:t>Узнавание (различение) технических средств организации дорожного движения (дорожный знак («Пешеходный переход»), разметка («зебра»), светофор). Знание (соблюдение) правил перехода улицы. </a:t>
            </a:r>
          </a:p>
          <a:p>
            <a:r>
              <a:rPr lang="ru-RU" sz="1800" dirty="0" smtClean="0">
                <a:solidFill>
                  <a:srgbClr val="002060"/>
                </a:solidFill>
              </a:rPr>
              <a:t>Знание (соблюдение) правил поведения на улице.</a:t>
            </a:r>
          </a:p>
          <a:p>
            <a:r>
              <a:rPr lang="ru-RU" sz="1800" dirty="0" smtClean="0">
                <a:solidFill>
                  <a:srgbClr val="002060"/>
                </a:solidFill>
              </a:rPr>
              <a:t>Узнавание (различение) профессий (учитель, врач, продавец, повар, строитель, парикмахер). Знание особенностей деятельности людей разных профессий.</a:t>
            </a:r>
          </a:p>
          <a:p>
            <a:r>
              <a:rPr lang="ru-RU" sz="1800" b="1" i="1" u="sng" dirty="0" smtClean="0">
                <a:solidFill>
                  <a:srgbClr val="002060"/>
                </a:solidFill>
              </a:rPr>
              <a:t>Транспорт</a:t>
            </a:r>
            <a:endParaRPr lang="ru-RU" sz="1800" u="sng" dirty="0" smtClean="0">
              <a:solidFill>
                <a:srgbClr val="002060"/>
              </a:solidFill>
            </a:endParaRPr>
          </a:p>
          <a:p>
            <a:r>
              <a:rPr lang="ru-RU" sz="1800" dirty="0" smtClean="0">
                <a:solidFill>
                  <a:srgbClr val="002060"/>
                </a:solidFill>
              </a:rPr>
              <a:t>Узнавание, различение и назначение наземного общественного транспорта. Знание (соблюдение) правил поведения в общественном транспорте. </a:t>
            </a:r>
          </a:p>
          <a:p>
            <a:r>
              <a:rPr lang="ru-RU" sz="1800" b="1" i="1" u="sng" dirty="0" smtClean="0">
                <a:solidFill>
                  <a:srgbClr val="002060"/>
                </a:solidFill>
              </a:rPr>
              <a:t>Страна</a:t>
            </a:r>
            <a:endParaRPr lang="ru-RU" sz="1800" u="sng" dirty="0" smtClean="0">
              <a:solidFill>
                <a:srgbClr val="002060"/>
              </a:solidFill>
            </a:endParaRPr>
          </a:p>
          <a:p>
            <a:r>
              <a:rPr lang="ru-RU" sz="1800" dirty="0" smtClean="0">
                <a:solidFill>
                  <a:srgbClr val="002060"/>
                </a:solidFill>
              </a:rPr>
              <a:t>Формирование представлений о государственной символике (герб, флаг, гимн). Достопримечательности родного города. </a:t>
            </a:r>
          </a:p>
          <a:p>
            <a:r>
              <a:rPr lang="ru-RU" sz="1800" b="1" i="1" dirty="0" smtClean="0">
                <a:solidFill>
                  <a:srgbClr val="002060"/>
                </a:solidFill>
              </a:rPr>
              <a:t>Традиции, обычаи</a:t>
            </a:r>
            <a:endParaRPr lang="ru-RU" sz="1800" dirty="0" smtClean="0">
              <a:solidFill>
                <a:srgbClr val="002060"/>
              </a:solidFill>
            </a:endParaRPr>
          </a:p>
          <a:p>
            <a:r>
              <a:rPr lang="ru-RU" sz="1800" dirty="0" smtClean="0">
                <a:solidFill>
                  <a:srgbClr val="002060"/>
                </a:solidFill>
              </a:rPr>
              <a:t>Знание традиций и атрибутов праздников (Новый Год, 8 марта, 23 февраля, День Победы). </a:t>
            </a:r>
          </a:p>
          <a:p>
            <a:endParaRPr lang="ru-RU" sz="1800" dirty="0" smtClean="0"/>
          </a:p>
          <a:p>
            <a:endParaRPr lang="ru-RU" sz="1800" dirty="0" smtClean="0"/>
          </a:p>
          <a:p>
            <a:endParaRPr lang="ru-RU" sz="18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11</a:t>
            </a:fld>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r>
              <a:rPr lang="ru-RU" sz="3600" b="1" dirty="0" smtClean="0">
                <a:solidFill>
                  <a:srgbClr val="FF0000"/>
                </a:solidFill>
              </a:rPr>
              <a:t>Окружающий природный мир</a:t>
            </a:r>
            <a:endParaRPr lang="ru-RU" sz="3600" dirty="0"/>
          </a:p>
        </p:txBody>
      </p:sp>
      <p:sp>
        <p:nvSpPr>
          <p:cNvPr id="3" name="Содержимое 2"/>
          <p:cNvSpPr>
            <a:spLocks noGrp="1"/>
          </p:cNvSpPr>
          <p:nvPr>
            <p:ph idx="1"/>
          </p:nvPr>
        </p:nvSpPr>
        <p:spPr>
          <a:xfrm>
            <a:off x="214282" y="1214422"/>
            <a:ext cx="8643998" cy="5357850"/>
          </a:xfrm>
        </p:spPr>
        <p:txBody>
          <a:bodyPr/>
          <a:lstStyle/>
          <a:p>
            <a:pPr>
              <a:buNone/>
            </a:pPr>
            <a:r>
              <a:rPr lang="ru-RU" sz="2000" b="1" i="1" dirty="0" smtClean="0">
                <a:solidFill>
                  <a:srgbClr val="002060"/>
                </a:solidFill>
              </a:rPr>
              <a:t>    </a:t>
            </a:r>
            <a:r>
              <a:rPr lang="ru-RU" sz="2000" b="1" i="1" u="sng" dirty="0" smtClean="0">
                <a:solidFill>
                  <a:srgbClr val="002060"/>
                </a:solidFill>
              </a:rPr>
              <a:t>Растительный мир</a:t>
            </a:r>
            <a:endParaRPr lang="ru-RU" sz="2000" u="sng" dirty="0" smtClean="0">
              <a:solidFill>
                <a:srgbClr val="002060"/>
              </a:solidFill>
            </a:endParaRPr>
          </a:p>
          <a:p>
            <a:r>
              <a:rPr lang="ru-RU" sz="2000" dirty="0" smtClean="0">
                <a:solidFill>
                  <a:srgbClr val="002060"/>
                </a:solidFill>
              </a:rPr>
              <a:t>Узнавание (различение) растений и их частей (дерево, ствол, ветка, листья).  Узнавание (различение) деревьев (берёза, ель). </a:t>
            </a:r>
          </a:p>
          <a:p>
            <a:r>
              <a:rPr lang="ru-RU" sz="2000" dirty="0" smtClean="0">
                <a:solidFill>
                  <a:srgbClr val="002060"/>
                </a:solidFill>
              </a:rPr>
              <a:t>Узнавание (различение) фруктов и овощей по внешнему виду (вкусу, запаху).  Различение съедобных и несъедобных частей фрукта и овоща. </a:t>
            </a:r>
          </a:p>
          <a:p>
            <a:r>
              <a:rPr lang="ru-RU" sz="2000" dirty="0" smtClean="0">
                <a:solidFill>
                  <a:srgbClr val="002060"/>
                </a:solidFill>
              </a:rPr>
              <a:t>Узнавание (различение) комнатных растений (фиалка, кактус). </a:t>
            </a:r>
          </a:p>
          <a:p>
            <a:r>
              <a:rPr lang="ru-RU" sz="2000" dirty="0" smtClean="0">
                <a:solidFill>
                  <a:srgbClr val="002060"/>
                </a:solidFill>
              </a:rPr>
              <a:t>Знание особенностей ухода за комнатными растениями. </a:t>
            </a:r>
          </a:p>
          <a:p>
            <a:pPr>
              <a:buNone/>
            </a:pPr>
            <a:r>
              <a:rPr lang="ru-RU" sz="2000" b="1" i="1" dirty="0" smtClean="0">
                <a:solidFill>
                  <a:srgbClr val="002060"/>
                </a:solidFill>
              </a:rPr>
              <a:t>      </a:t>
            </a:r>
            <a:r>
              <a:rPr lang="ru-RU" sz="2000" b="1" i="1" u="sng" dirty="0" smtClean="0">
                <a:solidFill>
                  <a:srgbClr val="002060"/>
                </a:solidFill>
              </a:rPr>
              <a:t>Животный мир</a:t>
            </a:r>
            <a:endParaRPr lang="ru-RU" sz="2000" u="sng" dirty="0" smtClean="0">
              <a:solidFill>
                <a:srgbClr val="002060"/>
              </a:solidFill>
            </a:endParaRPr>
          </a:p>
          <a:p>
            <a:r>
              <a:rPr lang="ru-RU" sz="2000" dirty="0" smtClean="0">
                <a:solidFill>
                  <a:srgbClr val="002060"/>
                </a:solidFill>
              </a:rPr>
              <a:t>Знание строения домашнего (дикого) животного (голова, туловище, шерсть, лапы, хвост, ноги, копыта, рога, грива, пятачок, вымя, уши). </a:t>
            </a:r>
          </a:p>
          <a:p>
            <a:r>
              <a:rPr lang="ru-RU" sz="2000" dirty="0" smtClean="0">
                <a:solidFill>
                  <a:srgbClr val="002060"/>
                </a:solidFill>
              </a:rPr>
              <a:t>Знание питания и ухода домашних животных. Объединение животных в группу «домашние животные». «дикие животные». </a:t>
            </a:r>
          </a:p>
          <a:p>
            <a:r>
              <a:rPr lang="ru-RU" sz="2000" dirty="0" smtClean="0">
                <a:solidFill>
                  <a:srgbClr val="002060"/>
                </a:solidFill>
              </a:rPr>
              <a:t>Узнавание (различение) домашних птиц. Знание особенностей внешнего вида птиц. Знание питания птиц.</a:t>
            </a:r>
          </a:p>
          <a:p>
            <a:r>
              <a:rPr lang="ru-RU" sz="2000" dirty="0" smtClean="0">
                <a:solidFill>
                  <a:srgbClr val="002060"/>
                </a:solidFill>
              </a:rPr>
              <a:t> Объединение домашних птиц в группу «домашние птицы». </a:t>
            </a: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12</a:t>
            </a:fld>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11222"/>
          </a:xfrm>
        </p:spPr>
        <p:txBody>
          <a:bodyPr/>
          <a:lstStyle/>
          <a:p>
            <a:r>
              <a:rPr lang="ru-RU" sz="4000" b="1" dirty="0" smtClean="0">
                <a:solidFill>
                  <a:srgbClr val="FF0000"/>
                </a:solidFill>
              </a:rPr>
              <a:t>Окружающий природный мир</a:t>
            </a:r>
            <a:endParaRPr lang="ru-RU" sz="4000" dirty="0"/>
          </a:p>
        </p:txBody>
      </p:sp>
      <p:sp>
        <p:nvSpPr>
          <p:cNvPr id="3" name="Содержимое 2"/>
          <p:cNvSpPr>
            <a:spLocks noGrp="1"/>
          </p:cNvSpPr>
          <p:nvPr>
            <p:ph idx="1"/>
          </p:nvPr>
        </p:nvSpPr>
        <p:spPr/>
        <p:txBody>
          <a:bodyPr/>
          <a:lstStyle/>
          <a:p>
            <a:r>
              <a:rPr lang="ru-RU" sz="2400" b="1" i="1" u="sng" dirty="0" smtClean="0">
                <a:solidFill>
                  <a:srgbClr val="002060"/>
                </a:solidFill>
              </a:rPr>
              <a:t>Временные представления</a:t>
            </a:r>
            <a:endParaRPr lang="ru-RU" sz="2400" u="sng" dirty="0" smtClean="0">
              <a:solidFill>
                <a:srgbClr val="002060"/>
              </a:solidFill>
            </a:endParaRPr>
          </a:p>
          <a:p>
            <a:r>
              <a:rPr lang="ru-RU" sz="2400" dirty="0" smtClean="0">
                <a:solidFill>
                  <a:srgbClr val="002060"/>
                </a:solidFill>
              </a:rPr>
              <a:t>Узнавание (различение) частей суток (день, ночь). Соотнесение частей суток с видами деятельности. Узнавание (различение) времен года (весна, лето, осень, зима) по характерным признакам. </a:t>
            </a:r>
          </a:p>
          <a:p>
            <a:r>
              <a:rPr lang="ru-RU" sz="2400" dirty="0" smtClean="0">
                <a:solidFill>
                  <a:srgbClr val="002060"/>
                </a:solidFill>
              </a:rPr>
              <a:t>Представление о годе как о последовательности сезонов. Знание изменений, происходящих в жизни человека в разное время года. </a:t>
            </a:r>
          </a:p>
          <a:p>
            <a:r>
              <a:rPr lang="ru-RU" sz="2400" dirty="0" smtClean="0">
                <a:solidFill>
                  <a:srgbClr val="002060"/>
                </a:solidFill>
              </a:rPr>
              <a:t>Узнавание (различение) явлений природы (дождь, снегопад, листопад, гроза, радуга, туман, гром, ветер).</a:t>
            </a:r>
          </a:p>
          <a:p>
            <a:endParaRPr lang="ru-RU" sz="2400" dirty="0" smtClean="0">
              <a:solidFill>
                <a:srgbClr val="002060"/>
              </a:solidFill>
            </a:endParaRPr>
          </a:p>
          <a:p>
            <a:endParaRPr lang="ru-RU" sz="24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13</a:t>
            </a:fld>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b="1" dirty="0" smtClean="0">
                <a:solidFill>
                  <a:srgbClr val="FF0000"/>
                </a:solidFill>
              </a:rPr>
              <a:t>Человек</a:t>
            </a:r>
            <a:endParaRPr lang="ru-RU" b="1" dirty="0">
              <a:solidFill>
                <a:srgbClr val="FF0000"/>
              </a:solidFill>
            </a:endParaRPr>
          </a:p>
        </p:txBody>
      </p:sp>
      <p:sp>
        <p:nvSpPr>
          <p:cNvPr id="3" name="Содержимое 2"/>
          <p:cNvSpPr>
            <a:spLocks noGrp="1"/>
          </p:cNvSpPr>
          <p:nvPr>
            <p:ph idx="1"/>
          </p:nvPr>
        </p:nvSpPr>
        <p:spPr>
          <a:xfrm>
            <a:off x="457200" y="1214422"/>
            <a:ext cx="8329642" cy="5143536"/>
          </a:xfrm>
        </p:spPr>
        <p:txBody>
          <a:bodyPr/>
          <a:lstStyle/>
          <a:p>
            <a:r>
              <a:rPr lang="ru-RU" sz="1800" b="1" i="1" u="sng" dirty="0" smtClean="0">
                <a:solidFill>
                  <a:srgbClr val="002060"/>
                </a:solidFill>
              </a:rPr>
              <a:t>Представления о себе</a:t>
            </a:r>
            <a:endParaRPr lang="ru-RU" sz="1800" u="sng" dirty="0" smtClean="0">
              <a:solidFill>
                <a:srgbClr val="002060"/>
              </a:solidFill>
            </a:endParaRPr>
          </a:p>
          <a:p>
            <a:r>
              <a:rPr lang="ru-RU" sz="1800" dirty="0" smtClean="0">
                <a:solidFill>
                  <a:srgbClr val="002060"/>
                </a:solidFill>
              </a:rPr>
              <a:t>Идентификация себя как мальчика (девочки). </a:t>
            </a:r>
          </a:p>
          <a:p>
            <a:r>
              <a:rPr lang="ru-RU" sz="1800" dirty="0" smtClean="0">
                <a:solidFill>
                  <a:srgbClr val="002060"/>
                </a:solidFill>
              </a:rPr>
              <a:t>Узнавание (различение) частей тела (голова (волосы, уши, шея, лицо), туловище (спина, живот), руки (локоть, ладонь, пальцы), ноги (колено, ступня, пальцы, пятка). Узнавание (различение) частей лица человека (глаза, брови, нос, лоб, рот (губы, язык, зубы). Знание назначения частей лица. </a:t>
            </a:r>
          </a:p>
          <a:p>
            <a:r>
              <a:rPr lang="ru-RU" sz="1800" b="1" i="1" u="sng" dirty="0" smtClean="0">
                <a:solidFill>
                  <a:srgbClr val="002060"/>
                </a:solidFill>
              </a:rPr>
              <a:t>Гигиена тела</a:t>
            </a:r>
            <a:endParaRPr lang="ru-RU" sz="1800" u="sng" dirty="0" smtClean="0">
              <a:solidFill>
                <a:srgbClr val="002060"/>
              </a:solidFill>
            </a:endParaRPr>
          </a:p>
          <a:p>
            <a:r>
              <a:rPr lang="ru-RU" sz="1800" dirty="0" smtClean="0">
                <a:solidFill>
                  <a:srgbClr val="002060"/>
                </a:solidFill>
              </a:rPr>
              <a:t>Вытирание рук полотенцем. Соблюдение последовательности действий при мытье и вытирании рук: открывание крана, регулирование напора струи и температуры воды, намачивание рук, намыливание рук, смывание мыла с рук, закрывание крана, вытирание рук. </a:t>
            </a:r>
          </a:p>
          <a:p>
            <a:r>
              <a:rPr lang="ru-RU" sz="1800" dirty="0" smtClean="0">
                <a:solidFill>
                  <a:srgbClr val="002060"/>
                </a:solidFill>
              </a:rPr>
              <a:t>Чистка зубов. Полоскание полости рта. Соблюдение последовательности действий при чистке зубов и полоскании полости рта: открывание тюбика с зубной пастой, намачивание щетки, выдавливание зубной пасты на зубную щетку, чистка зубов, полоскание рта, мытье щетки, закрывание тюбика с зубной пастой. </a:t>
            </a:r>
          </a:p>
          <a:p>
            <a:r>
              <a:rPr lang="ru-RU" sz="1800" dirty="0" smtClean="0">
                <a:solidFill>
                  <a:srgbClr val="002060"/>
                </a:solidFill>
              </a:rPr>
              <a:t>Пользование носовым платком. Расчесывание волос.</a:t>
            </a: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14</a:t>
            </a:fld>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r>
              <a:rPr lang="ru-RU" b="1" dirty="0" smtClean="0">
                <a:solidFill>
                  <a:srgbClr val="FF0000"/>
                </a:solidFill>
              </a:rPr>
              <a:t>Человек</a:t>
            </a:r>
            <a:endParaRPr lang="ru-RU" dirty="0"/>
          </a:p>
        </p:txBody>
      </p:sp>
      <p:sp>
        <p:nvSpPr>
          <p:cNvPr id="3" name="Содержимое 2"/>
          <p:cNvSpPr>
            <a:spLocks noGrp="1"/>
          </p:cNvSpPr>
          <p:nvPr>
            <p:ph idx="1"/>
          </p:nvPr>
        </p:nvSpPr>
        <p:spPr>
          <a:xfrm>
            <a:off x="457200" y="1071546"/>
            <a:ext cx="8543956" cy="5214974"/>
          </a:xfrm>
        </p:spPr>
        <p:txBody>
          <a:bodyPr/>
          <a:lstStyle/>
          <a:p>
            <a:r>
              <a:rPr lang="ru-RU" sz="2000" b="1" i="1" u="sng" dirty="0" smtClean="0">
                <a:solidFill>
                  <a:srgbClr val="002060"/>
                </a:solidFill>
              </a:rPr>
              <a:t>Обращение с одеждой и обувью</a:t>
            </a:r>
            <a:endParaRPr lang="ru-RU" sz="2000" u="sng" dirty="0" smtClean="0">
              <a:solidFill>
                <a:srgbClr val="002060"/>
              </a:solidFill>
            </a:endParaRPr>
          </a:p>
          <a:p>
            <a:r>
              <a:rPr lang="ru-RU" sz="2000" dirty="0" smtClean="0">
                <a:solidFill>
                  <a:srgbClr val="002060"/>
                </a:solidFill>
              </a:rPr>
              <a:t>Узнавание (различение) предметов одежды: пальто (куртка, шуба, плащ), шапка, шарф, варежки (перчатки), свитер (джемпер, кофта), рубашка (блузка, футболка), майка, трусы, юбка (платье), брюки (джинсы, шорты), носки (колготки). Знание назначения предметов одежды. Узнавание (различение) деталей предметов одежды: пуговицы (молнии, заклепки). Узнавание (различение) предметов обуви: сапоги (валенки), ботинки, кроссовки, туфли, сандалии, тапки. Узнавание (различение) головных уборов (шапка, шляпа, кепка, панама, платок). Знание назначения головных уборов. Различение сезонных головных уборов. Различение верха и низа одежды.</a:t>
            </a:r>
          </a:p>
          <a:p>
            <a:r>
              <a:rPr lang="ru-RU" sz="2000" dirty="0" smtClean="0">
                <a:solidFill>
                  <a:srgbClr val="002060"/>
                </a:solidFill>
              </a:rPr>
              <a:t>Расстегивание липучки (молнии, пуговицы, кнопки), развязывание шнурка). Снятие предмета одежды (например, кофты: захват кофты за край правого рукава, стягивание правого рукава кофты, захват кофты за край левого рукава, стягивание левого рукава кофты). Снятие обуви. Соблюдение последовательности действий при раздевании (например, верхней одежды: снятие варежек, снятие шапки, расстегивание куртки, снятие куртки, расстегивание сапог, снятие сапог</a:t>
            </a:r>
            <a:endParaRPr lang="ru-RU" sz="2000" dirty="0">
              <a:solidFill>
                <a:srgbClr val="002060"/>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15</a:t>
            </a:fld>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b="1" dirty="0" smtClean="0">
                <a:solidFill>
                  <a:srgbClr val="FF0000"/>
                </a:solidFill>
              </a:rPr>
              <a:t>Человек</a:t>
            </a:r>
            <a:endParaRPr lang="ru-RU" dirty="0"/>
          </a:p>
        </p:txBody>
      </p:sp>
      <p:sp>
        <p:nvSpPr>
          <p:cNvPr id="3" name="Содержимое 2"/>
          <p:cNvSpPr>
            <a:spLocks noGrp="1"/>
          </p:cNvSpPr>
          <p:nvPr>
            <p:ph idx="1"/>
          </p:nvPr>
        </p:nvSpPr>
        <p:spPr>
          <a:xfrm>
            <a:off x="357158" y="1142984"/>
            <a:ext cx="8572560" cy="5286412"/>
          </a:xfrm>
        </p:spPr>
        <p:txBody>
          <a:bodyPr/>
          <a:lstStyle/>
          <a:p>
            <a:pPr>
              <a:buNone/>
            </a:pPr>
            <a:r>
              <a:rPr lang="ru-RU" sz="2000" b="1" i="1" dirty="0" smtClean="0"/>
              <a:t>      </a:t>
            </a:r>
            <a:r>
              <a:rPr lang="ru-RU" sz="2000" b="1" i="1" dirty="0" smtClean="0">
                <a:solidFill>
                  <a:srgbClr val="002060"/>
                </a:solidFill>
              </a:rPr>
              <a:t>Туалет</a:t>
            </a:r>
            <a:endParaRPr lang="ru-RU" sz="2000" dirty="0" smtClean="0">
              <a:solidFill>
                <a:srgbClr val="002060"/>
              </a:solidFill>
            </a:endParaRPr>
          </a:p>
          <a:p>
            <a:r>
              <a:rPr lang="ru-RU" sz="2000" dirty="0" smtClean="0">
                <a:solidFill>
                  <a:srgbClr val="002060"/>
                </a:solidFill>
              </a:rPr>
              <a:t>Сообщение о желании сходить в туалет. Сидение на унитазе и оправление малой/большой нужды. Пользование туалетной бумагой. </a:t>
            </a:r>
            <a:r>
              <a:rPr lang="ru-RU" sz="2000" b="1" dirty="0" smtClean="0">
                <a:solidFill>
                  <a:srgbClr val="002060"/>
                </a:solidFill>
              </a:rPr>
              <a:t>Соблюдение последовательности действий в туалете </a:t>
            </a:r>
            <a:r>
              <a:rPr lang="ru-RU" sz="2000" dirty="0" smtClean="0">
                <a:solidFill>
                  <a:srgbClr val="002060"/>
                </a:solidFill>
              </a:rPr>
              <a:t>(поднимание крышки (опускание сидения), спускание одежды (брюк, колготок, трусов), сидение на унитазе/горшке, оправление нужды в унитаз, пользование туалетной бумагой, одевание одежды (трусов, колготок, брюк), нажимание кнопки слива воды, мытье рук. </a:t>
            </a:r>
          </a:p>
          <a:p>
            <a:r>
              <a:rPr lang="ru-RU" sz="2000" b="1" i="1" dirty="0" smtClean="0">
                <a:solidFill>
                  <a:srgbClr val="002060"/>
                </a:solidFill>
              </a:rPr>
              <a:t>Прием пищи</a:t>
            </a:r>
            <a:endParaRPr lang="ru-RU" sz="2000" dirty="0" smtClean="0">
              <a:solidFill>
                <a:srgbClr val="002060"/>
              </a:solidFill>
            </a:endParaRPr>
          </a:p>
          <a:p>
            <a:r>
              <a:rPr lang="ru-RU" sz="2000" dirty="0" smtClean="0">
                <a:solidFill>
                  <a:srgbClr val="002060"/>
                </a:solidFill>
              </a:rPr>
              <a:t>Сообщение о желании пить. Питье через трубочку. Питье из кружки (стакана): захват кружки (стакана), поднесение кружки (стакана) ко рту, наклон кружки (стакана), опускание кружки (стакана) на стол. Наливание жидкости в кружку. Сообщение о желании есть. </a:t>
            </a:r>
          </a:p>
          <a:p>
            <a:r>
              <a:rPr lang="ru-RU" sz="2000" b="1" i="1" dirty="0" smtClean="0">
                <a:solidFill>
                  <a:srgbClr val="002060"/>
                </a:solidFill>
              </a:rPr>
              <a:t>Семья</a:t>
            </a:r>
            <a:endParaRPr lang="ru-RU" sz="2000" dirty="0" smtClean="0">
              <a:solidFill>
                <a:srgbClr val="002060"/>
              </a:solidFill>
            </a:endParaRPr>
          </a:p>
          <a:p>
            <a:r>
              <a:rPr lang="ru-RU" sz="2000" dirty="0" smtClean="0">
                <a:solidFill>
                  <a:srgbClr val="002060"/>
                </a:solidFill>
              </a:rPr>
              <a:t>Узнавание (различение) членов семьи. Узнавание (различение) детей и взрослых. Представление о бытовой и </a:t>
            </a:r>
            <a:r>
              <a:rPr lang="ru-RU" sz="2000" dirty="0" err="1" smtClean="0">
                <a:solidFill>
                  <a:srgbClr val="002060"/>
                </a:solidFill>
              </a:rPr>
              <a:t>досуговой</a:t>
            </a:r>
            <a:r>
              <a:rPr lang="ru-RU" sz="2000" dirty="0" smtClean="0">
                <a:solidFill>
                  <a:srgbClr val="002060"/>
                </a:solidFill>
              </a:rPr>
              <a:t> деятельности семьи.</a:t>
            </a:r>
          </a:p>
          <a:p>
            <a:endParaRPr lang="ru-RU" sz="1800" dirty="0" smtClean="0"/>
          </a:p>
          <a:p>
            <a:endParaRPr lang="ru-RU" sz="18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16</a:t>
            </a:fld>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Изобразительная деятельность</a:t>
            </a:r>
            <a:endParaRPr lang="ru-RU" b="1" dirty="0">
              <a:solidFill>
                <a:srgbClr val="FF0000"/>
              </a:solidFill>
            </a:endParaRPr>
          </a:p>
        </p:txBody>
      </p:sp>
      <p:sp>
        <p:nvSpPr>
          <p:cNvPr id="3" name="Содержимое 2"/>
          <p:cNvSpPr>
            <a:spLocks noGrp="1"/>
          </p:cNvSpPr>
          <p:nvPr>
            <p:ph idx="1"/>
          </p:nvPr>
        </p:nvSpPr>
        <p:spPr>
          <a:xfrm>
            <a:off x="457200" y="1357298"/>
            <a:ext cx="8229600" cy="4768865"/>
          </a:xfrm>
        </p:spPr>
        <p:txBody>
          <a:bodyPr/>
          <a:lstStyle/>
          <a:p>
            <a:pPr algn="ctr">
              <a:buNone/>
            </a:pPr>
            <a:r>
              <a:rPr lang="ru-RU" sz="2400" b="1" i="1" dirty="0" smtClean="0">
                <a:solidFill>
                  <a:srgbClr val="002060"/>
                </a:solidFill>
              </a:rPr>
              <a:t>Рисование</a:t>
            </a:r>
            <a:endParaRPr lang="ru-RU" sz="2400" dirty="0" smtClean="0">
              <a:solidFill>
                <a:srgbClr val="002060"/>
              </a:solidFill>
            </a:endParaRPr>
          </a:p>
          <a:p>
            <a:pPr algn="just"/>
            <a:r>
              <a:rPr lang="ru-RU" sz="2000" dirty="0" smtClean="0">
                <a:solidFill>
                  <a:srgbClr val="002060"/>
                </a:solidFill>
              </a:rPr>
              <a:t>Узнавание (различение) материалов и инструментов, используемых для рисования: краски, мелки, карандаши, фломастеры, палитра, кисти, емкость для воды</a:t>
            </a:r>
            <a:r>
              <a:rPr lang="ru-RU" sz="2000" b="1" dirty="0" smtClean="0">
                <a:solidFill>
                  <a:srgbClr val="002060"/>
                </a:solidFill>
              </a:rPr>
              <a:t>. Соблюдение последовательности действий при работе с красками</a:t>
            </a:r>
            <a:r>
              <a:rPr lang="ru-RU" sz="2000" dirty="0" smtClean="0">
                <a:solidFill>
                  <a:srgbClr val="002060"/>
                </a:solidFill>
              </a:rPr>
              <a:t> (опускание кисти в баночку с водой, снятие лишней воды с кисти, обмакивание ворса кисти в краску, снятие лишней краски о край баночки, рисование на листе бумаги, опускание кисти в воду и т.д.). </a:t>
            </a:r>
            <a:r>
              <a:rPr lang="ru-RU" sz="2000" b="1" dirty="0" smtClean="0">
                <a:solidFill>
                  <a:srgbClr val="002060"/>
                </a:solidFill>
              </a:rPr>
              <a:t>Оставление графического следа. </a:t>
            </a:r>
            <a:r>
              <a:rPr lang="ru-RU" sz="2000" dirty="0" smtClean="0">
                <a:solidFill>
                  <a:srgbClr val="002060"/>
                </a:solidFill>
              </a:rPr>
              <a:t>Освоение приемов рисования карандашом. Выбор цвета для рисования. Получение цвета краски путем смешивания красок других цветов. </a:t>
            </a:r>
          </a:p>
          <a:p>
            <a:pPr algn="just"/>
            <a:r>
              <a:rPr lang="ru-RU" sz="2000" b="1" dirty="0" smtClean="0">
                <a:solidFill>
                  <a:srgbClr val="002060"/>
                </a:solidFill>
              </a:rPr>
              <a:t>Рисование точек. </a:t>
            </a:r>
            <a:r>
              <a:rPr lang="ru-RU" sz="2000" dirty="0" smtClean="0">
                <a:solidFill>
                  <a:srgbClr val="002060"/>
                </a:solidFill>
              </a:rPr>
              <a:t>Рисование вертикальных (горизонтальных, наклонных) линий. Соединение точек. Закрашивание внутри контура (заполнение всей поверхности внутри контура).Рисование контура предмета по контурным линиям (по опорным точкам, по трафарету, по шаблону). </a:t>
            </a:r>
          </a:p>
          <a:p>
            <a:endParaRPr lang="ru-RU" sz="18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17</a:t>
            </a:fld>
            <a:endParaRPr lang="ru-RU"/>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11222"/>
          </a:xfrm>
        </p:spPr>
        <p:txBody>
          <a:bodyPr/>
          <a:lstStyle/>
          <a:p>
            <a:r>
              <a:rPr lang="ru-RU" b="1" dirty="0" smtClean="0">
                <a:solidFill>
                  <a:srgbClr val="FF0000"/>
                </a:solidFill>
              </a:rPr>
              <a:t>Изобразительная деятельность</a:t>
            </a:r>
            <a:endParaRPr lang="ru-RU" b="1" dirty="0"/>
          </a:p>
        </p:txBody>
      </p:sp>
      <p:sp>
        <p:nvSpPr>
          <p:cNvPr id="3" name="Содержимое 2"/>
          <p:cNvSpPr>
            <a:spLocks noGrp="1"/>
          </p:cNvSpPr>
          <p:nvPr>
            <p:ph idx="1"/>
          </p:nvPr>
        </p:nvSpPr>
        <p:spPr>
          <a:xfrm>
            <a:off x="457200" y="1214422"/>
            <a:ext cx="8543956" cy="5357850"/>
          </a:xfrm>
        </p:spPr>
        <p:txBody>
          <a:bodyPr/>
          <a:lstStyle/>
          <a:p>
            <a:pPr algn="ctr">
              <a:buNone/>
            </a:pPr>
            <a:endParaRPr lang="ru-RU" sz="2400" b="1" i="1" u="sng" dirty="0" smtClean="0">
              <a:solidFill>
                <a:srgbClr val="002060"/>
              </a:solidFill>
            </a:endParaRPr>
          </a:p>
          <a:p>
            <a:pPr algn="ctr">
              <a:buNone/>
            </a:pPr>
            <a:r>
              <a:rPr lang="ru-RU" sz="2400" b="1" i="1" u="sng" dirty="0" smtClean="0">
                <a:solidFill>
                  <a:srgbClr val="002060"/>
                </a:solidFill>
              </a:rPr>
              <a:t>Лепка</a:t>
            </a:r>
            <a:endParaRPr lang="ru-RU" sz="2400" u="sng" dirty="0" smtClean="0">
              <a:solidFill>
                <a:srgbClr val="002060"/>
              </a:solidFill>
            </a:endParaRPr>
          </a:p>
          <a:p>
            <a:r>
              <a:rPr lang="ru-RU" sz="2200" dirty="0" smtClean="0">
                <a:solidFill>
                  <a:srgbClr val="002060"/>
                </a:solidFill>
              </a:rPr>
              <a:t>Узнавание (различение) пластичных материалов и инструментов для работы: пластилин, соленое тесто, глина, стека, скалка, форма, подложка, штамп. </a:t>
            </a:r>
          </a:p>
          <a:p>
            <a:r>
              <a:rPr lang="ru-RU" sz="2200" dirty="0" smtClean="0">
                <a:solidFill>
                  <a:srgbClr val="002060"/>
                </a:solidFill>
              </a:rPr>
              <a:t>Разминание пластилина (теста, глины). Отрывание, откручивание, отщипывание кусочка материала от целого куска. Отрезание кусочка материала стекой. Размазывание пластилина по шаблону (внутри контура). Катание колбаски и на доске (в руках). Катание шарика на доске (в руках). Расплющивание материала на доске (между ладонями, между пальцами). Соединение деталей изделия прижатием (примазыванием, прищипыванием). Получение формы путем выдавливания формочкой</a:t>
            </a:r>
            <a:endParaRPr lang="ru-RU" sz="2200" dirty="0">
              <a:solidFill>
                <a:srgbClr val="002060"/>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18</a:t>
            </a:fld>
            <a:endParaRPr lang="ru-RU"/>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Изобразительная деятельность</a:t>
            </a:r>
            <a:endParaRPr lang="ru-RU" b="1" dirty="0"/>
          </a:p>
        </p:txBody>
      </p:sp>
      <p:sp>
        <p:nvSpPr>
          <p:cNvPr id="3" name="Содержимое 2"/>
          <p:cNvSpPr>
            <a:spLocks noGrp="1"/>
          </p:cNvSpPr>
          <p:nvPr>
            <p:ph idx="1"/>
          </p:nvPr>
        </p:nvSpPr>
        <p:spPr>
          <a:xfrm>
            <a:off x="457200" y="1600200"/>
            <a:ext cx="8401080" cy="4829196"/>
          </a:xfrm>
        </p:spPr>
        <p:txBody>
          <a:bodyPr/>
          <a:lstStyle/>
          <a:p>
            <a:pPr algn="ctr">
              <a:buNone/>
            </a:pPr>
            <a:r>
              <a:rPr lang="ru-RU" sz="2800" b="1" i="1" dirty="0" smtClean="0">
                <a:solidFill>
                  <a:srgbClr val="002060"/>
                </a:solidFill>
              </a:rPr>
              <a:t>Аппликация</a:t>
            </a:r>
            <a:endParaRPr lang="ru-RU" sz="2800" dirty="0" smtClean="0">
              <a:solidFill>
                <a:srgbClr val="002060"/>
              </a:solidFill>
            </a:endParaRPr>
          </a:p>
          <a:p>
            <a:r>
              <a:rPr lang="ru-RU" sz="2400" dirty="0" smtClean="0">
                <a:solidFill>
                  <a:srgbClr val="002060"/>
                </a:solidFill>
              </a:rPr>
              <a:t>Узнавание (различение) разных видов бумаги: цветная бумага, картон, салфетки, инструментов и приспособлений, используемых для изготовления аппликации: ножницы, </a:t>
            </a:r>
            <a:r>
              <a:rPr lang="ru-RU" sz="2400" dirty="0" err="1" smtClean="0">
                <a:solidFill>
                  <a:srgbClr val="002060"/>
                </a:solidFill>
              </a:rPr>
              <a:t>шаблон,заготовки</a:t>
            </a:r>
            <a:r>
              <a:rPr lang="ru-RU" sz="2400" dirty="0" smtClean="0">
                <a:solidFill>
                  <a:srgbClr val="002060"/>
                </a:solidFill>
              </a:rPr>
              <a:t>. </a:t>
            </a:r>
          </a:p>
          <a:p>
            <a:r>
              <a:rPr lang="ru-RU" sz="2400" dirty="0" smtClean="0">
                <a:solidFill>
                  <a:srgbClr val="002060"/>
                </a:solidFill>
              </a:rPr>
              <a:t>Сминание бумаги. Отрывание бумаги заданной формы (размера). Сгибание листа бумаги пополам. Скручивание листа бумаги. Намазывание всей (части) поверхности клеем. </a:t>
            </a:r>
          </a:p>
          <a:p>
            <a:r>
              <a:rPr lang="ru-RU" sz="2400" dirty="0" smtClean="0">
                <a:solidFill>
                  <a:srgbClr val="002060"/>
                </a:solidFill>
              </a:rPr>
              <a:t>Разрезание бумаги ножницами: выполнение надреза, разрезание листа бумаги. Намазывание деталей клеем, приклеивание деталей к фону.</a:t>
            </a:r>
          </a:p>
          <a:p>
            <a:endParaRPr lang="ru-RU" sz="2400" dirty="0">
              <a:solidFill>
                <a:srgbClr val="002060"/>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19</a:t>
            </a:fld>
            <a:endParaRPr lang="ru-RU"/>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348880"/>
            <a:ext cx="9144000" cy="3744416"/>
          </a:xfrm>
        </p:spPr>
        <p:txBody>
          <a:bodyPr/>
          <a:lstStyle/>
          <a:p>
            <a:r>
              <a:rPr lang="ru-RU" sz="4000" b="1" i="1" dirty="0" smtClean="0">
                <a:solidFill>
                  <a:srgbClr val="FF0000"/>
                </a:solidFill>
              </a:rPr>
              <a:t>Каким был этот год для вашей семьи?</a:t>
            </a:r>
          </a:p>
          <a:p>
            <a:r>
              <a:rPr lang="ru-RU" sz="4000" b="1" i="1" dirty="0" smtClean="0">
                <a:solidFill>
                  <a:srgbClr val="FF0000"/>
                </a:solidFill>
              </a:rPr>
              <a:t>С какими проблемами  столкнулись?</a:t>
            </a:r>
          </a:p>
          <a:p>
            <a:r>
              <a:rPr lang="ru-RU" sz="4000" b="1" i="1" dirty="0" smtClean="0">
                <a:solidFill>
                  <a:srgbClr val="FF0000"/>
                </a:solidFill>
              </a:rPr>
              <a:t>Что вас радовало в общении со школой?</a:t>
            </a:r>
          </a:p>
          <a:p>
            <a:r>
              <a:rPr lang="ru-RU" sz="4000" b="1" i="1" dirty="0" smtClean="0">
                <a:solidFill>
                  <a:srgbClr val="FF0000"/>
                </a:solidFill>
              </a:rPr>
              <a:t>Что огорчало?</a:t>
            </a:r>
            <a:endParaRPr lang="ru-RU" sz="4000" b="1" i="1" dirty="0">
              <a:solidFill>
                <a:srgbClr val="FF0000"/>
              </a:solidFill>
            </a:endParaRPr>
          </a:p>
        </p:txBody>
      </p:sp>
      <p:pic>
        <p:nvPicPr>
          <p:cNvPr id="6" name="Picture 4" descr="task1"/>
          <p:cNvPicPr>
            <a:picLocks noChangeAspect="1" noChangeArrowheads="1"/>
          </p:cNvPicPr>
          <p:nvPr/>
        </p:nvPicPr>
        <p:blipFill>
          <a:blip r:embed="rId2" cstate="print"/>
          <a:srcRect/>
          <a:stretch>
            <a:fillRect/>
          </a:stretch>
        </p:blipFill>
        <p:spPr bwMode="auto">
          <a:xfrm>
            <a:off x="1043608" y="0"/>
            <a:ext cx="7488832" cy="23488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Прямоугольник 1"/>
          <p:cNvSpPr>
            <a:spLocks noChangeArrowheads="1"/>
          </p:cNvSpPr>
          <p:nvPr/>
        </p:nvSpPr>
        <p:spPr bwMode="auto">
          <a:xfrm>
            <a:off x="251520" y="1196752"/>
            <a:ext cx="8640960" cy="3416320"/>
          </a:xfrm>
          <a:prstGeom prst="rect">
            <a:avLst/>
          </a:prstGeom>
          <a:noFill/>
          <a:ln w="9525">
            <a:noFill/>
            <a:miter lim="800000"/>
            <a:headEnd/>
            <a:tailEnd/>
          </a:ln>
        </p:spPr>
        <p:txBody>
          <a:bodyPr wrap="square">
            <a:spAutoFit/>
          </a:bodyPr>
          <a:lstStyle/>
          <a:p>
            <a:pPr algn="ctr"/>
            <a:r>
              <a:rPr lang="ru-RU" sz="5400" b="1" dirty="0">
                <a:solidFill>
                  <a:srgbClr val="C00000"/>
                </a:solidFill>
              </a:rPr>
              <a:t>Обязательны прогулки,</a:t>
            </a:r>
          </a:p>
          <a:p>
            <a:pPr algn="ctr"/>
            <a:r>
              <a:rPr lang="ru-RU" sz="4800" b="1" dirty="0" smtClean="0">
                <a:solidFill>
                  <a:srgbClr val="C00000"/>
                </a:solidFill>
              </a:rPr>
              <a:t>Физические упражнения</a:t>
            </a:r>
            <a:r>
              <a:rPr lang="ru-RU" sz="5400" b="1" dirty="0" smtClean="0">
                <a:solidFill>
                  <a:srgbClr val="C00000"/>
                </a:solidFill>
              </a:rPr>
              <a:t>,</a:t>
            </a:r>
            <a:endParaRPr lang="ru-RU" sz="5400" b="1" dirty="0">
              <a:solidFill>
                <a:srgbClr val="C00000"/>
              </a:solidFill>
            </a:endParaRPr>
          </a:p>
          <a:p>
            <a:pPr algn="ctr"/>
            <a:r>
              <a:rPr lang="ru-RU" sz="5400" b="1" dirty="0" smtClean="0">
                <a:solidFill>
                  <a:srgbClr val="C00000"/>
                </a:solidFill>
              </a:rPr>
              <a:t>подвижные </a:t>
            </a:r>
            <a:r>
              <a:rPr lang="ru-RU" sz="5400" b="1" dirty="0">
                <a:solidFill>
                  <a:srgbClr val="C00000"/>
                </a:solidFill>
              </a:rPr>
              <a:t>игры.</a:t>
            </a:r>
          </a:p>
          <a:p>
            <a:pPr algn="ctr"/>
            <a:r>
              <a:rPr lang="ru-RU" sz="5400" b="1" dirty="0">
                <a:solidFill>
                  <a:srgbClr val="C00000"/>
                </a:solidFill>
              </a:rPr>
              <a:t>Еда и сон вовремя. </a:t>
            </a:r>
          </a:p>
        </p:txBody>
      </p:sp>
      <p:pic>
        <p:nvPicPr>
          <p:cNvPr id="3" name="Picture 6" descr="Рисунок19"/>
          <p:cNvPicPr>
            <a:picLocks noChangeAspect="1" noChangeArrowheads="1" noCrop="1"/>
          </p:cNvPicPr>
          <p:nvPr/>
        </p:nvPicPr>
        <p:blipFill>
          <a:blip r:embed="rId2" cstate="print"/>
          <a:srcRect/>
          <a:stretch>
            <a:fillRect/>
          </a:stretch>
        </p:blipFill>
        <p:spPr bwMode="auto">
          <a:xfrm>
            <a:off x="6911752" y="4437112"/>
            <a:ext cx="2232248" cy="2230199"/>
          </a:xfrm>
          <a:prstGeom prst="rect">
            <a:avLst/>
          </a:prstGeom>
          <a:noFill/>
          <a:ln w="9525">
            <a:noFill/>
            <a:miter lim="800000"/>
            <a:headEnd/>
            <a:tailEnd/>
          </a:ln>
        </p:spPr>
      </p:pic>
      <p:pic>
        <p:nvPicPr>
          <p:cNvPr id="32769" name="Picture 1" descr="C:\Users\user\Desktop\1.jpeg"/>
          <p:cNvPicPr>
            <a:picLocks noChangeAspect="1" noChangeArrowheads="1"/>
          </p:cNvPicPr>
          <p:nvPr/>
        </p:nvPicPr>
        <p:blipFill>
          <a:blip r:embed="rId3" cstate="print"/>
          <a:srcRect/>
          <a:stretch>
            <a:fillRect/>
          </a:stretch>
        </p:blipFill>
        <p:spPr bwMode="auto">
          <a:xfrm>
            <a:off x="323528" y="4509120"/>
            <a:ext cx="1247659" cy="1852958"/>
          </a:xfrm>
          <a:prstGeom prst="rect">
            <a:avLst/>
          </a:prstGeom>
          <a:ln>
            <a:noFill/>
          </a:ln>
          <a:effectLst>
            <a:softEdge rad="112500"/>
          </a:effectLst>
        </p:spPr>
      </p:pic>
      <p:pic>
        <p:nvPicPr>
          <p:cNvPr id="32770" name="Picture 2" descr="C:\Users\user\Desktop\2.jpeg"/>
          <p:cNvPicPr>
            <a:picLocks noChangeAspect="1" noChangeArrowheads="1"/>
          </p:cNvPicPr>
          <p:nvPr/>
        </p:nvPicPr>
        <p:blipFill>
          <a:blip r:embed="rId4" cstate="print"/>
          <a:srcRect/>
          <a:stretch>
            <a:fillRect/>
          </a:stretch>
        </p:blipFill>
        <p:spPr bwMode="auto">
          <a:xfrm>
            <a:off x="3491880" y="4653136"/>
            <a:ext cx="1728192" cy="17755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nodeType="clickEffect">
                                  <p:stCondLst>
                                    <p:cond delay="0"/>
                                  </p:stCondLst>
                                  <p:childTnLst>
                                    <p:set>
                                      <p:cBhvr>
                                        <p:cTn id="10" dur="1" fill="hold">
                                          <p:stCondLst>
                                            <p:cond delay="0"/>
                                          </p:stCondLst>
                                        </p:cTn>
                                        <p:tgtEl>
                                          <p:spTgt spid="32770"/>
                                        </p:tgtEl>
                                        <p:attrNameLst>
                                          <p:attrName>style.visibility</p:attrName>
                                        </p:attrNameLst>
                                      </p:cBhvr>
                                      <p:to>
                                        <p:strVal val="visible"/>
                                      </p:to>
                                    </p:set>
                                    <p:anim to="" calcmode="lin" valueType="num">
                                      <p:cBhvr>
                                        <p:cTn id="11" dur="1" fill="hold"/>
                                        <p:tgtEl>
                                          <p:spTgt spid="32770"/>
                                        </p:tgtEl>
                                        <p:attrNameLst>
                                          <p:attrName/>
                                        </p:attrNameLst>
                                      </p:cBhvr>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32769"/>
                                        </p:tgtEl>
                                        <p:attrNameLst>
                                          <p:attrName>style.visibility</p:attrName>
                                        </p:attrNameLst>
                                      </p:cBhvr>
                                      <p:to>
                                        <p:strVal val="visible"/>
                                      </p:to>
                                    </p:set>
                                    <p:anim calcmode="lin" valueType="num">
                                      <p:cBhvr additive="base">
                                        <p:cTn id="16" dur="1000" fill="hold"/>
                                        <p:tgtEl>
                                          <p:spTgt spid="32769"/>
                                        </p:tgtEl>
                                        <p:attrNameLst>
                                          <p:attrName>ppt_x</p:attrName>
                                        </p:attrNameLst>
                                      </p:cBhvr>
                                      <p:tavLst>
                                        <p:tav tm="0">
                                          <p:val>
                                            <p:strVal val="0-#ppt_w/2"/>
                                          </p:val>
                                        </p:tav>
                                        <p:tav tm="100000">
                                          <p:val>
                                            <p:strVal val="#ppt_x"/>
                                          </p:val>
                                        </p:tav>
                                      </p:tavLst>
                                    </p:anim>
                                    <p:anim calcmode="lin" valueType="num">
                                      <p:cBhvr additive="base">
                                        <p:cTn id="17" dur="1000" fill="hold"/>
                                        <p:tgtEl>
                                          <p:spTgt spid="327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solidFill>
                  <a:srgbClr val="FF0000"/>
                </a:solidFill>
              </a:rPr>
              <a:t>Памятка для родителей</a:t>
            </a:r>
            <a:endParaRPr lang="ru-RU" i="1" dirty="0">
              <a:solidFill>
                <a:srgbClr val="FF0000"/>
              </a:solidFill>
            </a:endParaRPr>
          </a:p>
        </p:txBody>
      </p:sp>
      <p:sp>
        <p:nvSpPr>
          <p:cNvPr id="3" name="Содержимое 2"/>
          <p:cNvSpPr>
            <a:spLocks noGrp="1"/>
          </p:cNvSpPr>
          <p:nvPr>
            <p:ph idx="1"/>
          </p:nvPr>
        </p:nvSpPr>
        <p:spPr>
          <a:xfrm>
            <a:off x="457200" y="1600200"/>
            <a:ext cx="8229600" cy="4757758"/>
          </a:xfrm>
        </p:spPr>
        <p:txBody>
          <a:bodyPr/>
          <a:lstStyle/>
          <a:p>
            <a:pPr algn="just">
              <a:buNone/>
            </a:pPr>
            <a:r>
              <a:rPr lang="ru-RU" i="1" dirty="0" smtClean="0">
                <a:solidFill>
                  <a:srgbClr val="002060"/>
                </a:solidFill>
              </a:rPr>
              <a:t>Уважаемые папы и мамы! Помните:</a:t>
            </a:r>
            <a:endParaRPr lang="ru-RU" dirty="0" smtClean="0">
              <a:solidFill>
                <a:srgbClr val="002060"/>
              </a:solidFill>
            </a:endParaRPr>
          </a:p>
          <a:p>
            <a:pPr algn="just">
              <a:buNone/>
            </a:pPr>
            <a:r>
              <a:rPr lang="ru-RU" sz="2400" b="1" dirty="0" smtClean="0">
                <a:solidFill>
                  <a:srgbClr val="002060"/>
                </a:solidFill>
              </a:rPr>
              <a:t>Самое главное- сохранить физическое и психическое здоровье ребёнка.</a:t>
            </a:r>
          </a:p>
          <a:p>
            <a:pPr algn="just">
              <a:buNone/>
            </a:pPr>
            <a:r>
              <a:rPr lang="ru-RU" sz="2400" b="1" dirty="0" smtClean="0">
                <a:solidFill>
                  <a:srgbClr val="002060"/>
                </a:solidFill>
              </a:rPr>
              <a:t>* Следите за соблюдением режима дня ребёнка</a:t>
            </a:r>
          </a:p>
          <a:p>
            <a:pPr algn="just">
              <a:buNone/>
            </a:pPr>
            <a:r>
              <a:rPr lang="ru-RU" sz="2400" b="1" dirty="0" smtClean="0">
                <a:solidFill>
                  <a:srgbClr val="002060"/>
                </a:solidFill>
              </a:rPr>
              <a:t>* Беседуйте с ребёнком о необходимости беречь собственное здоровье, демонстрируя своим примером.</a:t>
            </a:r>
          </a:p>
          <a:p>
            <a:pPr algn="just">
              <a:buNone/>
            </a:pPr>
            <a:r>
              <a:rPr lang="ru-RU" sz="2400" b="1" dirty="0" smtClean="0">
                <a:solidFill>
                  <a:srgbClr val="002060"/>
                </a:solidFill>
              </a:rPr>
              <a:t>* Проводите с ребёнком закаливающие процедуры, чаще бывайте вместе с ним на свежем воздухе.</a:t>
            </a:r>
          </a:p>
          <a:p>
            <a:pPr algn="just">
              <a:buNone/>
            </a:pPr>
            <a:r>
              <a:rPr lang="ru-RU" sz="2400" b="1" dirty="0" smtClean="0">
                <a:solidFill>
                  <a:srgbClr val="002060"/>
                </a:solidFill>
              </a:rPr>
              <a:t>* Старайтесь больше посещать вместе с ребёнком культурные и спортивные мероприятия.</a:t>
            </a:r>
          </a:p>
          <a:p>
            <a:pPr algn="just">
              <a:buNone/>
            </a:pPr>
            <a:r>
              <a:rPr lang="ru-RU" sz="2400" b="1" dirty="0" smtClean="0">
                <a:solidFill>
                  <a:srgbClr val="002060"/>
                </a:solidFill>
              </a:rPr>
              <a:t>* Следите за правильным питанием ребёнка</a:t>
            </a:r>
            <a:r>
              <a:rPr lang="ru-RU" sz="2400" dirty="0" smtClean="0">
                <a:solidFill>
                  <a:srgbClr val="002060"/>
                </a:solidFill>
              </a:rPr>
              <a:t>.</a:t>
            </a:r>
          </a:p>
          <a:p>
            <a:endParaRPr lang="ru-RU" sz="1600" dirty="0"/>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22</a:t>
            </a:fld>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solidFill>
                  <a:srgbClr val="FF0000"/>
                </a:solidFill>
              </a:rPr>
              <a:t>Памятка для родителей</a:t>
            </a:r>
            <a:endParaRPr lang="ru-RU" dirty="0">
              <a:solidFill>
                <a:srgbClr val="FF0000"/>
              </a:solidFill>
            </a:endParaRPr>
          </a:p>
        </p:txBody>
      </p:sp>
      <p:sp>
        <p:nvSpPr>
          <p:cNvPr id="3" name="Содержимое 2"/>
          <p:cNvSpPr>
            <a:spLocks noGrp="1"/>
          </p:cNvSpPr>
          <p:nvPr>
            <p:ph idx="1"/>
          </p:nvPr>
        </p:nvSpPr>
        <p:spPr>
          <a:xfrm>
            <a:off x="500034" y="1214423"/>
            <a:ext cx="8229600" cy="4429156"/>
          </a:xfrm>
        </p:spPr>
        <p:txBody>
          <a:bodyPr/>
          <a:lstStyle/>
          <a:p>
            <a:pPr>
              <a:buNone/>
            </a:pPr>
            <a:r>
              <a:rPr lang="ru-RU" sz="1600" dirty="0" smtClean="0"/>
              <a:t>* </a:t>
            </a:r>
            <a:r>
              <a:rPr lang="ru-RU" sz="2400" b="1" dirty="0" smtClean="0">
                <a:solidFill>
                  <a:srgbClr val="002060"/>
                </a:solidFill>
              </a:rPr>
              <a:t>Формируйте у детей навыки обеспечения личной безопасности.</a:t>
            </a:r>
          </a:p>
          <a:p>
            <a:pPr>
              <a:buNone/>
            </a:pPr>
            <a:r>
              <a:rPr lang="ru-RU" sz="2400" b="1" dirty="0" smtClean="0">
                <a:solidFill>
                  <a:srgbClr val="002060"/>
                </a:solidFill>
              </a:rPr>
              <a:t>* Объясните  ребенку правила езды на велосипеде, роликах.</a:t>
            </a:r>
          </a:p>
          <a:p>
            <a:pPr>
              <a:buNone/>
            </a:pPr>
            <a:r>
              <a:rPr lang="ru-RU" sz="2400" b="1" dirty="0" smtClean="0">
                <a:solidFill>
                  <a:srgbClr val="002060"/>
                </a:solidFill>
              </a:rPr>
              <a:t>* Проведите с детьми индивидуальные беседы, объяснив важные правила когда ребенок находится дома, (розетки, газ, вода, колющие режущие предметы и др.) соблюдение которых поможет сохранить жизнь.</a:t>
            </a:r>
          </a:p>
          <a:p>
            <a:pPr>
              <a:buNone/>
            </a:pPr>
            <a:r>
              <a:rPr lang="ru-RU" sz="2400" b="1" dirty="0" smtClean="0">
                <a:solidFill>
                  <a:srgbClr val="002060"/>
                </a:solidFill>
              </a:rPr>
              <a:t>* Проявляйте осторожность и соблюдайте все требования безопасности, находясь с детьми на игровой или спортивной площадке.</a:t>
            </a:r>
          </a:p>
          <a:p>
            <a:pPr algn="ctr">
              <a:buNone/>
            </a:pPr>
            <a:r>
              <a:rPr lang="ru-RU" sz="2400" b="1" dirty="0" smtClean="0">
                <a:solidFill>
                  <a:srgbClr val="FF0000"/>
                </a:solidFill>
              </a:rPr>
              <a:t>Приятных каникул</a:t>
            </a:r>
            <a:endParaRPr lang="ru-RU" sz="2400" b="1" dirty="0">
              <a:solidFill>
                <a:srgbClr val="FF0000"/>
              </a:solidFill>
            </a:endParaRPr>
          </a:p>
        </p:txBody>
      </p:sp>
      <p:sp>
        <p:nvSpPr>
          <p:cNvPr id="4" name="Дата 3"/>
          <p:cNvSpPr>
            <a:spLocks noGrp="1"/>
          </p:cNvSpPr>
          <p:nvPr>
            <p:ph type="dt" sz="half" idx="10"/>
          </p:nvPr>
        </p:nvSpPr>
        <p:spPr/>
        <p:txBody>
          <a:bodyPr/>
          <a:lstStyle/>
          <a:p>
            <a:pPr>
              <a:defRPr/>
            </a:pPr>
            <a:fld id="{216AF3B0-F9EA-4012-B475-E2A36C8AEA36}" type="datetime1">
              <a:rPr lang="ru-RU" smtClean="0"/>
              <a:pPr>
                <a:defRPr/>
              </a:pPr>
              <a:t>19.05.2025</a:t>
            </a:fld>
            <a:endParaRPr lang="ru-RU"/>
          </a:p>
        </p:txBody>
      </p:sp>
      <p:sp>
        <p:nvSpPr>
          <p:cNvPr id="5" name="Номер слайда 4"/>
          <p:cNvSpPr>
            <a:spLocks noGrp="1"/>
          </p:cNvSpPr>
          <p:nvPr>
            <p:ph type="sldNum" sz="quarter" idx="12"/>
          </p:nvPr>
        </p:nvSpPr>
        <p:spPr/>
        <p:txBody>
          <a:bodyPr/>
          <a:lstStyle/>
          <a:p>
            <a:pPr>
              <a:defRPr/>
            </a:pPr>
            <a:fld id="{E957DF03-BAC2-4AB5-ABDE-183470D83B44}" type="slidenum">
              <a:rPr lang="ru-RU" smtClean="0"/>
              <a:pPr>
                <a:defRPr/>
              </a:pPr>
              <a:t>23</a:t>
            </a:fld>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dirty="0"/>
          </a:p>
        </p:txBody>
      </p:sp>
      <p:sp>
        <p:nvSpPr>
          <p:cNvPr id="3" name="Номер слайда 2"/>
          <p:cNvSpPr>
            <a:spLocks noGrp="1"/>
          </p:cNvSpPr>
          <p:nvPr>
            <p:ph type="sldNum" sz="quarter" idx="12"/>
          </p:nvPr>
        </p:nvSpPr>
        <p:spPr/>
        <p:txBody>
          <a:bodyPr/>
          <a:lstStyle/>
          <a:p>
            <a:pPr>
              <a:defRPr/>
            </a:pPr>
            <a:fld id="{14784761-A75F-4ACE-A033-1C29C21F99D4}" type="slidenum">
              <a:rPr lang="ru-RU" smtClean="0"/>
              <a:pPr>
                <a:defRPr/>
              </a:pPr>
              <a:t>24</a:t>
            </a:fld>
            <a:endParaRPr lang="ru-RU"/>
          </a:p>
        </p:txBody>
      </p:sp>
      <p:pic>
        <p:nvPicPr>
          <p:cNvPr id="563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нач.школа 16. русский язык">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нач.школа 16. русский язык</Template>
  <TotalTime>1490</TotalTime>
  <Words>1791</Words>
  <Application>Microsoft Office PowerPoint</Application>
  <PresentationFormat>Экран (4:3)</PresentationFormat>
  <Paragraphs>209</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нач.школа 16. русский язык</vt:lpstr>
      <vt:lpstr>Итоговое  родительское  собрание в 1 доп. классе  2024-2025 учебный год </vt:lpstr>
      <vt:lpstr>Овладение основными  знаниями, умениями и навыкам учащимися с ОВЗ к концу обучения в 1 доп.  классе. </vt:lpstr>
      <vt:lpstr>      Учебные предметы по программе</vt:lpstr>
      <vt:lpstr>«Речь и альтернативная коммуникация»</vt:lpstr>
      <vt:lpstr>«Речь и альтернативная коммуникация»</vt:lpstr>
      <vt:lpstr>«Речь и альтернативная коммуникация»</vt:lpstr>
      <vt:lpstr>«Математические представления»</vt:lpstr>
      <vt:lpstr>«Математические представления»</vt:lpstr>
      <vt:lpstr>Окружающий социальный мир</vt:lpstr>
      <vt:lpstr>Окружающий социальный мир</vt:lpstr>
      <vt:lpstr>Окружающий социальный мир</vt:lpstr>
      <vt:lpstr>Окружающий природный мир</vt:lpstr>
      <vt:lpstr>Окружающий природный мир</vt:lpstr>
      <vt:lpstr>Человек</vt:lpstr>
      <vt:lpstr>Человек</vt:lpstr>
      <vt:lpstr>Человек</vt:lpstr>
      <vt:lpstr>Изобразительная деятельность</vt:lpstr>
      <vt:lpstr>Изобразительная деятельность</vt:lpstr>
      <vt:lpstr>Изобразительная деятельность</vt:lpstr>
      <vt:lpstr>Слайд 20</vt:lpstr>
      <vt:lpstr>Слайд 21</vt:lpstr>
      <vt:lpstr>Памятка для родителей</vt:lpstr>
      <vt:lpstr>Памятка для родителей</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dc:description>http://aida.ucoz.ru</dc:description>
  <cp:lastModifiedBy>Мебель</cp:lastModifiedBy>
  <cp:revision>212</cp:revision>
  <dcterms:created xsi:type="dcterms:W3CDTF">2011-05-24T10:29:43Z</dcterms:created>
  <dcterms:modified xsi:type="dcterms:W3CDTF">2025-05-19T14:22:30Z</dcterms:modified>
</cp:coreProperties>
</file>