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5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75" r:id="rId2"/>
    <p:sldMasterId id="2147483987" r:id="rId3"/>
    <p:sldMasterId id="2147483999" r:id="rId4"/>
    <p:sldMasterId id="2147484011" r:id="rId5"/>
    <p:sldMasterId id="2147484023" r:id="rId6"/>
  </p:sldMasterIdLst>
  <p:notesMasterIdLst>
    <p:notesMasterId r:id="rId76"/>
  </p:notesMasterIdLst>
  <p:sldIdLst>
    <p:sldId id="257" r:id="rId7"/>
    <p:sldId id="347" r:id="rId8"/>
    <p:sldId id="348" r:id="rId9"/>
    <p:sldId id="391" r:id="rId10"/>
    <p:sldId id="401" r:id="rId11"/>
    <p:sldId id="392" r:id="rId12"/>
    <p:sldId id="393" r:id="rId13"/>
    <p:sldId id="350" r:id="rId14"/>
    <p:sldId id="399" r:id="rId15"/>
    <p:sldId id="377" r:id="rId16"/>
    <p:sldId id="410" r:id="rId17"/>
    <p:sldId id="411" r:id="rId18"/>
    <p:sldId id="258" r:id="rId19"/>
    <p:sldId id="259" r:id="rId20"/>
    <p:sldId id="278" r:id="rId21"/>
    <p:sldId id="260" r:id="rId22"/>
    <p:sldId id="366" r:id="rId23"/>
    <p:sldId id="375" r:id="rId24"/>
    <p:sldId id="261" r:id="rId25"/>
    <p:sldId id="274" r:id="rId26"/>
    <p:sldId id="262" r:id="rId27"/>
    <p:sldId id="275" r:id="rId28"/>
    <p:sldId id="263" r:id="rId29"/>
    <p:sldId id="367" r:id="rId30"/>
    <p:sldId id="264" r:id="rId31"/>
    <p:sldId id="277" r:id="rId32"/>
    <p:sldId id="394" r:id="rId33"/>
    <p:sldId id="372" r:id="rId34"/>
    <p:sldId id="368" r:id="rId35"/>
    <p:sldId id="370" r:id="rId36"/>
    <p:sldId id="371" r:id="rId37"/>
    <p:sldId id="374" r:id="rId38"/>
    <p:sldId id="373" r:id="rId39"/>
    <p:sldId id="395" r:id="rId40"/>
    <p:sldId id="351" r:id="rId41"/>
    <p:sldId id="352" r:id="rId42"/>
    <p:sldId id="353" r:id="rId43"/>
    <p:sldId id="400" r:id="rId44"/>
    <p:sldId id="396" r:id="rId45"/>
    <p:sldId id="397" r:id="rId46"/>
    <p:sldId id="379" r:id="rId47"/>
    <p:sldId id="384" r:id="rId48"/>
    <p:sldId id="380" r:id="rId49"/>
    <p:sldId id="382" r:id="rId50"/>
    <p:sldId id="381" r:id="rId51"/>
    <p:sldId id="378" r:id="rId52"/>
    <p:sldId id="383" r:id="rId53"/>
    <p:sldId id="267" r:id="rId54"/>
    <p:sldId id="306" r:id="rId55"/>
    <p:sldId id="376" r:id="rId56"/>
    <p:sldId id="356" r:id="rId57"/>
    <p:sldId id="358" r:id="rId58"/>
    <p:sldId id="357" r:id="rId59"/>
    <p:sldId id="359" r:id="rId60"/>
    <p:sldId id="360" r:id="rId61"/>
    <p:sldId id="361" r:id="rId62"/>
    <p:sldId id="362" r:id="rId63"/>
    <p:sldId id="364" r:id="rId64"/>
    <p:sldId id="398" r:id="rId65"/>
    <p:sldId id="340" r:id="rId66"/>
    <p:sldId id="365" r:id="rId67"/>
    <p:sldId id="412" r:id="rId68"/>
    <p:sldId id="405" r:id="rId69"/>
    <p:sldId id="403" r:id="rId70"/>
    <p:sldId id="407" r:id="rId71"/>
    <p:sldId id="408" r:id="rId72"/>
    <p:sldId id="406" r:id="rId73"/>
    <p:sldId id="409" r:id="rId74"/>
    <p:sldId id="390" r:id="rId75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519" autoAdjust="0"/>
  </p:normalViewPr>
  <p:slideViewPr>
    <p:cSldViewPr>
      <p:cViewPr varScale="1">
        <p:scale>
          <a:sx n="66" d="100"/>
          <a:sy n="66" d="100"/>
        </p:scale>
        <p:origin x="-12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5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slide" Target="slides/slide62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71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74" Type="http://schemas.openxmlformats.org/officeDocument/2006/relationships/slide" Target="slides/slide68.xml"/><Relationship Id="rId79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slide" Target="slides/slide67.xml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slide" Target="slides/slide63.xml"/><Relationship Id="rId77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slide" Target="slides/slide66.xml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slide" Target="slides/slide64.xml"/><Relationship Id="rId75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7625D-D7AB-4EA6-85E5-90C112B34682}" type="datetimeFigureOut">
              <a:rPr lang="ru-RU" smtClean="0"/>
              <a:t>20.02.2019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53823D-7712-4BC6-ACE6-D4D54E9CC4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424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43012" name="Дата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72C960A-3F17-4859-96E8-BF611E79B38B}" type="datetime1">
              <a:rPr lang="ru-RU" altLang="ru-RU">
                <a:solidFill>
                  <a:prstClr val="black"/>
                </a:solidFill>
              </a:rPr>
              <a:pPr eaLnBrk="1" hangingPunct="1"/>
              <a:t>20.02.2019</a:t>
            </a:fld>
            <a:endParaRPr lang="ru-RU" altLang="ru-RU">
              <a:solidFill>
                <a:prstClr val="black"/>
              </a:solidFill>
            </a:endParaRPr>
          </a:p>
        </p:txBody>
      </p:sp>
      <p:sp>
        <p:nvSpPr>
          <p:cNvPr id="43013" name="Номер слайда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B2909F-B3F3-44EF-8EA9-AAE4AD1D5C68}" type="slidenum">
              <a:rPr lang="ru-RU" altLang="ru-RU">
                <a:solidFill>
                  <a:prstClr val="black"/>
                </a:solidFill>
              </a:rPr>
              <a:pPr eaLnBrk="1" hangingPunct="1"/>
              <a:t>49</a:t>
            </a:fld>
            <a:endParaRPr lang="ru-RU" alt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smtClean="0"/>
              <a:t>1.</a:t>
            </a:r>
            <a:r>
              <a:rPr lang="ru-RU" altLang="ru-RU" b="1" smtClean="0"/>
              <a:t> Составление синквейна. Формулирование задач</a:t>
            </a:r>
            <a:endParaRPr lang="ru-RU" altLang="ru-RU" smtClean="0"/>
          </a:p>
          <a:p>
            <a:r>
              <a:rPr lang="ru-RU" altLang="ru-RU" smtClean="0"/>
              <a:t>Художественные средства служат выразительности и образности речи, что весьма облегчает понимание и запоминание текста. Их называют “цветами красноречия”. Художественных средств великое множество (порядка двухсот). К ним в первую очередь относятся тропы, фигуры речи, фразеологизмы, изречения, афоризмы.</a:t>
            </a:r>
          </a:p>
          <a:p>
            <a:endParaRPr lang="ru-RU" altLang="ru-RU" smtClean="0"/>
          </a:p>
          <a:p>
            <a:r>
              <a:rPr lang="ru-RU" altLang="ru-RU" smtClean="0"/>
              <a:t>– Вспомните, при решении каких учебных задач вам необходимо знать средства выразительности, уметь их квалифицировать, различать, определять их роль в тексте и т.д.? </a:t>
            </a:r>
          </a:p>
          <a:p>
            <a:r>
              <a:rPr lang="ru-RU" altLang="ru-RU" smtClean="0"/>
              <a:t>-Какие трудности вы при этом испытываете? </a:t>
            </a:r>
          </a:p>
          <a:p>
            <a:r>
              <a:rPr lang="ru-RU" altLang="ru-RU" smtClean="0"/>
              <a:t>-Отразите свои мысли, впечатления, затруднения в синквейне, выберите формулировку темы: "Выразительные средства языка".</a:t>
            </a:r>
          </a:p>
          <a:p>
            <a:r>
              <a:rPr lang="ru-RU" altLang="ru-RU" smtClean="0"/>
              <a:t> </a:t>
            </a:r>
          </a:p>
          <a:p>
            <a:r>
              <a:rPr lang="ru-RU" altLang="ru-RU" smtClean="0"/>
              <a:t>Средств выразительности много, поэтому очень трудно развить умение видеть совокупность всех изобразительно – выразительных средств языка, которые используются в тексте, квалифицировать их и определять их роль во фрагментах текста, правильно приводить примеры.                 </a:t>
            </a:r>
          </a:p>
          <a:p>
            <a:endParaRPr lang="ru-RU" altLang="ru-RU" smtClean="0"/>
          </a:p>
        </p:txBody>
      </p:sp>
      <p:sp>
        <p:nvSpPr>
          <p:cNvPr id="38916" name="Дата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B3268D7-8978-4B41-BA7F-9CDCDD0C2B45}" type="datetime1">
              <a:rPr lang="ru-RU" altLang="ru-RU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20.02.2019</a:t>
            </a:fld>
            <a:endParaRPr lang="ru-RU" altLang="ru-RU">
              <a:solidFill>
                <a:prstClr val="black"/>
              </a:solidFill>
            </a:endParaRPr>
          </a:p>
        </p:txBody>
      </p:sp>
      <p:sp>
        <p:nvSpPr>
          <p:cNvPr id="38917" name="Номер слайда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5F46B12-4722-483B-8D5A-62BC422EA137}" type="slidenum">
              <a:rPr lang="ru-RU" altLang="ru-RU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69</a:t>
            </a:fld>
            <a:endParaRPr lang="ru-RU" alt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556932"/>
            <a:ext cx="7632000" cy="1260000"/>
          </a:xfrm>
        </p:spPr>
        <p:txBody>
          <a:bodyPr/>
          <a:lstStyle>
            <a:lvl1pPr>
              <a:defRPr sz="4800" b="1">
                <a:solidFill>
                  <a:srgbClr val="005DA2"/>
                </a:solidFill>
                <a:effectLst/>
                <a:latin typeface="+mj-lt"/>
                <a:ea typeface="Arial Unicode MS" pitchFamily="34" charset="-128"/>
                <a:cs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7220" y="3528591"/>
            <a:ext cx="6400800" cy="12600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5DA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8965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4476" y="296652"/>
            <a:ext cx="7632000" cy="900113"/>
          </a:xfrm>
        </p:spPr>
        <p:txBody>
          <a:bodyPr/>
          <a:lstStyle>
            <a:lvl1pPr>
              <a:defRPr>
                <a:solidFill>
                  <a:srgbClr val="005DA2"/>
                </a:solidFill>
                <a:latin typeface="+mj-lt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23831" y="1593342"/>
            <a:ext cx="7632000" cy="4248000"/>
          </a:xfrm>
        </p:spPr>
        <p:txBody>
          <a:bodyPr/>
          <a:lstStyle>
            <a:lvl1pPr>
              <a:defRPr>
                <a:solidFill>
                  <a:srgbClr val="005DA2"/>
                </a:solidFill>
                <a:latin typeface="+mj-lt"/>
              </a:defRPr>
            </a:lvl1pPr>
            <a:lvl2pPr>
              <a:defRPr>
                <a:solidFill>
                  <a:srgbClr val="005DA2"/>
                </a:solidFill>
                <a:latin typeface="+mj-lt"/>
              </a:defRPr>
            </a:lvl2pPr>
            <a:lvl3pPr>
              <a:defRPr>
                <a:solidFill>
                  <a:srgbClr val="005DA2"/>
                </a:solidFill>
                <a:latin typeface="+mj-lt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911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4476" y="296652"/>
            <a:ext cx="7632000" cy="900113"/>
          </a:xfrm>
        </p:spPr>
        <p:txBody>
          <a:bodyPr/>
          <a:lstStyle>
            <a:lvl1pPr>
              <a:defRPr>
                <a:solidFill>
                  <a:srgbClr val="005DA2"/>
                </a:solidFill>
                <a:latin typeface="+mj-lt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1224476" y="1593342"/>
            <a:ext cx="7632000" cy="4248000"/>
          </a:xfrm>
        </p:spPr>
        <p:txBody>
          <a:bodyPr/>
          <a:lstStyle>
            <a:lvl1pPr marL="108000" indent="0">
              <a:buNone/>
              <a:defRPr>
                <a:solidFill>
                  <a:srgbClr val="005DA2"/>
                </a:solidFill>
                <a:latin typeface="+mj-lt"/>
              </a:defRPr>
            </a:lvl1pPr>
            <a:lvl2pPr marL="108000" indent="0">
              <a:buNone/>
              <a:defRPr/>
            </a:lvl2pPr>
            <a:lvl3pPr marL="108000" indent="0">
              <a:buNone/>
              <a:defRPr/>
            </a:lvl3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8631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4476" y="296652"/>
            <a:ext cx="7632000" cy="900113"/>
          </a:xfrm>
        </p:spPr>
        <p:txBody>
          <a:bodyPr/>
          <a:lstStyle>
            <a:lvl1pPr>
              <a:defRPr>
                <a:solidFill>
                  <a:srgbClr val="005DA2"/>
                </a:solidFill>
                <a:latin typeface="+mj-lt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1224476" y="1593342"/>
            <a:ext cx="7632000" cy="4248000"/>
          </a:xfrm>
        </p:spPr>
        <p:txBody>
          <a:bodyPr/>
          <a:lstStyle>
            <a:lvl1pPr marL="342000" indent="-342000">
              <a:buSzPct val="60000"/>
              <a:buFont typeface="Wingdings 2" pitchFamily="18" charset="2"/>
              <a:buChar char="Þ"/>
              <a:defRPr>
                <a:solidFill>
                  <a:srgbClr val="005DA2"/>
                </a:solidFill>
                <a:latin typeface="+mj-lt"/>
              </a:defRPr>
            </a:lvl1pPr>
            <a:lvl2pPr marL="741600" indent="-284400">
              <a:buFont typeface="Arial" pitchFamily="34" charset="0"/>
              <a:buChar char="•"/>
              <a:defRPr>
                <a:solidFill>
                  <a:srgbClr val="005DA2"/>
                </a:solidFill>
                <a:latin typeface="+mj-lt"/>
              </a:defRPr>
            </a:lvl2pPr>
            <a:lvl3pPr marL="1144800" indent="-230400">
              <a:buFont typeface="Courier New" pitchFamily="49" charset="0"/>
              <a:buChar char="o"/>
              <a:defRPr>
                <a:solidFill>
                  <a:srgbClr val="005DA2"/>
                </a:solidFill>
                <a:latin typeface="+mj-lt"/>
              </a:defRPr>
            </a:lvl3pPr>
            <a:lvl4pPr>
              <a:defRPr>
                <a:solidFill>
                  <a:srgbClr val="005DA2"/>
                </a:solidFill>
              </a:defRPr>
            </a:lvl4pPr>
            <a:lvl5pPr>
              <a:defRPr>
                <a:solidFill>
                  <a:srgbClr val="005DA2"/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56652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4476" y="296652"/>
            <a:ext cx="7632000" cy="900113"/>
          </a:xfrm>
        </p:spPr>
        <p:txBody>
          <a:bodyPr/>
          <a:lstStyle>
            <a:lvl1pPr>
              <a:defRPr>
                <a:solidFill>
                  <a:srgbClr val="005DA2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23628" y="1592796"/>
            <a:ext cx="3600000" cy="4248000"/>
          </a:xfrm>
        </p:spPr>
        <p:txBody>
          <a:bodyPr/>
          <a:lstStyle>
            <a:lvl1pPr>
              <a:defRPr sz="3200">
                <a:solidFill>
                  <a:srgbClr val="005DA2"/>
                </a:solidFill>
                <a:latin typeface="+mj-lt"/>
              </a:defRPr>
            </a:lvl1pPr>
            <a:lvl2pPr>
              <a:defRPr sz="2800">
                <a:solidFill>
                  <a:srgbClr val="005DA2"/>
                </a:solidFill>
                <a:latin typeface="+mj-lt"/>
              </a:defRPr>
            </a:lvl2pPr>
            <a:lvl3pPr>
              <a:defRPr sz="2400">
                <a:solidFill>
                  <a:srgbClr val="005DA2"/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6476" y="1592796"/>
            <a:ext cx="3600000" cy="4248000"/>
          </a:xfrm>
        </p:spPr>
        <p:txBody>
          <a:bodyPr/>
          <a:lstStyle>
            <a:lvl1pPr>
              <a:defRPr sz="3200">
                <a:solidFill>
                  <a:srgbClr val="005DA2"/>
                </a:solidFill>
                <a:latin typeface="+mj-lt"/>
              </a:defRPr>
            </a:lvl1pPr>
            <a:lvl2pPr>
              <a:defRPr sz="2800">
                <a:solidFill>
                  <a:srgbClr val="005DA2"/>
                </a:solidFill>
                <a:latin typeface="+mj-lt"/>
              </a:defRPr>
            </a:lvl2pPr>
            <a:lvl3pPr>
              <a:defRPr sz="2400">
                <a:solidFill>
                  <a:srgbClr val="005DA2"/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57129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029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53D4F0-BB26-417D-8639-915226C70161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20.02.2019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3B351-AB38-48D5-92FA-1FE7C65B73C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018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ABFE6-874C-4AF3-8758-4DC778E2392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0BF5F-BAB3-4234-9D03-FF95815A46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323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07CAC-D0AC-47D7-B7ED-F991C4B7200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5C3CB-639C-4EB9-80CB-BD796A4500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97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EC6B6-023D-4BF9-9FEB-1840F5FE2B4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0063B-ED5F-4F13-9EF2-2B32D81CDE2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69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E00C8-518E-4A5C-9A09-942993AF1F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45F57-2DE5-4242-91CC-DB26945B661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457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C551B-AFFE-4D88-969D-5C35CBE98FF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E9672-3172-4FC7-80AB-CC43471769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546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C69FA-2D2D-4B59-97E4-CC687B0C3D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3048C-3B12-4403-AE3D-F9EE8987643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6419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4FCB5-B48B-414E-BD84-5C1CE406A6C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4E944-BA2B-49D1-9408-86515B6013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4297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F4E04-C761-46BD-8270-13E774595E2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D4D7B-CD6A-41BD-A3B5-FCE22BDD32A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893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BECAF-DD1A-4F71-8F5E-8BB12BB8A47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48045-1D3F-4DA7-BEFD-51CE4D2B36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963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BF86F-F8FF-4BA8-BD78-A237679EC46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6ECC5-BCFF-408D-9B8A-744AC70B6CB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758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4191E-3FDE-4119-81BB-BA48DC6679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78E5E-ED88-46A2-BB6E-7D171CA3C5D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060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ABFE6-874C-4AF3-8758-4DC778E2392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0BF5F-BAB3-4234-9D03-FF95815A46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91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07CAC-D0AC-47D7-B7ED-F991C4B7200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5C3CB-639C-4EB9-80CB-BD796A4500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8556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EC6B6-023D-4BF9-9FEB-1840F5FE2B4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0063B-ED5F-4F13-9EF2-2B32D81CDE2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028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E00C8-518E-4A5C-9A09-942993AF1F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45F57-2DE5-4242-91CC-DB26945B661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368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C551B-AFFE-4D88-969D-5C35CBE98FF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E9672-3172-4FC7-80AB-CC43471769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3129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C69FA-2D2D-4B59-97E4-CC687B0C3D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3048C-3B12-4403-AE3D-F9EE8987643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5385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4FCB5-B48B-414E-BD84-5C1CE406A6C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4E944-BA2B-49D1-9408-86515B6013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7237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F4E04-C761-46BD-8270-13E774595E2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D4D7B-CD6A-41BD-A3B5-FCE22BDD32A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1402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BECAF-DD1A-4F71-8F5E-8BB12BB8A47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48045-1D3F-4DA7-BEFD-51CE4D2B36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3350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BF86F-F8FF-4BA8-BD78-A237679EC46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6ECC5-BCFF-408D-9B8A-744AC70B6CB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5006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4191E-3FDE-4119-81BB-BA48DC6679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78E5E-ED88-46A2-BB6E-7D171CA3C5D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8472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ABFE6-874C-4AF3-8758-4DC778E2392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0BF5F-BAB3-4234-9D03-FF95815A46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3334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07CAC-D0AC-47D7-B7ED-F991C4B7200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5C3CB-639C-4EB9-80CB-BD796A4500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9558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EC6B6-023D-4BF9-9FEB-1840F5FE2B4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0063B-ED5F-4F13-9EF2-2B32D81CDE2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556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E00C8-518E-4A5C-9A09-942993AF1F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45F57-2DE5-4242-91CC-DB26945B661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5797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C551B-AFFE-4D88-969D-5C35CBE98FF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E9672-3172-4FC7-80AB-CC43471769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68895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C69FA-2D2D-4B59-97E4-CC687B0C3D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3048C-3B12-4403-AE3D-F9EE8987643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5280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4FCB5-B48B-414E-BD84-5C1CE406A6C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4E944-BA2B-49D1-9408-86515B6013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006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F4E04-C761-46BD-8270-13E774595E2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D4D7B-CD6A-41BD-A3B5-FCE22BDD32A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78082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BECAF-DD1A-4F71-8F5E-8BB12BB8A47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48045-1D3F-4DA7-BEFD-51CE4D2B36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39107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BF86F-F8FF-4BA8-BD78-A237679EC46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6ECC5-BCFF-408D-9B8A-744AC70B6CB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1260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4191E-3FDE-4119-81BB-BA48DC6679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78E5E-ED88-46A2-BB6E-7D171CA3C5D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6322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ABFE6-874C-4AF3-8758-4DC778E2392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0BF5F-BAB3-4234-9D03-FF95815A46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0532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07CAC-D0AC-47D7-B7ED-F991C4B7200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5C3CB-639C-4EB9-80CB-BD796A4500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9671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EC6B6-023D-4BF9-9FEB-1840F5FE2B4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0063B-ED5F-4F13-9EF2-2B32D81CDE2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1157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E00C8-518E-4A5C-9A09-942993AF1F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45F57-2DE5-4242-91CC-DB26945B661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7681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C551B-AFFE-4D88-969D-5C35CBE98FF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E9672-3172-4FC7-80AB-CC43471769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4059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C69FA-2D2D-4B59-97E4-CC687B0C3D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3048C-3B12-4403-AE3D-F9EE8987643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87621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4FCB5-B48B-414E-BD84-5C1CE406A6C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4E944-BA2B-49D1-9408-86515B6013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1486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F4E04-C761-46BD-8270-13E774595E2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D4D7B-CD6A-41BD-A3B5-FCE22BDD32A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16417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BECAF-DD1A-4F71-8F5E-8BB12BB8A47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48045-1D3F-4DA7-BEFD-51CE4D2B36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13632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BF86F-F8FF-4BA8-BD78-A237679EC46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6ECC5-BCFF-408D-9B8A-744AC70B6CB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4891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4191E-3FDE-4119-81BB-BA48DC6679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78E5E-ED88-46A2-BB6E-7D171CA3C5D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3441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ABFE6-874C-4AF3-8758-4DC778E2392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0BF5F-BAB3-4234-9D03-FF95815A46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85733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07CAC-D0AC-47D7-B7ED-F991C4B7200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5C3CB-639C-4EB9-80CB-BD796A4500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93547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EC6B6-023D-4BF9-9FEB-1840F5FE2B4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0063B-ED5F-4F13-9EF2-2B32D81CDE2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08554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E00C8-518E-4A5C-9A09-942993AF1F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45F57-2DE5-4242-91CC-DB26945B661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44275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C551B-AFFE-4D88-969D-5C35CBE98FF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E9672-3172-4FC7-80AB-CC43471769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60310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C69FA-2D2D-4B59-97E4-CC687B0C3D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3048C-3B12-4403-AE3D-F9EE8987643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3765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4FCB5-B48B-414E-BD84-5C1CE406A6C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4E944-BA2B-49D1-9408-86515B6013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13900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F4E04-C761-46BD-8270-13E774595E2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D4D7B-CD6A-41BD-A3B5-FCE22BDD32A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51578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BECAF-DD1A-4F71-8F5E-8BB12BB8A47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48045-1D3F-4DA7-BEFD-51CE4D2B36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99899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BF86F-F8FF-4BA8-BD78-A237679EC46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6ECC5-BCFF-408D-9B8A-744AC70B6CB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12777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4191E-3FDE-4119-81BB-BA48DC6679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78E5E-ED88-46A2-BB6E-7D171CA3C5D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635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1223963" y="296863"/>
            <a:ext cx="7632700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1223963" y="1631950"/>
            <a:ext cx="7632700" cy="421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739399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878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005DA2"/>
          </a:solidFill>
          <a:latin typeface="+mj-lt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5DA2"/>
          </a:solidFill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5DA2"/>
          </a:solidFill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5DA2"/>
          </a:solidFill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5DA2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60000"/>
        <a:buFont typeface="Wingdings 2" pitchFamily="18" charset="2"/>
        <a:buChar char="Þ"/>
        <a:defRPr sz="3200" kern="1200">
          <a:solidFill>
            <a:srgbClr val="005DA2"/>
          </a:solidFill>
          <a:latin typeface="+mj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rgbClr val="005DA2"/>
          </a:solidFill>
          <a:latin typeface="+mj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50000"/>
        <a:buFont typeface="Courier New" pitchFamily="49" charset="0"/>
        <a:buChar char="o"/>
        <a:defRPr sz="2400" kern="1200">
          <a:solidFill>
            <a:srgbClr val="005DA2"/>
          </a:solidFill>
          <a:latin typeface="+mj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784001-2E2D-45DA-9681-0FAC84AA862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1517C5-36F9-42D3-91E5-E1F3A22668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089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784001-2E2D-45DA-9681-0FAC84AA862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1517C5-36F9-42D3-91E5-E1F3A22668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362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  <p:sldLayoutId id="2147483989" r:id="rId2"/>
    <p:sldLayoutId id="2147483990" r:id="rId3"/>
    <p:sldLayoutId id="2147483991" r:id="rId4"/>
    <p:sldLayoutId id="2147483992" r:id="rId5"/>
    <p:sldLayoutId id="2147483993" r:id="rId6"/>
    <p:sldLayoutId id="2147483994" r:id="rId7"/>
    <p:sldLayoutId id="2147483995" r:id="rId8"/>
    <p:sldLayoutId id="2147483996" r:id="rId9"/>
    <p:sldLayoutId id="2147483997" r:id="rId10"/>
    <p:sldLayoutId id="214748399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784001-2E2D-45DA-9681-0FAC84AA862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1517C5-36F9-42D3-91E5-E1F3A22668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895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4001" r:id="rId2"/>
    <p:sldLayoutId id="2147484002" r:id="rId3"/>
    <p:sldLayoutId id="2147484003" r:id="rId4"/>
    <p:sldLayoutId id="2147484004" r:id="rId5"/>
    <p:sldLayoutId id="2147484005" r:id="rId6"/>
    <p:sldLayoutId id="2147484006" r:id="rId7"/>
    <p:sldLayoutId id="2147484007" r:id="rId8"/>
    <p:sldLayoutId id="2147484008" r:id="rId9"/>
    <p:sldLayoutId id="2147484009" r:id="rId10"/>
    <p:sldLayoutId id="214748401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784001-2E2D-45DA-9681-0FAC84AA862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1517C5-36F9-42D3-91E5-E1F3A22668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48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2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8" r:id="rId7"/>
    <p:sldLayoutId id="2147484019" r:id="rId8"/>
    <p:sldLayoutId id="2147484020" r:id="rId9"/>
    <p:sldLayoutId id="2147484021" r:id="rId10"/>
    <p:sldLayoutId id="214748402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784001-2E2D-45DA-9681-0FAC84AA862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1517C5-36F9-42D3-91E5-E1F3A22668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84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4" r:id="rId1"/>
    <p:sldLayoutId id="2147484025" r:id="rId2"/>
    <p:sldLayoutId id="2147484026" r:id="rId3"/>
    <p:sldLayoutId id="2147484027" r:id="rId4"/>
    <p:sldLayoutId id="2147484028" r:id="rId5"/>
    <p:sldLayoutId id="2147484029" r:id="rId6"/>
    <p:sldLayoutId id="2147484030" r:id="rId7"/>
    <p:sldLayoutId id="2147484031" r:id="rId8"/>
    <p:sldLayoutId id="2147484032" r:id="rId9"/>
    <p:sldLayoutId id="2147484033" r:id="rId10"/>
    <p:sldLayoutId id="214748403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/>
          </p:cNvSpPr>
          <p:nvPr>
            <p:ph type="subTitle" idx="1"/>
          </p:nvPr>
        </p:nvSpPr>
        <p:spPr>
          <a:xfrm>
            <a:off x="827584" y="1628800"/>
            <a:ext cx="7771904" cy="41735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4000" b="1" i="1" dirty="0" smtClean="0">
                <a:solidFill>
                  <a:srgbClr val="FF0000"/>
                </a:solidFill>
                <a:cs typeface="Arial Unicode MS" pitchFamily="34" charset="-128"/>
              </a:rPr>
              <a:t>Шестое февраля</a:t>
            </a:r>
          </a:p>
          <a:p>
            <a:pPr>
              <a:lnSpc>
                <a:spcPct val="80000"/>
              </a:lnSpc>
            </a:pPr>
            <a:r>
              <a:rPr lang="ru-RU" altLang="ru-RU" sz="4000" b="1" i="1" dirty="0" smtClean="0">
                <a:solidFill>
                  <a:srgbClr val="FF0000"/>
                </a:solidFill>
                <a:cs typeface="Arial Unicode MS" pitchFamily="34" charset="-128"/>
              </a:rPr>
              <a:t>Урок-исследование.</a:t>
            </a:r>
          </a:p>
        </p:txBody>
      </p:sp>
    </p:spTree>
    <p:extLst>
      <p:ext uri="{BB962C8B-B14F-4D97-AF65-F5344CB8AC3E}">
        <p14:creationId xmlns:p14="http://schemas.microsoft.com/office/powerpoint/2010/main" val="16881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1472" y="714356"/>
            <a:ext cx="8143932" cy="578619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Тема урока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5400" b="1" dirty="0">
                <a:solidFill>
                  <a:prstClr val="black"/>
                </a:solidFill>
                <a:latin typeface="Arial" charset="0"/>
              </a:rPr>
              <a:t>Стилистические фигуры  - путь к выразительной, образной речи?.. </a:t>
            </a:r>
            <a:endParaRPr lang="ru-RU" sz="5400" dirty="0">
              <a:solidFill>
                <a:prstClr val="black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5400" dirty="0">
              <a:solidFill>
                <a:prstClr val="black"/>
              </a:solidFill>
              <a:latin typeface="Arial" charset="0"/>
            </a:endParaRPr>
          </a:p>
          <a:p>
            <a:pPr algn="ctr">
              <a:defRPr/>
            </a:pPr>
            <a:endParaRPr lang="ru-RU" sz="6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217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500063"/>
            <a:ext cx="8390706" cy="5138737"/>
          </a:xfrm>
        </p:spPr>
        <p:txBody>
          <a:bodyPr rtlCol="0">
            <a:normAutofit fontScale="25000" lnSpcReduction="2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4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Ты волен и плавен, как Волга и </a:t>
            </a:r>
            <a:r>
              <a:rPr lang="ru-RU" sz="14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Ладога</a:t>
            </a:r>
            <a:r>
              <a:rPr lang="ru-RU" sz="14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endParaRPr lang="ru-RU" sz="1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4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Как наши равнины, широк и велик,</a:t>
            </a:r>
            <a:endParaRPr lang="ru-RU" sz="1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4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Живой, как </a:t>
            </a:r>
            <a:r>
              <a:rPr lang="ru-RU" sz="14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родник,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4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Многоцветный</a:t>
            </a:r>
            <a:r>
              <a:rPr lang="ru-RU" sz="14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как радуга,</a:t>
            </a:r>
            <a:endParaRPr lang="ru-RU" sz="1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4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Звучащий, как музыка, русский язык</a:t>
            </a:r>
            <a:r>
              <a:rPr lang="ru-RU" sz="14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44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К.Алтайский</a:t>
            </a:r>
            <a:endParaRPr lang="ru-RU" sz="14400" b="1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144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14400" b="1" dirty="0">
                <a:solidFill>
                  <a:srgbClr val="C00000"/>
                </a:solidFill>
              </a:rPr>
              <a:t>Выделите опорные слова.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1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4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endParaRPr lang="ru-RU" sz="1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26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О </a:t>
            </a:r>
            <a:r>
              <a:rPr lang="ru-RU" b="1" dirty="0">
                <a:solidFill>
                  <a:schemeClr val="tx1"/>
                </a:solidFill>
              </a:rPr>
              <a:t>каких особенностях русского языка говорит поэт</a:t>
            </a:r>
            <a:r>
              <a:rPr lang="ru-RU" b="1" dirty="0" smtClean="0">
                <a:solidFill>
                  <a:schemeClr val="tx1"/>
                </a:solidFill>
              </a:rPr>
              <a:t>?</a:t>
            </a:r>
          </a:p>
          <a:p>
            <a:endParaRPr lang="ru-RU" dirty="0"/>
          </a:p>
          <a:p>
            <a:r>
              <a:rPr lang="ru-RU" b="1" dirty="0" smtClean="0"/>
              <a:t>свободе</a:t>
            </a:r>
            <a:r>
              <a:rPr lang="ru-RU" b="1" dirty="0"/>
              <a:t>,  музыкальности, величии, многоцветности, образности </a:t>
            </a:r>
            <a:r>
              <a:rPr lang="ru-RU" b="1" dirty="0" smtClean="0"/>
              <a:t>языка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386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Какая проблема стоит перед теми, кто владеет языком, кто его изучает? </a:t>
            </a: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b="1" dirty="0" smtClean="0">
                <a:solidFill>
                  <a:schemeClr val="tx1"/>
                </a:solidFill>
              </a:rPr>
              <a:t>Сформулируйте </a:t>
            </a:r>
            <a:r>
              <a:rPr lang="ru-RU" b="1" dirty="0">
                <a:solidFill>
                  <a:schemeClr val="tx1"/>
                </a:solidFill>
              </a:rPr>
              <a:t>проблему в виде вопроса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ПРОБЛЕМА</a:t>
            </a:r>
          </a:p>
          <a:p>
            <a:pPr marL="0" indent="0">
              <a:buNone/>
            </a:pPr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Как сделать так, чтобы язык был лучшим из того, что есть на свете, – красивым, величественным, выразительным?</a:t>
            </a:r>
          </a:p>
          <a:p>
            <a:endParaRPr lang="ru-RU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66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3831" y="764704"/>
            <a:ext cx="7632000" cy="5076638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Как </a:t>
            </a:r>
            <a:r>
              <a:rPr lang="ru-RU" b="1" dirty="0">
                <a:solidFill>
                  <a:schemeClr val="tx1"/>
                </a:solidFill>
              </a:rPr>
              <a:t>связана проблема с темой урока? Найдите точки соприкосновения между ними.  </a:t>
            </a:r>
            <a:endParaRPr lang="ru-RU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Использовать средства выразительности. 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Средства выразительности языка – это путь к выразительной, образной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речи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083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3831" y="620688"/>
            <a:ext cx="7632000" cy="5220654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Как вы понимаете значение термина «средства речевой выразительности</a:t>
            </a:r>
            <a:r>
              <a:rPr lang="ru-RU" b="1" dirty="0" smtClean="0">
                <a:solidFill>
                  <a:schemeClr val="tx1"/>
                </a:solidFill>
              </a:rPr>
              <a:t>»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Они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делают нашу речь яркой, выразительной</a:t>
            </a:r>
            <a:r>
              <a:rPr lang="ru-RU" b="1" i="1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b="1" i="1" smtClean="0">
                <a:solidFill>
                  <a:schemeClr val="tx2">
                    <a:lumMod val="75000"/>
                  </a:schemeClr>
                </a:solidFill>
              </a:rPr>
              <a:t>иногда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их ещё называют изобразительно- выразительными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средствами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71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ctrTitle"/>
          </p:nvPr>
        </p:nvSpPr>
        <p:spPr>
          <a:xfrm>
            <a:off x="142875" y="0"/>
            <a:ext cx="9001125" cy="2071688"/>
          </a:xfrm>
        </p:spPr>
        <p:txBody>
          <a:bodyPr/>
          <a:lstStyle/>
          <a:p>
            <a:pPr eaLnBrk="1" hangingPunct="1"/>
            <a:r>
              <a:rPr lang="ru-RU" altLang="ru-RU" b="1" smtClean="0"/>
              <a:t>Средства речевой выразительности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357313"/>
            <a:ext cx="9001125" cy="46434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14375" y="3714750"/>
            <a:ext cx="2357438" cy="17859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C00000"/>
                </a:solidFill>
              </a:rPr>
              <a:t>Тропы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29000" y="3714750"/>
            <a:ext cx="2271713" cy="17716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C00000"/>
                </a:solidFill>
              </a:rPr>
              <a:t>Фигуры речи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43625" y="3643313"/>
            <a:ext cx="2786063" cy="17716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</a:rPr>
              <a:t>Изобразительные возможности лексики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1643062" y="1904206"/>
            <a:ext cx="484187" cy="17859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4514131" y="1951038"/>
            <a:ext cx="484187" cy="16922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7401719" y="1951038"/>
            <a:ext cx="484187" cy="1549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10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Прослушайте </a:t>
            </a:r>
            <a:r>
              <a:rPr lang="ru-RU" b="1" dirty="0">
                <a:solidFill>
                  <a:schemeClr val="tx1"/>
                </a:solidFill>
              </a:rPr>
              <a:t>стихотворение  </a:t>
            </a:r>
            <a:r>
              <a:rPr lang="ru-RU" b="1" dirty="0" smtClean="0">
                <a:solidFill>
                  <a:srgbClr val="C00000"/>
                </a:solidFill>
              </a:rPr>
              <a:t>Бориса </a:t>
            </a:r>
            <a:r>
              <a:rPr lang="ru-RU" b="1" dirty="0" err="1">
                <a:solidFill>
                  <a:srgbClr val="C00000"/>
                </a:solidFill>
              </a:rPr>
              <a:t>Заходера</a:t>
            </a:r>
            <a:r>
              <a:rPr lang="ru-RU" b="1" dirty="0">
                <a:solidFill>
                  <a:srgbClr val="C00000"/>
                </a:solidFill>
              </a:rPr>
              <a:t>  «Литературные тропы». </a:t>
            </a:r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b="1" dirty="0" smtClean="0">
                <a:solidFill>
                  <a:schemeClr val="tx1"/>
                </a:solidFill>
              </a:rPr>
              <a:t>Назовите </a:t>
            </a:r>
            <a:r>
              <a:rPr lang="ru-RU" b="1" dirty="0">
                <a:solidFill>
                  <a:schemeClr val="tx1"/>
                </a:solidFill>
              </a:rPr>
              <a:t>тропы,  о которых говорит поэт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</a:p>
          <a:p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97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224476" y="332656"/>
            <a:ext cx="7632000" cy="5508686"/>
          </a:xfrm>
        </p:spPr>
        <p:txBody>
          <a:bodyPr numCol="2"/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Критик </a:t>
            </a:r>
            <a:r>
              <a:rPr lang="ru-RU" sz="2400" b="1" dirty="0">
                <a:solidFill>
                  <a:schemeClr val="tx1"/>
                </a:solidFill>
              </a:rPr>
              <a:t>воскликнул,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Ушами похлопав: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Ну и стихи!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Ни сравнений, ни тропов!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Что это,-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Вы извините, -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За автор?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Нету синекдох,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Нету метафор,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Ни аллегории, </a:t>
            </a:r>
            <a:endParaRPr lang="ru-RU" sz="2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Ни </a:t>
            </a:r>
            <a:r>
              <a:rPr lang="ru-RU" sz="2400" b="1" dirty="0">
                <a:solidFill>
                  <a:schemeClr val="tx1"/>
                </a:solidFill>
              </a:rPr>
              <a:t>метонимии - 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Все </a:t>
            </a:r>
            <a:r>
              <a:rPr lang="ru-RU" sz="2400" b="1" dirty="0">
                <a:solidFill>
                  <a:schemeClr val="tx1"/>
                </a:solidFill>
              </a:rPr>
              <a:t>напрямик,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Как в учебнике химии.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Где у него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Хоть одна метатеза?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Где она? Где?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А нужна до </a:t>
            </a:r>
            <a:r>
              <a:rPr lang="ru-RU" sz="2400" b="1" dirty="0" err="1">
                <a:solidFill>
                  <a:schemeClr val="tx1"/>
                </a:solidFill>
              </a:rPr>
              <a:t>зареза</a:t>
            </a:r>
            <a:r>
              <a:rPr lang="ru-RU" sz="2400" b="1" dirty="0">
                <a:solidFill>
                  <a:schemeClr val="tx1"/>
                </a:solidFill>
              </a:rPr>
              <a:t>! 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Образов </a:t>
            </a:r>
            <a:r>
              <a:rPr lang="ru-RU" sz="2400" b="1" dirty="0">
                <a:solidFill>
                  <a:schemeClr val="tx1"/>
                </a:solidFill>
              </a:rPr>
              <a:t>- </a:t>
            </a:r>
            <a:r>
              <a:rPr lang="ru-RU" sz="2400" b="1" dirty="0" err="1">
                <a:solidFill>
                  <a:schemeClr val="tx1"/>
                </a:solidFill>
              </a:rPr>
              <a:t>фигушки</a:t>
            </a:r>
            <a:r>
              <a:rPr lang="ru-RU" sz="2400" b="1" dirty="0">
                <a:solidFill>
                  <a:schemeClr val="tx1"/>
                </a:solidFill>
              </a:rPr>
              <a:t>! 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Спорить </a:t>
            </a:r>
            <a:r>
              <a:rPr lang="ru-RU" sz="2400" b="1" dirty="0">
                <a:solidFill>
                  <a:schemeClr val="tx1"/>
                </a:solidFill>
              </a:rPr>
              <a:t>напрасно,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То, что безобразно -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То безобразно.</a:t>
            </a:r>
          </a:p>
          <a:p>
            <a:pPr marL="0" indent="0">
              <a:buNone/>
            </a:pPr>
            <a:endParaRPr lang="ru-RU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95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Какая логическая ошибка, по-вашему, допущена поэтом</a:t>
            </a:r>
            <a:r>
              <a:rPr lang="ru-RU" b="1" dirty="0" smtClean="0">
                <a:solidFill>
                  <a:schemeClr val="tx1"/>
                </a:solidFill>
              </a:rPr>
              <a:t>?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Что </a:t>
            </a:r>
            <a:r>
              <a:rPr lang="ru-RU" b="1" dirty="0">
                <a:solidFill>
                  <a:schemeClr val="tx1"/>
                </a:solidFill>
              </a:rPr>
              <a:t>такое метатеза</a:t>
            </a:r>
            <a:r>
              <a:rPr lang="ru-RU" b="1" dirty="0" smtClean="0">
                <a:solidFill>
                  <a:schemeClr val="tx1"/>
                </a:solidFill>
              </a:rPr>
              <a:t>?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 Какой лексический прием использует поэт в финале стихотворения для создания комического эффекта?</a:t>
            </a:r>
            <a:endParaRPr lang="ru-RU" b="1" dirty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882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1"/>
                </a:solidFill>
              </a:rPr>
              <a:t> Логическая ошибка: нарушение однородности;  </a:t>
            </a:r>
            <a:r>
              <a:rPr lang="ru-RU" b="1" i="1" dirty="0">
                <a:solidFill>
                  <a:schemeClr val="tx1"/>
                </a:solidFill>
              </a:rPr>
              <a:t>о</a:t>
            </a:r>
            <a:r>
              <a:rPr lang="ru-RU" b="1" i="1" dirty="0" smtClean="0">
                <a:solidFill>
                  <a:schemeClr val="tx1"/>
                </a:solidFill>
              </a:rPr>
              <a:t>бщее – частное; «тропы» – </a:t>
            </a:r>
            <a:r>
              <a:rPr lang="ru-RU" b="1" i="1" dirty="0" err="1" smtClean="0">
                <a:solidFill>
                  <a:schemeClr val="tx1"/>
                </a:solidFill>
              </a:rPr>
              <a:t>гипероним</a:t>
            </a:r>
            <a:r>
              <a:rPr lang="ru-RU" b="1" i="1" dirty="0" smtClean="0">
                <a:solidFill>
                  <a:schemeClr val="tx1"/>
                </a:solidFill>
              </a:rPr>
              <a:t>. </a:t>
            </a:r>
          </a:p>
          <a:p>
            <a:r>
              <a:rPr lang="ru-RU" b="1" i="1" dirty="0" smtClean="0">
                <a:solidFill>
                  <a:schemeClr val="tx1"/>
                </a:solidFill>
              </a:rPr>
              <a:t>Метатеза – перестановка звуков или слогов в слове  ( </a:t>
            </a:r>
            <a:r>
              <a:rPr lang="ru-RU" b="1" i="1" dirty="0" err="1" smtClean="0">
                <a:solidFill>
                  <a:schemeClr val="tx1"/>
                </a:solidFill>
              </a:rPr>
              <a:t>ведмедь</a:t>
            </a:r>
            <a:r>
              <a:rPr lang="ru-RU" b="1" i="1" dirty="0" smtClean="0">
                <a:solidFill>
                  <a:schemeClr val="tx1"/>
                </a:solidFill>
              </a:rPr>
              <a:t> ( диал.) – медведь)</a:t>
            </a:r>
          </a:p>
          <a:p>
            <a:r>
              <a:rPr lang="ru-RU" b="1" i="1" dirty="0" smtClean="0">
                <a:solidFill>
                  <a:schemeClr val="tx1"/>
                </a:solidFill>
              </a:rPr>
              <a:t>Омографы – безобразно - безобразно</a:t>
            </a:r>
          </a:p>
          <a:p>
            <a:endParaRPr lang="ru-RU" b="1" i="1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529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Игра </a:t>
            </a:r>
            <a:r>
              <a:rPr lang="ru-RU" b="1" dirty="0">
                <a:solidFill>
                  <a:srgbClr val="C00000"/>
                </a:solidFill>
              </a:rPr>
              <a:t>«Отгадайте тропы</a:t>
            </a:r>
            <a:r>
              <a:rPr lang="ru-RU" b="1" dirty="0" smtClean="0">
                <a:solidFill>
                  <a:srgbClr val="C00000"/>
                </a:solidFill>
              </a:rPr>
              <a:t>»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sz="2800" b="1" i="1" dirty="0" smtClean="0">
                <a:solidFill>
                  <a:srgbClr val="C00000"/>
                </a:solidFill>
              </a:rPr>
              <a:t>автор стихов Соковнина Полина, 6А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224476" y="2420888"/>
            <a:ext cx="7632000" cy="3420454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Много разных тропов есть -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Трудно всех их перечесть,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Но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</a:rPr>
              <a:t>зато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по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</a:rPr>
              <a:t>описанью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Можно угадать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</a:rPr>
              <a:t>названье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.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675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</a:rPr>
              <a:t>Первый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троп ну очень прост -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Угадаешь его быстро,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Коли будешь грязным ты,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Назовёт он тебя чистым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</a:rPr>
              <a:t>.</a:t>
            </a:r>
          </a:p>
          <a:p>
            <a:pPr marL="0" indent="0">
              <a:buNone/>
            </a:pPr>
            <a:endParaRPr lang="ru-RU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641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6632"/>
            <a:ext cx="6048672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47863" y="3244334"/>
            <a:ext cx="16907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Ирония</a:t>
            </a:r>
          </a:p>
        </p:txBody>
      </p:sp>
    </p:spTree>
    <p:extLst>
      <p:ext uri="{BB962C8B-B14F-4D97-AF65-F5344CB8AC3E}">
        <p14:creationId xmlns:p14="http://schemas.microsoft.com/office/powerpoint/2010/main" val="424732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Очень часто применяют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Этот чудотворный троп,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В миг же сразу оживает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Солнце, небо и сугроб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</a:rPr>
              <a:t>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639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Zoya\Desktop\тропы открытый урок\картинки\3234 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7129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97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Zoya\Desktop\тропы открытый урок\рисунки настя\OkmB2KV-bz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94" y="116632"/>
            <a:ext cx="851468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54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В баснях есть такая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«фишка»: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Люди - это птички,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мышки: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Суть этого тропа в том,</a:t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Что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вдруг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становишься котом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.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309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0" y="1628800"/>
            <a:ext cx="8891632" cy="4248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Zoya\Desktop\тропы открытый урок\картинки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848872" cy="681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69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Если хочешь подобрать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Описание красиво,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То используй этот троп,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Только вспомни его имя.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b="1" dirty="0" smtClean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411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Zoya\Desktop\тропы открытый урок\картинки\эпитет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3532"/>
            <a:ext cx="7128792" cy="656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56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Из мухи делаем слона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 И превращаем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капли в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лужи.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 А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д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ля этого лишь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нам</a:t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Троп один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прекрасный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нужен.</a:t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b="1" dirty="0" smtClean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9850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Zoya\AppData\Local\Temp\_tc\гипербол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0648"/>
            <a:ext cx="6768752" cy="621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00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"Ты похож на бегемота", -</a:t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Можешь смело заявить</a:t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И при этом очень кстати</a:t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Этот троп употребить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.</a:t>
            </a:r>
          </a:p>
          <a:p>
            <a:pPr marL="0" indent="0">
              <a:buNone/>
            </a:pPr>
            <a:endParaRPr lang="ru-RU" b="1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b="1" dirty="0" smtClean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845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сравнение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Zoya\Desktop\тропы открытый урок\картинки\2212 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7920880" cy="511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21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Назовите тропы по  рисунку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13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Zoya\Desktop\тропы открытый урок\картинки\54 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5904656" cy="635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20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Zoya\Desktop\тропы открытый урок\рисунки настя\TmH4pCdsx9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756084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1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Zoya\Desktop\тропы открытый урок\рисунки настя\ku0CEUBEe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38" y="0"/>
            <a:ext cx="8626542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92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Zoya\Desktop\тропы открытый урок\рисунки настя\Z1sQiIbmMU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806489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586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Zoya\Desktop\тропы открытый урок\рисунки настя\tUvVpm7Guy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85" y="116632"/>
            <a:ext cx="8306095" cy="59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83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Zoya\AppData\Local\Temp\_tc\загруже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4400"/>
            <a:ext cx="8185248" cy="6138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27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4476" y="296653"/>
            <a:ext cx="7632000" cy="756084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Исследование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b="1" dirty="0" smtClean="0">
                <a:solidFill>
                  <a:schemeClr val="tx1"/>
                </a:solidFill>
              </a:rPr>
              <a:t>Постановка проблемы. </a:t>
            </a:r>
          </a:p>
          <a:p>
            <a:pPr marL="514350" indent="-514350">
              <a:buAutoNum type="arabicPeriod"/>
            </a:pPr>
            <a:r>
              <a:rPr lang="ru-RU" b="1" dirty="0" smtClean="0">
                <a:solidFill>
                  <a:schemeClr val="tx1"/>
                </a:solidFill>
              </a:rPr>
              <a:t>Выдвижение гипотезы.</a:t>
            </a:r>
          </a:p>
          <a:p>
            <a:pPr marL="514350" indent="-514350">
              <a:buAutoNum type="arabicPeriod"/>
            </a:pPr>
            <a:r>
              <a:rPr lang="ru-RU" b="1" dirty="0" smtClean="0">
                <a:solidFill>
                  <a:schemeClr val="tx1"/>
                </a:solidFill>
              </a:rPr>
              <a:t>Что такое гипотеза?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Какие </a:t>
            </a:r>
            <a:r>
              <a:rPr lang="ru-RU" b="1" dirty="0">
                <a:solidFill>
                  <a:schemeClr val="tx1"/>
                </a:solidFill>
              </a:rPr>
              <a:t>гипотезы можно выдвинуть, если тема исследования – стилистические фигуры?</a:t>
            </a:r>
          </a:p>
        </p:txBody>
      </p:sp>
    </p:spTree>
    <p:extLst>
      <p:ext uri="{BB962C8B-B14F-4D97-AF65-F5344CB8AC3E}">
        <p14:creationId xmlns:p14="http://schemas.microsoft.com/office/powerpoint/2010/main" val="265383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50"/>
            <a:ext cx="7772400" cy="1643063"/>
          </a:xfrm>
        </p:spPr>
        <p:txBody>
          <a:bodyPr/>
          <a:lstStyle/>
          <a:p>
            <a:pPr eaLnBrk="1" hangingPunct="1"/>
            <a:r>
              <a:rPr lang="ru-RU" altLang="ru-RU" sz="6000" i="1" smtClean="0">
                <a:solidFill>
                  <a:srgbClr val="800000"/>
                </a:solidFill>
              </a:rPr>
              <a:t>Гипотезы: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50" y="1714500"/>
            <a:ext cx="8643938" cy="4643438"/>
          </a:xfrm>
        </p:spPr>
        <p:txBody>
          <a:bodyPr rtlCol="0">
            <a:normAutofit fontScale="25000" lnSpcReduction="20000"/>
          </a:bodyPr>
          <a:lstStyle/>
          <a:p>
            <a:pPr marL="742950" indent="-742950" algn="l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16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Стилистические </a:t>
            </a:r>
            <a:r>
              <a:rPr lang="ru-RU" sz="16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фигуры – путь к выразительной, образной речи</a:t>
            </a:r>
            <a:r>
              <a:rPr lang="ru-RU" sz="16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742950" indent="-7429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6000" dirty="0" smtClean="0">
                <a:solidFill>
                  <a:srgbClr val="800000"/>
                </a:solidFill>
              </a:rPr>
              <a:t>Они</a:t>
            </a:r>
          </a:p>
          <a:p>
            <a:pPr marL="742950" indent="-742950"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6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Красивые, живые (необычные…)</a:t>
            </a:r>
            <a:br>
              <a:rPr lang="ru-RU" sz="16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Украшают, описывают, имитируют</a:t>
            </a:r>
            <a:br>
              <a:rPr lang="ru-RU" sz="16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"Богатство языка –  богатство мыслей". (Н.М.Карамзин).</a:t>
            </a:r>
            <a:br>
              <a:rPr lang="ru-RU" sz="16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160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742950" indent="-742950"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0275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ctrTitle"/>
          </p:nvPr>
        </p:nvSpPr>
        <p:spPr>
          <a:xfrm>
            <a:off x="642938" y="285750"/>
            <a:ext cx="7815262" cy="1571625"/>
          </a:xfrm>
        </p:spPr>
        <p:txBody>
          <a:bodyPr/>
          <a:lstStyle/>
          <a:p>
            <a:pPr eaLnBrk="1" hangingPunct="1"/>
            <a:r>
              <a:rPr lang="ru-RU" altLang="ru-RU" i="1" smtClean="0">
                <a:solidFill>
                  <a:srgbClr val="800000"/>
                </a:solidFill>
              </a:rPr>
              <a:t>Гипотезы:</a:t>
            </a:r>
            <a:br>
              <a:rPr lang="ru-RU" altLang="ru-RU" i="1" smtClean="0">
                <a:solidFill>
                  <a:srgbClr val="800000"/>
                </a:solidFill>
              </a:rPr>
            </a:br>
            <a:endParaRPr lang="ru-RU" altLang="ru-RU" i="1" smtClean="0">
              <a:solidFill>
                <a:srgbClr val="8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88" y="1357313"/>
            <a:ext cx="8358187" cy="478631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 Стилистические фигуры  не делают речь образной, выразительной.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>
                <a:solidFill>
                  <a:srgbClr val="800000"/>
                </a:solidFill>
              </a:rPr>
              <a:t>Они</a:t>
            </a:r>
            <a:endParaRPr lang="ru-RU" sz="4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i="1" dirty="0" smtClean="0">
                <a:solidFill>
                  <a:schemeClr val="tx1"/>
                </a:solidFill>
              </a:rPr>
              <a:t>лишь</a:t>
            </a:r>
            <a:br>
              <a:rPr lang="ru-RU" sz="4000" i="1" dirty="0" smtClean="0">
                <a:solidFill>
                  <a:schemeClr val="tx1"/>
                </a:solidFill>
              </a:rPr>
            </a:br>
            <a:r>
              <a:rPr lang="ru-RU" sz="4000" i="1" dirty="0" smtClean="0">
                <a:solidFill>
                  <a:schemeClr val="tx1"/>
                </a:solidFill>
              </a:rPr>
              <a:t>усложняют, путают, озадачивают</a:t>
            </a:r>
            <a:br>
              <a:rPr lang="ru-RU" sz="4000" i="1" dirty="0" smtClean="0">
                <a:solidFill>
                  <a:schemeClr val="tx1"/>
                </a:solidFill>
              </a:rPr>
            </a:br>
            <a:endParaRPr lang="ru-RU" sz="4000" i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83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i="1" dirty="0" smtClean="0">
                <a:solidFill>
                  <a:srgbClr val="C00000"/>
                </a:solidFill>
              </a:rPr>
              <a:t>Стилистические фигуры -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b="1" dirty="0" smtClean="0"/>
              <a:t>    </a:t>
            </a:r>
            <a:r>
              <a:rPr lang="ru-RU" altLang="ru-RU" b="1" dirty="0" smtClean="0">
                <a:solidFill>
                  <a:schemeClr val="tx1"/>
                </a:solidFill>
              </a:rPr>
              <a:t>особые обороты,  выходящие за рамки </a:t>
            </a:r>
            <a:r>
              <a:rPr lang="ru-RU" altLang="ru-RU" b="1" dirty="0">
                <a:solidFill>
                  <a:schemeClr val="tx1"/>
                </a:solidFill>
              </a:rPr>
              <a:t> </a:t>
            </a:r>
            <a:r>
              <a:rPr lang="ru-RU" altLang="ru-RU" b="1" dirty="0" smtClean="0">
                <a:solidFill>
                  <a:schemeClr val="tx1"/>
                </a:solidFill>
              </a:rPr>
              <a:t>синтаксических норм и усиливающие  выразительность текста. Поскольку фигуры образуются сочетанием слов, в них используются те или иные стилистические возможности синтаксиса.</a:t>
            </a:r>
          </a:p>
        </p:txBody>
      </p:sp>
    </p:spTree>
    <p:extLst>
      <p:ext uri="{BB962C8B-B14F-4D97-AF65-F5344CB8AC3E}">
        <p14:creationId xmlns:p14="http://schemas.microsoft.com/office/powerpoint/2010/main" val="163622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Стилистические фигуры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628800"/>
            <a:ext cx="7632000" cy="4248000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1.Особые </a:t>
            </a:r>
            <a:r>
              <a:rPr lang="ru-RU" b="1" dirty="0">
                <a:solidFill>
                  <a:schemeClr val="tx1"/>
                </a:solidFill>
              </a:rPr>
              <a:t>обороты, выходящие за рамки необходимых норм.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2.Образуются </a:t>
            </a:r>
            <a:r>
              <a:rPr lang="ru-RU" b="1" dirty="0">
                <a:solidFill>
                  <a:schemeClr val="tx1"/>
                </a:solidFill>
              </a:rPr>
              <a:t>сочетанием слов.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3.В </a:t>
            </a:r>
            <a:r>
              <a:rPr lang="ru-RU" b="1" dirty="0">
                <a:solidFill>
                  <a:schemeClr val="tx1"/>
                </a:solidFill>
              </a:rPr>
              <a:t>них используются возможности синтаксиса.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719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7330865"/>
              </p:ext>
            </p:extLst>
          </p:nvPr>
        </p:nvGraphicFramePr>
        <p:xfrm>
          <a:off x="107504" y="279132"/>
          <a:ext cx="8930618" cy="5486400"/>
        </p:xfrm>
        <a:graphic>
          <a:graphicData uri="http://schemas.openxmlformats.org/drawingml/2006/table">
            <a:tbl>
              <a:tblPr/>
              <a:tblGrid>
                <a:gridCol w="2016224"/>
                <a:gridCol w="2232248"/>
                <a:gridCol w="2304256"/>
                <a:gridCol w="2377890"/>
              </a:tblGrid>
              <a:tr h="102990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</a:rPr>
                        <a:t>ФИГУРА  РЕЧИ</a:t>
                      </a:r>
                      <a:endParaRPr lang="ru-RU" sz="28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ЭТИМОЛОГИЯ СЛОВА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ПРИМЕР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ОПРЕДЕЛЕНИЕ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393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АНАФОРА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 греч.  – «вынесение»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Люблю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тебя</a:t>
                      </a:r>
                      <a:r>
                        <a:rPr lang="ru-RU" dirty="0" smtClean="0"/>
                        <a:t>, Петра творенье,</a:t>
                      </a:r>
                    </a:p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Люблю</a:t>
                      </a:r>
                      <a:r>
                        <a:rPr lang="ru-RU" dirty="0" smtClean="0"/>
                        <a:t> твой строгий, стройный вид…</a:t>
                      </a:r>
                    </a:p>
                    <a:p>
                      <a:r>
                        <a:rPr lang="ru-RU" dirty="0" smtClean="0"/>
                        <a:t>(</a:t>
                      </a:r>
                      <a:r>
                        <a:rPr lang="ru-RU" dirty="0" err="1" smtClean="0"/>
                        <a:t>А.С.Пушкин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152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ЭПИФОРА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 греч. -«прибавление»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Вот на берег вышли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гости,</a:t>
                      </a:r>
                    </a:p>
                    <a:p>
                      <a:pPr algn="l"/>
                      <a:r>
                        <a:rPr lang="ru-RU" dirty="0" smtClean="0"/>
                        <a:t> Царь </a:t>
                      </a:r>
                      <a:r>
                        <a:rPr lang="ru-RU" dirty="0" err="1" smtClean="0"/>
                        <a:t>Салтан</a:t>
                      </a:r>
                      <a:r>
                        <a:rPr lang="ru-RU" dirty="0" smtClean="0"/>
                        <a:t> зовёт их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в гости...</a:t>
                      </a:r>
                      <a:r>
                        <a:rPr lang="ru-RU" dirty="0" smtClean="0"/>
                        <a:t/>
                      </a:r>
                      <a:br>
                        <a:rPr lang="ru-RU" dirty="0" smtClean="0"/>
                      </a:br>
                      <a:r>
                        <a:rPr lang="ru-RU" dirty="0" smtClean="0"/>
                        <a:t>              А. С. Пушкин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3019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ГРАДАЦИЯ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 лат. –«постепенное усиление»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Ради своего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ребёнка, </a:t>
                      </a:r>
                      <a:r>
                        <a:rPr lang="ru-RU" dirty="0" smtClean="0"/>
                        <a:t>ради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семьи</a:t>
                      </a:r>
                      <a:r>
                        <a:rPr lang="ru-RU" dirty="0" smtClean="0"/>
                        <a:t>, ради своего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народа</a:t>
                      </a:r>
                      <a:r>
                        <a:rPr lang="ru-RU" dirty="0" smtClean="0"/>
                        <a:t>, ради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человечества</a:t>
                      </a:r>
                      <a:r>
                        <a:rPr lang="ru-RU" dirty="0" smtClean="0"/>
                        <a:t> – берегите мир!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27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7522573"/>
              </p:ext>
            </p:extLst>
          </p:nvPr>
        </p:nvGraphicFramePr>
        <p:xfrm>
          <a:off x="269507" y="558265"/>
          <a:ext cx="8681988" cy="6231135"/>
        </p:xfrm>
        <a:graphic>
          <a:graphicData uri="http://schemas.openxmlformats.org/drawingml/2006/table">
            <a:tbl>
              <a:tblPr/>
              <a:tblGrid>
                <a:gridCol w="2165685"/>
                <a:gridCol w="2156059"/>
                <a:gridCol w="2180122"/>
                <a:gridCol w="2180122"/>
              </a:tblGrid>
              <a:tr h="14630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ПАРЦЕЛЛЯЦИЯ</a:t>
                      </a:r>
                      <a:endParaRPr lang="ru-RU" sz="2000" b="1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 лат. – «частица»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И снова. Гулливер. Стоит. Сутулясь                       П. Г. </a:t>
                      </a:r>
                      <a:r>
                        <a:rPr lang="ru-RU" sz="2000" b="1" dirty="0" err="1" smtClean="0"/>
                        <a:t>Антокольский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9095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ОКСЮМОРОН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 греч. «остроумно-глупое»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«Мёртвые души»</a:t>
                      </a:r>
                    </a:p>
                    <a:p>
                      <a:r>
                        <a:rPr lang="ru-RU" sz="2000" b="1" dirty="0" smtClean="0"/>
                        <a:t>«Живой труп»</a:t>
                      </a:r>
                    </a:p>
                    <a:p>
                      <a:r>
                        <a:rPr lang="ru-RU" sz="2000" b="1" dirty="0" smtClean="0"/>
                        <a:t>«Громкая тишина»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84815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ЭЛЛИПСИС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 греч. – «выпадение»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Мы грады – в пепел, села  – в прах </a:t>
                      </a:r>
                    </a:p>
                    <a:p>
                      <a:r>
                        <a:rPr lang="ru-RU" sz="2000" b="1" dirty="0" smtClean="0"/>
                        <a:t>(В. Жуковский).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517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ИНВЕРСИЯ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 лат. – «перестановка»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</a:rPr>
                        <a:t>Швейцара мимо он стрелой</a:t>
                      </a:r>
                    </a:p>
                    <a:p>
                      <a:r>
                        <a:rPr lang="ru-RU" sz="2000" b="1" dirty="0" smtClean="0"/>
                        <a:t>Взлетел по мраморным ступеням.</a:t>
                      </a:r>
                    </a:p>
                    <a:p>
                      <a:r>
                        <a:rPr lang="ru-RU" sz="2000" b="1" dirty="0" smtClean="0"/>
                        <a:t>(</a:t>
                      </a:r>
                      <a:r>
                        <a:rPr lang="ru-RU" sz="2000" b="1" dirty="0" err="1" smtClean="0"/>
                        <a:t>А.С.Пушкин</a:t>
                      </a:r>
                      <a:r>
                        <a:rPr lang="ru-RU" sz="2000" b="1" dirty="0" smtClean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490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oya\Desktop\семинар февраль 2018\фигуры речи\Анафор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54" y="0"/>
            <a:ext cx="4849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11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Zoya\Desktop\семинар февраль 2018\фигуры речи\Эпифор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54" y="0"/>
            <a:ext cx="4849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04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Zoya\Desktop\семинар февраль 2018\фигуры речи\Градац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54" y="0"/>
            <a:ext cx="4849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Zoya\Desktop\семинар февраль 2018\фигуры речи\Парцелляц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54" y="0"/>
            <a:ext cx="4849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90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Zoya\Desktop\семинар февраль 2018\фигуры речи\Оксюморо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54" y="0"/>
            <a:ext cx="4849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70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Zoya\Desktop\семинар февраль 2018\фигуры речи\Инверс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54" y="0"/>
            <a:ext cx="4849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2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Zoya\Desktop\семинар февраль 2018\фигуры речи\Эллипси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54" y="0"/>
            <a:ext cx="4849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82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Отгадайте </a:t>
            </a:r>
            <a:r>
              <a:rPr lang="ru-RU" b="1" dirty="0">
                <a:solidFill>
                  <a:srgbClr val="FF0000"/>
                </a:solidFill>
              </a:rPr>
              <a:t>фигуру речи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Авторы стихов Вавилова Ольга, Вальтер Валерия, 10 А</a:t>
            </a: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Каждый критик придёт в восхищение: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Слова изменяются в силе значения!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Прохожие спросят: «Что за новация?»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А гимназисты ответят: </a:t>
            </a:r>
            <a:r>
              <a:rPr lang="ru-RU" dirty="0" smtClean="0">
                <a:solidFill>
                  <a:schemeClr val="tx1"/>
                </a:solidFill>
              </a:rPr>
              <a:t>…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ГРАДАЦИЯ</a:t>
            </a: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685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274638"/>
            <a:ext cx="6119813" cy="777875"/>
          </a:xfrm>
        </p:spPr>
        <p:txBody>
          <a:bodyPr/>
          <a:lstStyle/>
          <a:p>
            <a:pPr eaLnBrk="1" hangingPunct="1">
              <a:defRPr/>
            </a:pP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341438"/>
            <a:ext cx="8147050" cy="496728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835696" y="1412776"/>
            <a:ext cx="59766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 стихе тишь громкой назовётся,</a:t>
            </a:r>
          </a:p>
          <a:p>
            <a:r>
              <a:rPr lang="ru-RU" sz="2800" dirty="0"/>
              <a:t>Горизонтальным станет склон,</a:t>
            </a:r>
          </a:p>
          <a:p>
            <a:r>
              <a:rPr lang="ru-RU" sz="2800" dirty="0"/>
              <a:t>Лёд загорится жарче Солнца,</a:t>
            </a:r>
          </a:p>
          <a:p>
            <a:r>
              <a:rPr lang="ru-RU" sz="2800" dirty="0"/>
              <a:t>Ведь это всё</a:t>
            </a:r>
            <a:r>
              <a:rPr lang="ru-RU" sz="2800" dirty="0" smtClean="0"/>
              <a:t>…</a:t>
            </a:r>
          </a:p>
          <a:p>
            <a:endParaRPr lang="ru-RU" sz="2800" dirty="0"/>
          </a:p>
          <a:p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/>
              <a:t>ОКСЮМОРОН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03661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Я разделяю на отрезки тексты,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Подчеркивая нужную </a:t>
            </a:r>
            <a:r>
              <a:rPr lang="ru-RU" dirty="0" smtClean="0">
                <a:solidFill>
                  <a:schemeClr val="tx1"/>
                </a:solidFill>
              </a:rPr>
              <a:t>деталь. </a:t>
            </a: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Используйте меня уместно,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Ведь точек мне для вас не жаль. </a:t>
            </a: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Парцелляция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260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ctrTitle"/>
          </p:nvPr>
        </p:nvSpPr>
        <p:spPr>
          <a:xfrm>
            <a:off x="685800" y="214313"/>
            <a:ext cx="7772400" cy="5929312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7411" name="Picture 2" descr="C:\Documents and Settings\Зоя Петровна\Рабочий стол\стилистические фигуры\фото 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867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-642938" y="0"/>
            <a:ext cx="9301163" cy="6858000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8435" name="Picture 2" descr="C:\Documents and Settings\Зоя Петровна\Рабочий стол\стилистические фигуры\бег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429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00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9459" name="Picture 2" descr="C:\Documents and Settings\Зоя Петровна\Рабочий стол\стилистические фигуры\противоположност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6875" cy="704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069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714375" y="142875"/>
            <a:ext cx="8301038" cy="7715250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21507" name="Содержимое 2"/>
          <p:cNvSpPr txBox="1">
            <a:spLocks/>
          </p:cNvSpPr>
          <p:nvPr/>
        </p:nvSpPr>
        <p:spPr bwMode="auto">
          <a:xfrm>
            <a:off x="500063" y="1643063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Aft>
                <a:spcPct val="0"/>
              </a:spcAft>
            </a:pPr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21508" name="Содержимое 2"/>
          <p:cNvSpPr txBox="1">
            <a:spLocks/>
          </p:cNvSpPr>
          <p:nvPr/>
        </p:nvSpPr>
        <p:spPr bwMode="auto">
          <a:xfrm>
            <a:off x="500063" y="157162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Aft>
                <a:spcPct val="0"/>
              </a:spcAft>
            </a:pPr>
            <a:endParaRPr lang="ru-RU" altLang="ru-RU" smtClean="0">
              <a:solidFill>
                <a:prstClr val="black"/>
              </a:solidFill>
            </a:endParaRPr>
          </a:p>
        </p:txBody>
      </p:sp>
      <p:pic>
        <p:nvPicPr>
          <p:cNvPr id="21509" name="Picture 2" descr="C:\Documents and Settings\Зоя Петровна\Рабочий стол\стилистические фигуры\фото 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42938"/>
            <a:ext cx="9286875" cy="985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484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12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22531" name="Picture 3" descr="C:\Documents and Settings\Зоя Петровна\Рабочий стол\стилистические фигуры\перевёрты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268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ctrTitle"/>
          </p:nvPr>
        </p:nvSpPr>
        <p:spPr>
          <a:xfrm>
            <a:off x="571500" y="285750"/>
            <a:ext cx="7772400" cy="928688"/>
          </a:xfrm>
        </p:spPr>
        <p:txBody>
          <a:bodyPr/>
          <a:lstStyle/>
          <a:p>
            <a:r>
              <a:rPr lang="ru-RU" altLang="ru-RU" b="1" smtClean="0">
                <a:solidFill>
                  <a:srgbClr val="C00000"/>
                </a:solidFill>
              </a:rPr>
              <a:t>Парцелляция</a:t>
            </a:r>
          </a:p>
        </p:txBody>
      </p:sp>
      <p:sp>
        <p:nvSpPr>
          <p:cNvPr id="2355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5" y="1000125"/>
            <a:ext cx="8429625" cy="5500688"/>
          </a:xfrm>
        </p:spPr>
        <p:txBody>
          <a:bodyPr/>
          <a:lstStyle/>
          <a:p>
            <a:r>
              <a:rPr lang="ru-RU" altLang="ru-RU" sz="2400" b="1" smtClean="0">
                <a:solidFill>
                  <a:schemeClr val="tx1"/>
                </a:solidFill>
              </a:rPr>
              <a:t>Во всём мне хочется дойти до самой сути.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В работе. В поисках пути. В сердечной смуте.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     До сущности прошедших дней. До их причины.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До основанья. До корней. До сердцевины.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                                    (Б.Пастернак)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 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Во всём мне хочется дойти до самой сути: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В работе, в поисках пути, в сердечной смуте,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      До сущности прошедших дней, до их причины,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До основанья, до корней, до сердцевины.</a:t>
            </a:r>
          </a:p>
          <a:p>
            <a:r>
              <a:rPr lang="ru-RU" altLang="ru-RU" sz="1600" smtClean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266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50"/>
            <a:ext cx="7772400" cy="785813"/>
          </a:xfrm>
        </p:spPr>
        <p:txBody>
          <a:bodyPr/>
          <a:lstStyle/>
          <a:p>
            <a:r>
              <a:rPr lang="ru-RU" altLang="ru-RU" b="1" smtClean="0">
                <a:solidFill>
                  <a:srgbClr val="C00000"/>
                </a:solidFill>
              </a:rPr>
              <a:t>Градация</a:t>
            </a:r>
          </a:p>
        </p:txBody>
      </p:sp>
      <p:sp>
        <p:nvSpPr>
          <p:cNvPr id="2457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928688"/>
            <a:ext cx="7858125" cy="5357812"/>
          </a:xfrm>
        </p:spPr>
        <p:txBody>
          <a:bodyPr/>
          <a:lstStyle/>
          <a:p>
            <a:r>
              <a:rPr lang="ru-RU" altLang="ru-RU" sz="2400" b="1" smtClean="0">
                <a:solidFill>
                  <a:schemeClr val="tx1"/>
                </a:solidFill>
              </a:rPr>
              <a:t>           Покорно звуки в музыку сливались,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Но постепенно стал я различать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 Подспудное и смутное броженье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           Неясных сил. Их шёпот, пробужденье,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        Их нарастанье, ропот, приближенье,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Глухие их подземные толчки.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Они уже почти землетрясенье.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                                 (В.Солоухин)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             Покорно звуки в музыку сливались,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  Но постепенно стал я различать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Глухие их подземные толчки.</a:t>
            </a:r>
          </a:p>
          <a:p>
            <a:r>
              <a:rPr lang="ru-RU" altLang="ru-RU" sz="2400" b="1" smtClean="0">
                <a:solidFill>
                  <a:schemeClr val="tx1"/>
                </a:solidFill>
              </a:rPr>
              <a:t>    Они уже почти землетрясенье.</a:t>
            </a:r>
          </a:p>
        </p:txBody>
      </p:sp>
    </p:spTree>
    <p:extLst>
      <p:ext uri="{BB962C8B-B14F-4D97-AF65-F5344CB8AC3E}">
        <p14:creationId xmlns:p14="http://schemas.microsoft.com/office/powerpoint/2010/main" val="419180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214438"/>
          </a:xfrm>
        </p:spPr>
        <p:txBody>
          <a:bodyPr/>
          <a:lstStyle/>
          <a:p>
            <a:r>
              <a:rPr lang="ru-RU" altLang="ru-RU" b="1" smtClean="0">
                <a:solidFill>
                  <a:srgbClr val="C00000"/>
                </a:solidFill>
              </a:rPr>
              <a:t>Эллипсис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500" y="928688"/>
            <a:ext cx="8143875" cy="571500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 </a:t>
            </a:r>
            <a:r>
              <a:rPr lang="ru-RU" sz="2800" b="1" dirty="0">
                <a:solidFill>
                  <a:schemeClr val="tx1"/>
                </a:solidFill>
              </a:rPr>
              <a:t>Пороша. Мы встаем, и тотчас на коня,</a:t>
            </a:r>
          </a:p>
          <a:p>
            <a:pPr>
              <a:defRPr/>
            </a:pPr>
            <a:r>
              <a:rPr lang="ru-RU" sz="2800" b="1" dirty="0">
                <a:solidFill>
                  <a:schemeClr val="tx1"/>
                </a:solidFill>
              </a:rPr>
              <a:t>И рысью по полю при первом свете дня;</a:t>
            </a:r>
          </a:p>
          <a:p>
            <a:pPr>
              <a:defRPr/>
            </a:pPr>
            <a:r>
              <a:rPr lang="ru-RU" sz="2800" b="1" dirty="0">
                <a:solidFill>
                  <a:schemeClr val="tx1"/>
                </a:solidFill>
              </a:rPr>
              <a:t>Арапники в руках, собаки вслед за нами…</a:t>
            </a:r>
          </a:p>
          <a:p>
            <a:pPr algn="r">
              <a:defRPr/>
            </a:pPr>
            <a:r>
              <a:rPr lang="ru-RU" sz="2800" b="1" dirty="0" err="1" smtClean="0">
                <a:solidFill>
                  <a:schemeClr val="tx1"/>
                </a:solidFill>
              </a:rPr>
              <a:t>А.С.Пушкин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ru-RU" sz="2800" b="1" dirty="0">
                <a:solidFill>
                  <a:schemeClr val="tx1"/>
                </a:solidFill>
              </a:rPr>
              <a:t>Пороша. Мы встаем, и тотчас на </a:t>
            </a:r>
            <a:r>
              <a:rPr lang="ru-RU" sz="2800" b="1" dirty="0" smtClean="0">
                <a:solidFill>
                  <a:schemeClr val="tx1"/>
                </a:solidFill>
              </a:rPr>
              <a:t>коня садимся,</a:t>
            </a:r>
            <a:endParaRPr lang="ru-RU" sz="2800" b="1" dirty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ru-RU" sz="2800" b="1" dirty="0">
                <a:solidFill>
                  <a:schemeClr val="tx1"/>
                </a:solidFill>
              </a:rPr>
              <a:t>И рысью по полю при первом свете </a:t>
            </a:r>
            <a:r>
              <a:rPr lang="ru-RU" sz="2800" b="1" dirty="0" smtClean="0">
                <a:solidFill>
                  <a:schemeClr val="tx1"/>
                </a:solidFill>
              </a:rPr>
              <a:t>дня скачем;</a:t>
            </a:r>
            <a:endParaRPr lang="ru-RU" sz="2800" b="1" dirty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ru-RU" sz="2800" b="1" dirty="0">
                <a:solidFill>
                  <a:schemeClr val="tx1"/>
                </a:solidFill>
              </a:rPr>
              <a:t>Арапники в руках, собаки вслед за </a:t>
            </a:r>
            <a:r>
              <a:rPr lang="ru-RU" sz="2800" b="1" dirty="0" smtClean="0">
                <a:solidFill>
                  <a:schemeClr val="tx1"/>
                </a:solidFill>
              </a:rPr>
              <a:t>нами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бегут…</a:t>
            </a:r>
          </a:p>
        </p:txBody>
      </p:sp>
    </p:spTree>
    <p:extLst>
      <p:ext uri="{BB962C8B-B14F-4D97-AF65-F5344CB8AC3E}">
        <p14:creationId xmlns:p14="http://schemas.microsoft.com/office/powerpoint/2010/main" val="59023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3831" y="332656"/>
            <a:ext cx="7632000" cy="5508686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u="sng" dirty="0" smtClean="0">
                <a:solidFill>
                  <a:schemeClr val="tx1"/>
                </a:solidFill>
              </a:rPr>
              <a:t>Парцелляция. </a:t>
            </a:r>
            <a:r>
              <a:rPr lang="ru-RU" sz="2400" b="1" dirty="0" smtClean="0">
                <a:solidFill>
                  <a:schemeClr val="tx1"/>
                </a:solidFill>
              </a:rPr>
              <a:t>Придает </a:t>
            </a:r>
            <a:r>
              <a:rPr lang="ru-RU" sz="2400" b="1" dirty="0">
                <a:solidFill>
                  <a:schemeClr val="tx1"/>
                </a:solidFill>
              </a:rPr>
              <a:t>речи интонационную экспрессию путем её отрывистого произношения. Подчеркивается значение каждого слова в отдельности, а не всех вместе. Усиливается выразительность всего текста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endParaRPr lang="ru-RU" sz="24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400" b="1" u="sng" dirty="0">
                <a:solidFill>
                  <a:schemeClr val="tx1"/>
                </a:solidFill>
              </a:rPr>
              <a:t>Градация. </a:t>
            </a:r>
            <a:r>
              <a:rPr lang="ru-RU" sz="2400" b="1" dirty="0" smtClean="0">
                <a:solidFill>
                  <a:schemeClr val="tx1"/>
                </a:solidFill>
              </a:rPr>
              <a:t>Слова</a:t>
            </a:r>
            <a:r>
              <a:rPr lang="ru-RU" sz="2400" b="1" dirty="0">
                <a:solidFill>
                  <a:schemeClr val="tx1"/>
                </a:solidFill>
              </a:rPr>
              <a:t>, близкие по значению, постепенно усиливая друг друга, создают эмоциональный, выразительный образ-настроение. Чувства усиливаются, нагнетаются, отсюда усиление выразительности всего </a:t>
            </a:r>
            <a:r>
              <a:rPr lang="ru-RU" sz="2400" b="1" dirty="0" smtClean="0">
                <a:solidFill>
                  <a:schemeClr val="tx1"/>
                </a:solidFill>
              </a:rPr>
              <a:t>текста.</a:t>
            </a:r>
          </a:p>
          <a:p>
            <a:pPr marL="0" indent="0">
              <a:buNone/>
            </a:pPr>
            <a:endParaRPr lang="ru-RU" sz="2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</a:rPr>
              <a:t>С помощью </a:t>
            </a:r>
            <a:r>
              <a:rPr lang="ru-RU" sz="2400" b="1" u="sng" dirty="0">
                <a:solidFill>
                  <a:schemeClr val="tx1"/>
                </a:solidFill>
              </a:rPr>
              <a:t>эллипсиса </a:t>
            </a:r>
            <a:r>
              <a:rPr lang="ru-RU" sz="2400" b="1" dirty="0">
                <a:solidFill>
                  <a:schemeClr val="tx1"/>
                </a:solidFill>
              </a:rPr>
              <a:t> достигается динамичность и сжатость речи, особая выразительность, передается напряженная смена действия</a:t>
            </a:r>
          </a:p>
        </p:txBody>
      </p:sp>
    </p:spTree>
    <p:extLst>
      <p:ext uri="{BB962C8B-B14F-4D97-AF65-F5344CB8AC3E}">
        <p14:creationId xmlns:p14="http://schemas.microsoft.com/office/powerpoint/2010/main" val="373410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3963" y="296862"/>
            <a:ext cx="7632700" cy="5580410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Какая из выдвинутых гипотез нашла свое подтверждение</a:t>
            </a:r>
            <a:r>
              <a:rPr lang="ru-RU" b="1" dirty="0" smtClean="0">
                <a:solidFill>
                  <a:srgbClr val="C00000"/>
                </a:solidFill>
              </a:rPr>
              <a:t>?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/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Сделайте вывод.</a:t>
            </a:r>
          </a:p>
        </p:txBody>
      </p:sp>
    </p:spTree>
    <p:extLst>
      <p:ext uri="{BB962C8B-B14F-4D97-AF65-F5344CB8AC3E}">
        <p14:creationId xmlns:p14="http://schemas.microsoft.com/office/powerpoint/2010/main" val="340711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796925"/>
          </a:xfrm>
        </p:spPr>
        <p:txBody>
          <a:bodyPr/>
          <a:lstStyle/>
          <a:p>
            <a:pPr eaLnBrk="1" hangingPunct="1"/>
            <a:r>
              <a:rPr lang="ru-RU" altLang="ru-RU" sz="4800" smtClean="0">
                <a:solidFill>
                  <a:srgbClr val="C00000"/>
                </a:solidFill>
              </a:rPr>
              <a:t>Вывод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>
          <a:xfrm>
            <a:off x="251520" y="928688"/>
            <a:ext cx="8892480" cy="59293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700" dirty="0" smtClean="0"/>
              <a:t>		1</a:t>
            </a:r>
            <a:r>
              <a:rPr lang="ru-RU" altLang="ru-RU" sz="2400" b="1" dirty="0" smtClean="0">
                <a:solidFill>
                  <a:schemeClr val="tx1"/>
                </a:solidFill>
              </a:rPr>
              <a:t>. Стилистические фигуры – путь к выразительной, образной речи. Они красивые, живые, необычные. Они украшают нашу речь, как устную, так и письменную, делают её богатой, помогают выразить </a:t>
            </a:r>
            <a:r>
              <a:rPr lang="ru-RU" altLang="ru-RU" sz="2400" b="1" smtClean="0">
                <a:solidFill>
                  <a:schemeClr val="tx1"/>
                </a:solidFill>
              </a:rPr>
              <a:t>глубину наших </a:t>
            </a:r>
            <a:r>
              <a:rPr lang="ru-RU" altLang="ru-RU" sz="2400" b="1" dirty="0" smtClean="0">
                <a:solidFill>
                  <a:schemeClr val="tx1"/>
                </a:solidFill>
              </a:rPr>
              <a:t>мыслей. Они могут использоваться для воспроизведения, имитации, описания явлений окружающей действительности.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ru-RU" altLang="ru-RU" sz="2400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400" b="1" dirty="0" smtClean="0">
                <a:solidFill>
                  <a:schemeClr val="tx1"/>
                </a:solidFill>
              </a:rPr>
              <a:t>		2. Для того чтобы оказать эмоциональное воздействие и в эстетических целях, с целью создания образности и выразительности мастера слова используют средства и приёмы выразительности речи.  Вы в своей устной и письменной речи  также можете использовать стилистические фигуры, чтобы сделать её яркой.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ru-RU" altLang="ru-RU" sz="2400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400" b="1" dirty="0" smtClean="0">
                <a:solidFill>
                  <a:schemeClr val="tx1"/>
                </a:solidFill>
              </a:rPr>
              <a:t>		3. Мы с вами должны помнить, что родное слово – это основа нашей духовности, нашей культуры.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400" b="1" dirty="0" smtClean="0">
                <a:solidFill>
                  <a:schemeClr val="tx1"/>
                </a:solidFill>
              </a:rPr>
              <a:t> </a:t>
            </a:r>
          </a:p>
          <a:p>
            <a:pPr eaLnBrk="1" hangingPunct="1">
              <a:lnSpc>
                <a:spcPct val="80000"/>
              </a:lnSpc>
            </a:pPr>
            <a:endParaRPr lang="ru-RU" altLang="ru-RU" sz="2700" dirty="0" smtClean="0"/>
          </a:p>
        </p:txBody>
      </p:sp>
    </p:spTree>
    <p:extLst>
      <p:ext uri="{BB962C8B-B14F-4D97-AF65-F5344CB8AC3E}">
        <p14:creationId xmlns:p14="http://schemas.microsoft.com/office/powerpoint/2010/main" val="2062717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332656"/>
            <a:ext cx="7632000" cy="4248000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</a:rPr>
              <a:t>Выдвигая первую гипотезу, мы с вами использовали слова </a:t>
            </a:r>
            <a:r>
              <a:rPr lang="ru-RU" b="1" dirty="0" err="1">
                <a:solidFill>
                  <a:schemeClr val="tx1"/>
                </a:solidFill>
              </a:rPr>
              <a:t>Н.М.Карамзина</a:t>
            </a:r>
            <a:endParaRPr lang="ru-RU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</a:rPr>
              <a:t>«Богатство языка –  богатство мыслей».  И это действительно так. Примером тому могут служить  эссе гимназистов - семиклассников, написанные на уроке русского языка после прослушивания  музыки  Бетховена. </a:t>
            </a:r>
            <a:endParaRPr lang="ru-RU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Тема </a:t>
            </a:r>
            <a:r>
              <a:rPr lang="ru-RU" b="1" i="1" dirty="0">
                <a:solidFill>
                  <a:srgbClr val="C00000"/>
                </a:solidFill>
              </a:rPr>
              <a:t>эссе – «Музыка. Мысли вслух». </a:t>
            </a:r>
          </a:p>
          <a:p>
            <a:endParaRPr lang="ru-RU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38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07504" y="0"/>
            <a:ext cx="8928992" cy="652534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Звучит музыка. Слушаю внимательно, но мысли почему-то уже далеко. Я снова на уроке фортепиано, там, где вчера ласкала клавиши и ломала ногти об инструмент. Мне сейчас не нужен Бетховен, который своими раскатистыми пассажами пытается тешить мой слух. Нет!.. Я слышу нежные переливы своей уже родной инвенции Баха, а перед глазами мои же пальцы, но какие-то не мои, их пляска по черному и белому…  Черному и белому…  Слышу свою самую любимую тему внутреннего спора голосов: быта и  мечты. Но нет, я не отдам </a:t>
            </a:r>
            <a:r>
              <a:rPr lang="ru-RU" sz="2400" dirty="0" smtClean="0">
                <a:solidFill>
                  <a:schemeClr val="tx1"/>
                </a:solidFill>
              </a:rPr>
              <a:t>мечту на </a:t>
            </a:r>
            <a:r>
              <a:rPr lang="ru-RU" sz="2400" dirty="0" err="1" smtClean="0">
                <a:solidFill>
                  <a:schemeClr val="tx1"/>
                </a:solidFill>
              </a:rPr>
              <a:t>съедениес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ерости</a:t>
            </a:r>
            <a:r>
              <a:rPr lang="ru-RU" sz="2400" dirty="0" smtClean="0">
                <a:solidFill>
                  <a:schemeClr val="tx1"/>
                </a:solidFill>
              </a:rPr>
              <a:t>! </a:t>
            </a:r>
            <a:r>
              <a:rPr lang="ru-RU" sz="2400" dirty="0">
                <a:solidFill>
                  <a:schemeClr val="tx1"/>
                </a:solidFill>
              </a:rPr>
              <a:t>И вот моя хрустальная, искрящаяся мечта бушует и бунтует. Она – основа всего! Но…   Снова спад мелодии, и опять, опять её перебивают, заглушают…  Мнимая гармония. Мечта смиряется, и мелодия звучит спокойно, плавно. Мечта разбилась, пропала… Неужели совсем? Новое усилие –  и мои уже почти не гнущиеся пальцы опять выводят её, она вернулась. И вновь внутренний спор. Конфликт. Кульминация его!.. Мечта непобедима!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Вот он, Бах, его музыка – бессмертна! Секрет его вечной славы – это близость нам</a:t>
            </a:r>
            <a:r>
              <a:rPr lang="ru-RU" sz="2400" dirty="0" smtClean="0">
                <a:solidFill>
                  <a:schemeClr val="tx1"/>
                </a:solidFill>
              </a:rPr>
              <a:t>…                            </a:t>
            </a:r>
            <a:r>
              <a:rPr lang="ru-RU" sz="2400" dirty="0" err="1" smtClean="0">
                <a:solidFill>
                  <a:schemeClr val="tx1"/>
                </a:solidFill>
              </a:rPr>
              <a:t>Кушнина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Софья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   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78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476672"/>
            <a:ext cx="55263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Использовала фигуры речи</a:t>
            </a:r>
            <a:endParaRPr lang="ru-RU" sz="3200" b="1" dirty="0">
              <a:solidFill>
                <a:srgbClr val="FF0000"/>
              </a:solidFill>
            </a:endParaRPr>
          </a:p>
          <a:p>
            <a:r>
              <a:rPr lang="ru-RU" sz="3200" dirty="0"/>
              <a:t>•	</a:t>
            </a:r>
            <a:r>
              <a:rPr lang="ru-RU" sz="3200" dirty="0" smtClean="0"/>
              <a:t>антитезу</a:t>
            </a:r>
            <a:r>
              <a:rPr lang="ru-RU" sz="3200" dirty="0"/>
              <a:t>;</a:t>
            </a:r>
          </a:p>
          <a:p>
            <a:r>
              <a:rPr lang="ru-RU" sz="3200" dirty="0"/>
              <a:t>•	</a:t>
            </a:r>
            <a:r>
              <a:rPr lang="ru-RU" sz="3200" dirty="0" smtClean="0"/>
              <a:t>умолчание</a:t>
            </a:r>
            <a:r>
              <a:rPr lang="ru-RU" sz="3200" dirty="0"/>
              <a:t>;</a:t>
            </a:r>
          </a:p>
          <a:p>
            <a:r>
              <a:rPr lang="ru-RU" sz="3200" dirty="0"/>
              <a:t>•	</a:t>
            </a:r>
            <a:r>
              <a:rPr lang="ru-RU" sz="3200" dirty="0" smtClean="0"/>
              <a:t>градацию</a:t>
            </a:r>
            <a:r>
              <a:rPr lang="ru-RU" sz="3200" dirty="0"/>
              <a:t>;</a:t>
            </a:r>
          </a:p>
          <a:p>
            <a:r>
              <a:rPr lang="ru-RU" sz="3200" dirty="0"/>
              <a:t>•	</a:t>
            </a:r>
            <a:r>
              <a:rPr lang="ru-RU" sz="3200" dirty="0" smtClean="0"/>
              <a:t>парцелляцию</a:t>
            </a:r>
            <a:r>
              <a:rPr lang="ru-RU" sz="3200" dirty="0"/>
              <a:t>;</a:t>
            </a:r>
          </a:p>
          <a:p>
            <a:r>
              <a:rPr lang="ru-RU" sz="3200" dirty="0"/>
              <a:t>•	</a:t>
            </a:r>
            <a:r>
              <a:rPr lang="ru-RU" sz="3200" dirty="0" smtClean="0"/>
              <a:t>анафору</a:t>
            </a:r>
            <a:r>
              <a:rPr lang="ru-RU" sz="3200" dirty="0"/>
              <a:t>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2544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332656"/>
            <a:ext cx="74888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2 текст </a:t>
            </a:r>
          </a:p>
          <a:p>
            <a:r>
              <a:rPr lang="ru-RU" sz="2800" dirty="0"/>
              <a:t>Яркий, красочный хоровод звуков. Стремительный и прекрасный танец мелодий. Музыка вдыхает жизнь. Неожиданные порывы радости и счастья переполняют тебя . Ещё немного – и кажется,  всё это вот-вот вырвется. Понесётся. Захлебнешься во всем этом. Море звуков уносит.  Закручивает в стремительном вихре танца…</a:t>
            </a:r>
          </a:p>
          <a:p>
            <a:pPr algn="r"/>
            <a:r>
              <a:rPr lang="ru-RU" sz="2800" dirty="0"/>
              <a:t>Владимирова Екатерина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458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751344"/>
            <a:ext cx="7632848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3 текст.</a:t>
            </a:r>
          </a:p>
          <a:p>
            <a:r>
              <a:rPr lang="ru-RU" sz="2400" dirty="0"/>
              <a:t>Звучит музыка… Где я?..  </a:t>
            </a:r>
          </a:p>
          <a:p>
            <a:r>
              <a:rPr lang="ru-RU" sz="2400" dirty="0"/>
              <a:t>Легкость…  Прикосновение теплого ветерка к щеке маленького, только что проснувшегося от легкого шума листвы человечка.</a:t>
            </a:r>
          </a:p>
          <a:p>
            <a:r>
              <a:rPr lang="ru-RU" sz="2400" dirty="0"/>
              <a:t>Легкость… Он открывает один голубой глаз… потом второй. Улыбнулся. Вздохнул и …  Почувствовал свободу, любовь к траве,  небу, солнцу, …  Яркий назойливый лучик так и норовит попасть ему в глаза. Это не раздражает – ребенок  смеётся. Поднимает головку на тоненькой, хрупкой шейке и смотрит вокруг.</a:t>
            </a:r>
          </a:p>
          <a:p>
            <a:r>
              <a:rPr lang="ru-RU" sz="2400" dirty="0"/>
              <a:t>Лес. Поляна. Цветы. Речка…  И он, такой маленький , счастливый, независимый, свободный…</a:t>
            </a:r>
          </a:p>
          <a:p>
            <a:pPr algn="r"/>
            <a:r>
              <a:rPr lang="ru-RU" sz="2400" dirty="0"/>
              <a:t>Сокольникова Маша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226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784887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4 текст</a:t>
            </a:r>
          </a:p>
          <a:p>
            <a:r>
              <a:rPr lang="ru-RU" sz="2800" dirty="0" smtClean="0"/>
              <a:t>Музыка</a:t>
            </a:r>
            <a:r>
              <a:rPr lang="ru-RU" sz="2800" dirty="0"/>
              <a:t>…  Не каждый способен в этих слитых аккордах увидеть что-то необычное. А может, и способен, но просто не догадывается об этом. Не хочет видеть прекрасное внутри.  А не снаружи. </a:t>
            </a:r>
          </a:p>
          <a:p>
            <a:r>
              <a:rPr lang="ru-RU" sz="2800" dirty="0"/>
              <a:t>Окунись в мир звуков и, может, тогда </a:t>
            </a:r>
            <a:r>
              <a:rPr lang="ru-RU" sz="2800" dirty="0" smtClean="0"/>
              <a:t> </a:t>
            </a:r>
            <a:r>
              <a:rPr lang="ru-RU" sz="2800" dirty="0"/>
              <a:t>увидишь необычный, сказочный, волшебный мир. Музыка передает свое настроение точно так же, как и человек. Она может идти, бежать, плыть. Может рассказать печальную историю о любви. Или навеять воспоминания. Музыка волшебна. Мир её, очарованный сказкой, прекрасен.</a:t>
            </a:r>
          </a:p>
          <a:p>
            <a:pPr algn="r"/>
            <a:r>
              <a:rPr lang="ru-RU" sz="2800" dirty="0"/>
              <a:t>Белякова Владлена</a:t>
            </a:r>
          </a:p>
        </p:txBody>
      </p:sp>
    </p:spTree>
    <p:extLst>
      <p:ext uri="{BB962C8B-B14F-4D97-AF65-F5344CB8AC3E}">
        <p14:creationId xmlns:p14="http://schemas.microsoft.com/office/powerpoint/2010/main" val="256591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764704"/>
            <a:ext cx="48782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Использовали</a:t>
            </a:r>
          </a:p>
          <a:p>
            <a:r>
              <a:rPr lang="ru-RU" sz="3200" dirty="0"/>
              <a:t>•	</a:t>
            </a:r>
            <a:r>
              <a:rPr lang="ru-RU" sz="3200" dirty="0" smtClean="0"/>
              <a:t>антитезу</a:t>
            </a:r>
            <a:r>
              <a:rPr lang="ru-RU" sz="3200" dirty="0"/>
              <a:t>;</a:t>
            </a:r>
          </a:p>
          <a:p>
            <a:r>
              <a:rPr lang="ru-RU" sz="3200" dirty="0"/>
              <a:t>•	</a:t>
            </a:r>
            <a:r>
              <a:rPr lang="ru-RU" sz="3200" dirty="0" smtClean="0"/>
              <a:t>умолчание</a:t>
            </a:r>
            <a:r>
              <a:rPr lang="ru-RU" sz="3200" dirty="0"/>
              <a:t>;</a:t>
            </a:r>
          </a:p>
          <a:p>
            <a:r>
              <a:rPr lang="ru-RU" sz="3200" dirty="0"/>
              <a:t>•	</a:t>
            </a:r>
            <a:r>
              <a:rPr lang="ru-RU" sz="3200" dirty="0" smtClean="0"/>
              <a:t>градацию</a:t>
            </a:r>
            <a:r>
              <a:rPr lang="ru-RU" sz="3200" dirty="0"/>
              <a:t>;</a:t>
            </a:r>
          </a:p>
          <a:p>
            <a:r>
              <a:rPr lang="ru-RU" sz="3200" dirty="0"/>
              <a:t>•	</a:t>
            </a:r>
            <a:r>
              <a:rPr lang="ru-RU" sz="3200" dirty="0" smtClean="0"/>
              <a:t>парцелляцию</a:t>
            </a:r>
            <a:r>
              <a:rPr lang="ru-RU" sz="3200" dirty="0"/>
              <a:t>;</a:t>
            </a:r>
          </a:p>
          <a:p>
            <a:r>
              <a:rPr lang="ru-RU" sz="3200" dirty="0"/>
              <a:t>•	</a:t>
            </a:r>
            <a:r>
              <a:rPr lang="ru-RU" sz="3200" dirty="0" smtClean="0"/>
              <a:t>анафору</a:t>
            </a:r>
            <a:r>
              <a:rPr lang="ru-RU" sz="3200" dirty="0"/>
              <a:t>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4619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ru-RU" sz="6000" b="1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Monotype Corsiva"/>
              </a:rPr>
              <a:t/>
            </a:r>
            <a:br>
              <a:rPr lang="ru-RU" sz="6000" b="1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Monotype Corsiva"/>
              </a:rPr>
            </a:br>
            <a:r>
              <a:rPr lang="ru-RU" sz="6600" b="1" kern="10" dirty="0" err="1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Monotype Corsiva"/>
              </a:rPr>
              <a:t>синквейн</a:t>
            </a:r>
            <a:r>
              <a:rPr lang="ru-RU" sz="6000" dirty="0" smtClean="0"/>
              <a:t/>
            </a:r>
            <a:br>
              <a:rPr lang="ru-RU" sz="6000" dirty="0" smtClean="0"/>
            </a:br>
            <a:endParaRPr lang="ru-RU" sz="6000" dirty="0" smtClean="0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500063" y="785813"/>
            <a:ext cx="8229600" cy="607218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endParaRPr lang="ru-RU" altLang="ru-RU" dirty="0" smtClean="0"/>
          </a:p>
          <a:p>
            <a:pPr>
              <a:buFont typeface="Wingdings" pitchFamily="2" charset="2"/>
              <a:buChar char="q"/>
            </a:pPr>
            <a:r>
              <a:rPr lang="ru-RU" altLang="ru-RU" b="1" dirty="0" smtClean="0">
                <a:solidFill>
                  <a:schemeClr val="tx1"/>
                </a:solidFill>
              </a:rPr>
              <a:t>Фигуры речи</a:t>
            </a:r>
          </a:p>
          <a:p>
            <a:pPr>
              <a:buFont typeface="Wingdings" pitchFamily="2" charset="2"/>
              <a:buChar char="q"/>
            </a:pPr>
            <a:r>
              <a:rPr lang="ru-RU" altLang="ru-RU" b="1" dirty="0" smtClean="0">
                <a:solidFill>
                  <a:schemeClr val="tx1"/>
                </a:solidFill>
              </a:rPr>
              <a:t>Красивые, живые, необычные…</a:t>
            </a:r>
            <a:br>
              <a:rPr lang="ru-RU" altLang="ru-RU" b="1" dirty="0" smtClean="0">
                <a:solidFill>
                  <a:schemeClr val="tx1"/>
                </a:solidFill>
              </a:rPr>
            </a:br>
            <a:endParaRPr lang="ru-RU" altLang="ru-RU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altLang="ru-RU" b="1" dirty="0" smtClean="0">
                <a:solidFill>
                  <a:schemeClr val="tx1"/>
                </a:solidFill>
              </a:rPr>
              <a:t>Украшают, описывают, имитируют</a:t>
            </a:r>
            <a:br>
              <a:rPr lang="ru-RU" altLang="ru-RU" b="1" dirty="0" smtClean="0">
                <a:solidFill>
                  <a:schemeClr val="tx1"/>
                </a:solidFill>
              </a:rPr>
            </a:br>
            <a:endParaRPr lang="ru-RU" altLang="ru-RU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altLang="ru-RU" b="1" dirty="0" smtClean="0">
                <a:solidFill>
                  <a:schemeClr val="tx1"/>
                </a:solidFill>
              </a:rPr>
              <a:t>"Богатство языка … богатство мыслей". (</a:t>
            </a:r>
            <a:r>
              <a:rPr lang="ru-RU" altLang="ru-RU" b="1" dirty="0" err="1" smtClean="0">
                <a:solidFill>
                  <a:schemeClr val="tx1"/>
                </a:solidFill>
              </a:rPr>
              <a:t>Н.М.Карамзин</a:t>
            </a:r>
            <a:r>
              <a:rPr lang="ru-RU" altLang="ru-RU" b="1" dirty="0" smtClean="0">
                <a:solidFill>
                  <a:schemeClr val="tx1"/>
                </a:solidFill>
              </a:rPr>
              <a:t>).</a:t>
            </a:r>
            <a:br>
              <a:rPr lang="ru-RU" altLang="ru-RU" b="1" dirty="0" smtClean="0">
                <a:solidFill>
                  <a:schemeClr val="tx1"/>
                </a:solidFill>
              </a:rPr>
            </a:br>
            <a:endParaRPr lang="ru-RU" altLang="ru-RU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altLang="ru-RU" b="1" dirty="0" smtClean="0">
                <a:solidFill>
                  <a:schemeClr val="tx1"/>
                </a:solidFill>
              </a:rPr>
              <a:t>Сокровища речи</a:t>
            </a:r>
          </a:p>
        </p:txBody>
      </p:sp>
      <p:sp>
        <p:nvSpPr>
          <p:cNvPr id="5124" name="Дата 3"/>
          <p:cNvSpPr>
            <a:spLocks noGrp="1"/>
          </p:cNvSpPr>
          <p:nvPr>
            <p:ph type="dt" sz="quarter" idx="4294967295"/>
          </p:nvPr>
        </p:nvSpPr>
        <p:spPr>
          <a:xfrm>
            <a:off x="0" y="6245225"/>
            <a:ext cx="2133600" cy="476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37E5AA2-64C0-40BF-B2C7-E512013B869C}" type="datetime1">
              <a:rPr lang="ru-RU" altLang="ru-RU" sz="14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20.02.2019</a:t>
            </a:fld>
            <a:endParaRPr lang="ru-RU" altLang="ru-RU" sz="1400" smtClean="0">
              <a:solidFill>
                <a:srgbClr val="000000"/>
              </a:solidFill>
            </a:endParaRPr>
          </a:p>
        </p:txBody>
      </p:sp>
      <p:pic>
        <p:nvPicPr>
          <p:cNvPr id="6" name="Рисунок 3" descr="fb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36688" cy="1192213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575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0_Тема Offic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1_Тема Offic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2_Тема Offic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3_Тема Offic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993</TotalTime>
  <Words>1548</Words>
  <Application>Microsoft Office PowerPoint</Application>
  <PresentationFormat>Экран (4:3)</PresentationFormat>
  <Paragraphs>257</Paragraphs>
  <Slides>69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69</vt:i4>
      </vt:variant>
    </vt:vector>
  </HeadingPairs>
  <TitlesOfParts>
    <vt:vector size="75" baseType="lpstr">
      <vt:lpstr>1_Тема Office</vt:lpstr>
      <vt:lpstr>9_Тема Office</vt:lpstr>
      <vt:lpstr>10_Тема Office</vt:lpstr>
      <vt:lpstr>11_Тема Office</vt:lpstr>
      <vt:lpstr>12_Тема Office</vt:lpstr>
      <vt:lpstr>13_Тема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Средства речевой выразительности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 Игра «Отгадайте тропы» автор стихов Соковнина Полина, 6А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Исследование </vt:lpstr>
      <vt:lpstr>Гипотезы:</vt:lpstr>
      <vt:lpstr>Гипотезы: </vt:lpstr>
      <vt:lpstr>Стилистические фигуры -</vt:lpstr>
      <vt:lpstr>Стилистические фигуры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Отгадайте фигуру речи. Авторы стихов Вавилова Ольга, Вальтер Валерия, 10 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Парцелляция</vt:lpstr>
      <vt:lpstr>Градация</vt:lpstr>
      <vt:lpstr>Эллипсис</vt:lpstr>
      <vt:lpstr>Презентация PowerPoint</vt:lpstr>
      <vt:lpstr>Какая из выдвинутых гипотез нашла свое подтверждение?  Сделайте вывод.</vt:lpstr>
      <vt:lpstr>Вывод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синквейн 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134</cp:revision>
  <cp:lastPrinted>2018-01-25T04:51:32Z</cp:lastPrinted>
  <dcterms:created xsi:type="dcterms:W3CDTF">2018-01-21T18:01:15Z</dcterms:created>
  <dcterms:modified xsi:type="dcterms:W3CDTF">2019-02-20T18:02:44Z</dcterms:modified>
</cp:coreProperties>
</file>