
<file path=[Content_Types].xml><?xml version="1.0" encoding="utf-8"?>
<Types xmlns="http://schemas.openxmlformats.org/package/2006/content-types">
  <Default ContentType="image/png" Extension="png"/>
  <Default ContentType="application/vnd.openxmlformats-officedocument.oleObject" Extension="bin"/>
  <Default ContentType="image/jpeg" Extension="jpeg"/>
  <Default ContentType="image/x-emf" Extension="emf"/>
  <Default ContentType="application/vnd.openxmlformats-package.relationships+xml" Extension="rels"/>
  <Default ContentType="application/xml" Extension="xml"/>
  <Default ContentType="application/vnd.openxmlformats-officedocument.wordprocessingml.document" Extension="docx"/>
  <Default ContentType="application/vnd.openxmlformats-officedocument.vmlDrawing" Extension="v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41"/>
  </p:notesMasterIdLst>
  <p:sldIdLst>
    <p:sldId id="256" r:id="rId2"/>
    <p:sldId id="257" r:id="rId3"/>
    <p:sldId id="294" r:id="rId4"/>
    <p:sldId id="296" r:id="rId5"/>
    <p:sldId id="297" r:id="rId6"/>
    <p:sldId id="282" r:id="rId7"/>
    <p:sldId id="298" r:id="rId8"/>
    <p:sldId id="295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10" r:id="rId19"/>
    <p:sldId id="309" r:id="rId20"/>
    <p:sldId id="299" r:id="rId21"/>
    <p:sldId id="274" r:id="rId22"/>
    <p:sldId id="275" r:id="rId23"/>
    <p:sldId id="289" r:id="rId24"/>
    <p:sldId id="290" r:id="rId25"/>
    <p:sldId id="291" r:id="rId26"/>
    <p:sldId id="292" r:id="rId27"/>
    <p:sldId id="279" r:id="rId28"/>
    <p:sldId id="311" r:id="rId29"/>
    <p:sldId id="261" r:id="rId30"/>
    <p:sldId id="262" r:id="rId31"/>
    <p:sldId id="312" r:id="rId32"/>
    <p:sldId id="313" r:id="rId33"/>
    <p:sldId id="314" r:id="rId34"/>
    <p:sldId id="315" r:id="rId35"/>
    <p:sldId id="317" r:id="rId36"/>
    <p:sldId id="318" r:id="rId37"/>
    <p:sldId id="319" r:id="rId38"/>
    <p:sldId id="320" r:id="rId39"/>
    <p:sldId id="281" r:id="rId4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3300"/>
    <a:srgbClr val="CC0000"/>
    <a:srgbClr val="00CC00"/>
    <a:srgbClr val="F49B3A"/>
    <a:srgbClr val="FF00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05" autoAdjust="0"/>
    <p:restoredTop sz="96288" autoAdjust="0"/>
  </p:normalViewPr>
  <p:slideViewPr>
    <p:cSldViewPr>
      <p:cViewPr>
        <p:scale>
          <a:sx n="93" d="100"/>
          <a:sy n="93" d="100"/>
        </p:scale>
        <p:origin x="-1310" y="-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5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-1956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9AFC3CD-B560-4886-AF00-855164516BB1}" type="datetimeFigureOut">
              <a:rPr lang="ru-RU"/>
              <a:pPr>
                <a:defRPr/>
              </a:pPr>
              <a:t>20.02.2020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D748108-A8CC-4FB8-9A5F-3FDADA2BB6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93052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F24F83D-63B6-47AC-9D45-87CC839F1D5C}" type="slidenum">
              <a:rPr lang="ru-RU" altLang="ru-RU">
                <a:latin typeface="Comic Sans MS" pitchFamily="66" charset="0"/>
              </a:rPr>
              <a:pPr/>
              <a:t>15</a:t>
            </a:fld>
            <a:endParaRPr lang="ru-RU" altLang="ru-RU"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7E311FC-DAA7-4371-A8BF-7033BBA19E27}" type="slidenum">
              <a:rPr lang="ru-RU" altLang="ru-RU">
                <a:latin typeface="Comic Sans MS" pitchFamily="66" charset="0"/>
              </a:rPr>
              <a:pPr/>
              <a:t>30</a:t>
            </a:fld>
            <a:endParaRPr lang="ru-RU" altLang="ru-RU"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8ADDFCB-77B9-4428-9157-C08B4F20204D}" type="slidenum">
              <a:rPr lang="ru-RU" altLang="ru-RU">
                <a:latin typeface="Comic Sans MS" pitchFamily="66" charset="0"/>
              </a:rPr>
              <a:pPr/>
              <a:t>33</a:t>
            </a:fld>
            <a:endParaRPr lang="ru-RU" altLang="ru-RU"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C03D0-287A-4DB4-A812-1674A4C5E3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501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842646-CDB6-4C42-ACFC-E863E28697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7628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6 w 2706"/>
              <a:gd name="T1" fmla="*/ 0 h 640"/>
              <a:gd name="T2" fmla="*/ 2147483646 w 2706"/>
              <a:gd name="T3" fmla="*/ 0 h 640"/>
              <a:gd name="T4" fmla="*/ 2147483646 w 2706"/>
              <a:gd name="T5" fmla="*/ 2147483646 h 640"/>
              <a:gd name="T6" fmla="*/ 2147483646 w 2706"/>
              <a:gd name="T7" fmla="*/ 2147483646 h 640"/>
              <a:gd name="T8" fmla="*/ 2147483646 w 2706"/>
              <a:gd name="T9" fmla="*/ 2147483646 h 640"/>
              <a:gd name="T10" fmla="*/ 2147483646 w 2706"/>
              <a:gd name="T11" fmla="*/ 2147483646 h 640"/>
              <a:gd name="T12" fmla="*/ 2147483646 w 2706"/>
              <a:gd name="T13" fmla="*/ 2147483646 h 640"/>
              <a:gd name="T14" fmla="*/ 2147483646 w 2706"/>
              <a:gd name="T15" fmla="*/ 2147483646 h 640"/>
              <a:gd name="T16" fmla="*/ 2147483646 w 2706"/>
              <a:gd name="T17" fmla="*/ 2147483646 h 640"/>
              <a:gd name="T18" fmla="*/ 2147483646 w 2706"/>
              <a:gd name="T19" fmla="*/ 2147483646 h 640"/>
              <a:gd name="T20" fmla="*/ 2147483646 w 2706"/>
              <a:gd name="T21" fmla="*/ 2147483646 h 640"/>
              <a:gd name="T22" fmla="*/ 2147483646 w 2706"/>
              <a:gd name="T23" fmla="*/ 2147483646 h 640"/>
              <a:gd name="T24" fmla="*/ 2147483646 w 2706"/>
              <a:gd name="T25" fmla="*/ 2147483646 h 640"/>
              <a:gd name="T26" fmla="*/ 2147483646 w 2706"/>
              <a:gd name="T27" fmla="*/ 2147483646 h 640"/>
              <a:gd name="T28" fmla="*/ 2147483646 w 2706"/>
              <a:gd name="T29" fmla="*/ 2147483646 h 640"/>
              <a:gd name="T30" fmla="*/ 2147483646 w 2706"/>
              <a:gd name="T31" fmla="*/ 2147483646 h 640"/>
              <a:gd name="T32" fmla="*/ 2147483646 w 2706"/>
              <a:gd name="T33" fmla="*/ 2147483646 h 640"/>
              <a:gd name="T34" fmla="*/ 2147483646 w 2706"/>
              <a:gd name="T35" fmla="*/ 2147483646 h 640"/>
              <a:gd name="T36" fmla="*/ 0 w 2706"/>
              <a:gd name="T37" fmla="*/ 2147483646 h 640"/>
              <a:gd name="T38" fmla="*/ 0 w 2706"/>
              <a:gd name="T39" fmla="*/ 2147483646 h 640"/>
              <a:gd name="T40" fmla="*/ 2147483646 w 2706"/>
              <a:gd name="T41" fmla="*/ 2147483646 h 640"/>
              <a:gd name="T42" fmla="*/ 2147483646 w 2706"/>
              <a:gd name="T43" fmla="*/ 2147483646 h 640"/>
              <a:gd name="T44" fmla="*/ 2147483646 w 2706"/>
              <a:gd name="T45" fmla="*/ 2147483646 h 640"/>
              <a:gd name="T46" fmla="*/ 2147483646 w 2706"/>
              <a:gd name="T47" fmla="*/ 2147483646 h 640"/>
              <a:gd name="T48" fmla="*/ 2147483646 w 2706"/>
              <a:gd name="T49" fmla="*/ 2147483646 h 640"/>
              <a:gd name="T50" fmla="*/ 2147483646 w 2706"/>
              <a:gd name="T51" fmla="*/ 2147483646 h 640"/>
              <a:gd name="T52" fmla="*/ 2147483646 w 2706"/>
              <a:gd name="T53" fmla="*/ 2147483646 h 640"/>
              <a:gd name="T54" fmla="*/ 2147483646 w 2706"/>
              <a:gd name="T55" fmla="*/ 2147483646 h 640"/>
              <a:gd name="T56" fmla="*/ 2147483646 w 2706"/>
              <a:gd name="T57" fmla="*/ 2147483646 h 640"/>
              <a:gd name="T58" fmla="*/ 2147483646 w 2706"/>
              <a:gd name="T59" fmla="*/ 2147483646 h 640"/>
              <a:gd name="T60" fmla="*/ 2147483646 w 2706"/>
              <a:gd name="T61" fmla="*/ 2147483646 h 640"/>
              <a:gd name="T62" fmla="*/ 2147483646 w 2706"/>
              <a:gd name="T63" fmla="*/ 2147483646 h 640"/>
              <a:gd name="T64" fmla="*/ 2147483646 w 2706"/>
              <a:gd name="T65" fmla="*/ 2147483646 h 640"/>
              <a:gd name="T66" fmla="*/ 2147483646 w 2706"/>
              <a:gd name="T67" fmla="*/ 2147483646 h 640"/>
              <a:gd name="T68" fmla="*/ 2147483646 w 2706"/>
              <a:gd name="T69" fmla="*/ 2147483646 h 640"/>
              <a:gd name="T70" fmla="*/ 2147483646 w 2706"/>
              <a:gd name="T71" fmla="*/ 2147483646 h 640"/>
              <a:gd name="T72" fmla="*/ 2147483646 w 2706"/>
              <a:gd name="T73" fmla="*/ 2147483646 h 640"/>
              <a:gd name="T74" fmla="*/ 2147483646 w 2706"/>
              <a:gd name="T75" fmla="*/ 2147483646 h 640"/>
              <a:gd name="T76" fmla="*/ 2147483646 w 2706"/>
              <a:gd name="T77" fmla="*/ 2147483646 h 640"/>
              <a:gd name="T78" fmla="*/ 2147483646 w 2706"/>
              <a:gd name="T79" fmla="*/ 2147483646 h 640"/>
              <a:gd name="T80" fmla="*/ 2147483646 w 2706"/>
              <a:gd name="T81" fmla="*/ 2147483646 h 640"/>
              <a:gd name="T82" fmla="*/ 2147483646 w 2706"/>
              <a:gd name="T83" fmla="*/ 2147483646 h 640"/>
              <a:gd name="T84" fmla="*/ 2147483646 w 2706"/>
              <a:gd name="T85" fmla="*/ 2147483646 h 640"/>
              <a:gd name="T86" fmla="*/ 2147483646 w 2706"/>
              <a:gd name="T87" fmla="*/ 2147483646 h 640"/>
              <a:gd name="T88" fmla="*/ 2147483646 w 2706"/>
              <a:gd name="T89" fmla="*/ 2147483646 h 640"/>
              <a:gd name="T90" fmla="*/ 2147483646 w 2706"/>
              <a:gd name="T91" fmla="*/ 2147483646 h 640"/>
              <a:gd name="T92" fmla="*/ 2147483646 w 2706"/>
              <a:gd name="T93" fmla="*/ 2147483646 h 640"/>
              <a:gd name="T94" fmla="*/ 2147483646 w 2706"/>
              <a:gd name="T95" fmla="*/ 2147483646 h 640"/>
              <a:gd name="T96" fmla="*/ 2147483646 w 2706"/>
              <a:gd name="T97" fmla="*/ 2147483646 h 640"/>
              <a:gd name="T98" fmla="*/ 2147483646 w 2706"/>
              <a:gd name="T99" fmla="*/ 2147483646 h 640"/>
              <a:gd name="T100" fmla="*/ 2147483646 w 2706"/>
              <a:gd name="T101" fmla="*/ 2147483646 h 640"/>
              <a:gd name="T102" fmla="*/ 2147483646 w 2706"/>
              <a:gd name="T103" fmla="*/ 2147483646 h 640"/>
              <a:gd name="T104" fmla="*/ 2147483646 w 2706"/>
              <a:gd name="T105" fmla="*/ 2147483646 h 640"/>
              <a:gd name="T106" fmla="*/ 2147483646 w 2706"/>
              <a:gd name="T107" fmla="*/ 0 h 640"/>
              <a:gd name="T108" fmla="*/ 2147483646 w 2706"/>
              <a:gd name="T109" fmla="*/ 0 h 640"/>
              <a:gd name="T110" fmla="*/ 2147483646 w 2706"/>
              <a:gd name="T111" fmla="*/ 0 h 640"/>
              <a:gd name="T112" fmla="*/ 2147483646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6 w 5216"/>
              <a:gd name="T1" fmla="*/ 2147483646 h 762"/>
              <a:gd name="T2" fmla="*/ 2147483646 w 5216"/>
              <a:gd name="T3" fmla="*/ 2147483646 h 762"/>
              <a:gd name="T4" fmla="*/ 2147483646 w 5216"/>
              <a:gd name="T5" fmla="*/ 2147483646 h 762"/>
              <a:gd name="T6" fmla="*/ 2147483646 w 5216"/>
              <a:gd name="T7" fmla="*/ 2147483646 h 762"/>
              <a:gd name="T8" fmla="*/ 2147483646 w 5216"/>
              <a:gd name="T9" fmla="*/ 2147483646 h 762"/>
              <a:gd name="T10" fmla="*/ 2147483646 w 5216"/>
              <a:gd name="T11" fmla="*/ 2147483646 h 762"/>
              <a:gd name="T12" fmla="*/ 2147483646 w 5216"/>
              <a:gd name="T13" fmla="*/ 2147483646 h 762"/>
              <a:gd name="T14" fmla="*/ 2147483646 w 5216"/>
              <a:gd name="T15" fmla="*/ 2147483646 h 762"/>
              <a:gd name="T16" fmla="*/ 2147483646 w 5216"/>
              <a:gd name="T17" fmla="*/ 2147483646 h 762"/>
              <a:gd name="T18" fmla="*/ 2147483646 w 5216"/>
              <a:gd name="T19" fmla="*/ 2147483646 h 762"/>
              <a:gd name="T20" fmla="*/ 2147483646 w 5216"/>
              <a:gd name="T21" fmla="*/ 2147483646 h 762"/>
              <a:gd name="T22" fmla="*/ 2147483646 w 5216"/>
              <a:gd name="T23" fmla="*/ 2147483646 h 762"/>
              <a:gd name="T24" fmla="*/ 2147483646 w 5216"/>
              <a:gd name="T25" fmla="*/ 2147483646 h 762"/>
              <a:gd name="T26" fmla="*/ 2147483646 w 5216"/>
              <a:gd name="T27" fmla="*/ 0 h 762"/>
              <a:gd name="T28" fmla="*/ 2147483646 w 5216"/>
              <a:gd name="T29" fmla="*/ 2147483646 h 762"/>
              <a:gd name="T30" fmla="*/ 2147483646 w 5216"/>
              <a:gd name="T31" fmla="*/ 2147483646 h 762"/>
              <a:gd name="T32" fmla="*/ 0 w 5216"/>
              <a:gd name="T33" fmla="*/ 2147483646 h 762"/>
              <a:gd name="T34" fmla="*/ 2147483646 w 5216"/>
              <a:gd name="T35" fmla="*/ 2147483646 h 762"/>
              <a:gd name="T36" fmla="*/ 2147483646 w 5216"/>
              <a:gd name="T37" fmla="*/ 2147483646 h 762"/>
              <a:gd name="T38" fmla="*/ 2147483646 w 5216"/>
              <a:gd name="T39" fmla="*/ 2147483646 h 762"/>
              <a:gd name="T40" fmla="*/ 2147483646 w 5216"/>
              <a:gd name="T41" fmla="*/ 2147483646 h 762"/>
              <a:gd name="T42" fmla="*/ 2147483646 w 5216"/>
              <a:gd name="T43" fmla="*/ 2147483646 h 762"/>
              <a:gd name="T44" fmla="*/ 2147483646 w 5216"/>
              <a:gd name="T45" fmla="*/ 2147483646 h 762"/>
              <a:gd name="T46" fmla="*/ 2147483646 w 5216"/>
              <a:gd name="T47" fmla="*/ 2147483646 h 762"/>
              <a:gd name="T48" fmla="*/ 2147483646 w 5216"/>
              <a:gd name="T49" fmla="*/ 2147483646 h 762"/>
              <a:gd name="T50" fmla="*/ 2147483646 w 5216"/>
              <a:gd name="T51" fmla="*/ 2147483646 h 762"/>
              <a:gd name="T52" fmla="*/ 2147483646 w 5216"/>
              <a:gd name="T53" fmla="*/ 2147483646 h 762"/>
              <a:gd name="T54" fmla="*/ 2147483646 w 5216"/>
              <a:gd name="T55" fmla="*/ 2147483646 h 762"/>
              <a:gd name="T56" fmla="*/ 2147483646 w 5216"/>
              <a:gd name="T57" fmla="*/ 2147483646 h 762"/>
              <a:gd name="T58" fmla="*/ 2147483646 w 5216"/>
              <a:gd name="T59" fmla="*/ 2147483646 h 762"/>
              <a:gd name="T60" fmla="*/ 2147483646 w 5216"/>
              <a:gd name="T61" fmla="*/ 2147483646 h 762"/>
              <a:gd name="T62" fmla="*/ 2147483646 w 5216"/>
              <a:gd name="T63" fmla="*/ 2147483646 h 762"/>
              <a:gd name="T64" fmla="*/ 2147483646 w 5216"/>
              <a:gd name="T65" fmla="*/ 2147483646 h 762"/>
              <a:gd name="T66" fmla="*/ 2147483646 w 5216"/>
              <a:gd name="T67" fmla="*/ 2147483646 h 762"/>
              <a:gd name="T68" fmla="*/ 2147483646 w 5216"/>
              <a:gd name="T69" fmla="*/ 2147483646 h 762"/>
              <a:gd name="T70" fmla="*/ 2147483646 w 5216"/>
              <a:gd name="T71" fmla="*/ 2147483646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6 h 694"/>
              <a:gd name="T2" fmla="*/ 0 w 5144"/>
              <a:gd name="T3" fmla="*/ 2147483646 h 694"/>
              <a:gd name="T4" fmla="*/ 2147483646 w 5144"/>
              <a:gd name="T5" fmla="*/ 2147483646 h 694"/>
              <a:gd name="T6" fmla="*/ 2147483646 w 5144"/>
              <a:gd name="T7" fmla="*/ 2147483646 h 694"/>
              <a:gd name="T8" fmla="*/ 2147483646 w 5144"/>
              <a:gd name="T9" fmla="*/ 2147483646 h 694"/>
              <a:gd name="T10" fmla="*/ 2147483646 w 5144"/>
              <a:gd name="T11" fmla="*/ 2147483646 h 694"/>
              <a:gd name="T12" fmla="*/ 2147483646 w 5144"/>
              <a:gd name="T13" fmla="*/ 2147483646 h 694"/>
              <a:gd name="T14" fmla="*/ 2147483646 w 5144"/>
              <a:gd name="T15" fmla="*/ 2147483646 h 694"/>
              <a:gd name="T16" fmla="*/ 2147483646 w 5144"/>
              <a:gd name="T17" fmla="*/ 2147483646 h 694"/>
              <a:gd name="T18" fmla="*/ 2147483646 w 5144"/>
              <a:gd name="T19" fmla="*/ 2147483646 h 694"/>
              <a:gd name="T20" fmla="*/ 2147483646 w 5144"/>
              <a:gd name="T21" fmla="*/ 2147483646 h 694"/>
              <a:gd name="T22" fmla="*/ 2147483646 w 5144"/>
              <a:gd name="T23" fmla="*/ 2147483646 h 694"/>
              <a:gd name="T24" fmla="*/ 2147483646 w 5144"/>
              <a:gd name="T25" fmla="*/ 0 h 694"/>
              <a:gd name="T26" fmla="*/ 2147483646 w 5144"/>
              <a:gd name="T27" fmla="*/ 2147483646 h 694"/>
              <a:gd name="T28" fmla="*/ 2147483646 w 5144"/>
              <a:gd name="T29" fmla="*/ 2147483646 h 694"/>
              <a:gd name="T30" fmla="*/ 2147483646 w 5144"/>
              <a:gd name="T31" fmla="*/ 2147483646 h 694"/>
              <a:gd name="T32" fmla="*/ 2147483646 w 5144"/>
              <a:gd name="T33" fmla="*/ 2147483646 h 694"/>
              <a:gd name="T34" fmla="*/ 2147483646 w 5144"/>
              <a:gd name="T35" fmla="*/ 2147483646 h 694"/>
              <a:gd name="T36" fmla="*/ 2147483646 w 5144"/>
              <a:gd name="T37" fmla="*/ 2147483646 h 694"/>
              <a:gd name="T38" fmla="*/ 2147483646 w 5144"/>
              <a:gd name="T39" fmla="*/ 2147483646 h 694"/>
              <a:gd name="T40" fmla="*/ 2147483646 w 5144"/>
              <a:gd name="T41" fmla="*/ 2147483646 h 694"/>
              <a:gd name="T42" fmla="*/ 2147483646 w 5144"/>
              <a:gd name="T43" fmla="*/ 2147483646 h 694"/>
              <a:gd name="T44" fmla="*/ 2147483646 w 5144"/>
              <a:gd name="T45" fmla="*/ 2147483646 h 694"/>
              <a:gd name="T46" fmla="*/ 2147483646 w 5144"/>
              <a:gd name="T47" fmla="*/ 2147483646 h 694"/>
              <a:gd name="T48" fmla="*/ 2147483646 w 5144"/>
              <a:gd name="T49" fmla="*/ 2147483646 h 694"/>
              <a:gd name="T50" fmla="*/ 2147483646 w 5144"/>
              <a:gd name="T51" fmla="*/ 2147483646 h 694"/>
              <a:gd name="T52" fmla="*/ 2147483646 w 5144"/>
              <a:gd name="T53" fmla="*/ 2147483646 h 694"/>
              <a:gd name="T54" fmla="*/ 2147483646 w 5144"/>
              <a:gd name="T55" fmla="*/ 2147483646 h 694"/>
              <a:gd name="T56" fmla="*/ 2147483646 w 5144"/>
              <a:gd name="T57" fmla="*/ 2147483646 h 694"/>
              <a:gd name="T58" fmla="*/ 2147483646 w 5144"/>
              <a:gd name="T59" fmla="*/ 2147483646 h 694"/>
              <a:gd name="T60" fmla="*/ 2147483646 w 5144"/>
              <a:gd name="T61" fmla="*/ 2147483646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6 h 584"/>
              <a:gd name="T2" fmla="*/ 0 w 3112"/>
              <a:gd name="T3" fmla="*/ 2147483646 h 584"/>
              <a:gd name="T4" fmla="*/ 2147483646 w 3112"/>
              <a:gd name="T5" fmla="*/ 2147483646 h 584"/>
              <a:gd name="T6" fmla="*/ 2147483646 w 3112"/>
              <a:gd name="T7" fmla="*/ 2147483646 h 584"/>
              <a:gd name="T8" fmla="*/ 2147483646 w 3112"/>
              <a:gd name="T9" fmla="*/ 2147483646 h 584"/>
              <a:gd name="T10" fmla="*/ 2147483646 w 3112"/>
              <a:gd name="T11" fmla="*/ 2147483646 h 584"/>
              <a:gd name="T12" fmla="*/ 2147483646 w 3112"/>
              <a:gd name="T13" fmla="*/ 2147483646 h 584"/>
              <a:gd name="T14" fmla="*/ 2147483646 w 3112"/>
              <a:gd name="T15" fmla="*/ 2147483646 h 584"/>
              <a:gd name="T16" fmla="*/ 2147483646 w 3112"/>
              <a:gd name="T17" fmla="*/ 2147483646 h 584"/>
              <a:gd name="T18" fmla="*/ 2147483646 w 3112"/>
              <a:gd name="T19" fmla="*/ 2147483646 h 584"/>
              <a:gd name="T20" fmla="*/ 2147483646 w 3112"/>
              <a:gd name="T21" fmla="*/ 2147483646 h 584"/>
              <a:gd name="T22" fmla="*/ 2147483646 w 3112"/>
              <a:gd name="T23" fmla="*/ 2147483646 h 584"/>
              <a:gd name="T24" fmla="*/ 2147483646 w 3112"/>
              <a:gd name="T25" fmla="*/ 2147483646 h 584"/>
              <a:gd name="T26" fmla="*/ 2147483646 w 3112"/>
              <a:gd name="T27" fmla="*/ 2147483646 h 584"/>
              <a:gd name="T28" fmla="*/ 2147483646 w 3112"/>
              <a:gd name="T29" fmla="*/ 2147483646 h 584"/>
              <a:gd name="T30" fmla="*/ 2147483646 w 3112"/>
              <a:gd name="T31" fmla="*/ 2147483646 h 584"/>
              <a:gd name="T32" fmla="*/ 2147483646 w 3112"/>
              <a:gd name="T33" fmla="*/ 2147483646 h 584"/>
              <a:gd name="T34" fmla="*/ 2147483646 w 3112"/>
              <a:gd name="T35" fmla="*/ 2147483646 h 584"/>
              <a:gd name="T36" fmla="*/ 2147483646 w 3112"/>
              <a:gd name="T37" fmla="*/ 2147483646 h 584"/>
              <a:gd name="T38" fmla="*/ 2147483646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6 w 8196"/>
              <a:gd name="T1" fmla="*/ 2147483646 h 1192"/>
              <a:gd name="T2" fmla="*/ 2147483646 w 8196"/>
              <a:gd name="T3" fmla="*/ 2147483646 h 1192"/>
              <a:gd name="T4" fmla="*/ 2147483646 w 8196"/>
              <a:gd name="T5" fmla="*/ 2147483646 h 1192"/>
              <a:gd name="T6" fmla="*/ 2147483646 w 8196"/>
              <a:gd name="T7" fmla="*/ 2147483646 h 1192"/>
              <a:gd name="T8" fmla="*/ 2147483646 w 8196"/>
              <a:gd name="T9" fmla="*/ 2147483646 h 1192"/>
              <a:gd name="T10" fmla="*/ 2147483646 w 8196"/>
              <a:gd name="T11" fmla="*/ 2147483646 h 1192"/>
              <a:gd name="T12" fmla="*/ 2147483646 w 8196"/>
              <a:gd name="T13" fmla="*/ 2147483646 h 1192"/>
              <a:gd name="T14" fmla="*/ 2147483646 w 8196"/>
              <a:gd name="T15" fmla="*/ 2147483646 h 1192"/>
              <a:gd name="T16" fmla="*/ 2147483646 w 8196"/>
              <a:gd name="T17" fmla="*/ 2147483646 h 1192"/>
              <a:gd name="T18" fmla="*/ 2147483646 w 8196"/>
              <a:gd name="T19" fmla="*/ 2147483646 h 1192"/>
              <a:gd name="T20" fmla="*/ 2147483646 w 8196"/>
              <a:gd name="T21" fmla="*/ 2147483646 h 1192"/>
              <a:gd name="T22" fmla="*/ 2147483646 w 8196"/>
              <a:gd name="T23" fmla="*/ 2147483646 h 1192"/>
              <a:gd name="T24" fmla="*/ 2147483646 w 8196"/>
              <a:gd name="T25" fmla="*/ 2147483646 h 1192"/>
              <a:gd name="T26" fmla="*/ 2147483646 w 8196"/>
              <a:gd name="T27" fmla="*/ 2147483646 h 1192"/>
              <a:gd name="T28" fmla="*/ 2147483646 w 8196"/>
              <a:gd name="T29" fmla="*/ 2147483646 h 1192"/>
              <a:gd name="T30" fmla="*/ 2147483646 w 8196"/>
              <a:gd name="T31" fmla="*/ 2147483646 h 1192"/>
              <a:gd name="T32" fmla="*/ 2147483646 w 8196"/>
              <a:gd name="T33" fmla="*/ 2147483646 h 1192"/>
              <a:gd name="T34" fmla="*/ 2147483646 w 8196"/>
              <a:gd name="T35" fmla="*/ 2147483646 h 1192"/>
              <a:gd name="T36" fmla="*/ 2147483646 w 8196"/>
              <a:gd name="T37" fmla="*/ 2147483646 h 1192"/>
              <a:gd name="T38" fmla="*/ 2147483646 w 8196"/>
              <a:gd name="T39" fmla="*/ 2147483646 h 1192"/>
              <a:gd name="T40" fmla="*/ 2147483646 w 8196"/>
              <a:gd name="T41" fmla="*/ 2147483646 h 1192"/>
              <a:gd name="T42" fmla="*/ 2147483646 w 8196"/>
              <a:gd name="T43" fmla="*/ 2147483646 h 1192"/>
              <a:gd name="T44" fmla="*/ 2147483646 w 8196"/>
              <a:gd name="T45" fmla="*/ 0 h 1192"/>
              <a:gd name="T46" fmla="*/ 2147483646 w 8196"/>
              <a:gd name="T47" fmla="*/ 2147483646 h 1192"/>
              <a:gd name="T48" fmla="*/ 2147483646 w 8196"/>
              <a:gd name="T49" fmla="*/ 2147483646 h 1192"/>
              <a:gd name="T50" fmla="*/ 2147483646 w 8196"/>
              <a:gd name="T51" fmla="*/ 2147483646 h 1192"/>
              <a:gd name="T52" fmla="*/ 2147483646 w 8196"/>
              <a:gd name="T53" fmla="*/ 2147483646 h 1192"/>
              <a:gd name="T54" fmla="*/ 2147483646 w 8196"/>
              <a:gd name="T55" fmla="*/ 2147483646 h 1192"/>
              <a:gd name="T56" fmla="*/ 2147483646 w 8196"/>
              <a:gd name="T57" fmla="*/ 2147483646 h 1192"/>
              <a:gd name="T58" fmla="*/ 2147483646 w 8196"/>
              <a:gd name="T59" fmla="*/ 2147483646 h 1192"/>
              <a:gd name="T60" fmla="*/ 2147483646 w 8196"/>
              <a:gd name="T61" fmla="*/ 2147483646 h 1192"/>
              <a:gd name="T62" fmla="*/ 0 w 8196"/>
              <a:gd name="T63" fmla="*/ 2147483646 h 1192"/>
              <a:gd name="T64" fmla="*/ 2147483646 w 8196"/>
              <a:gd name="T65" fmla="*/ 2147483646 h 1192"/>
              <a:gd name="T66" fmla="*/ 2147483646 w 8196"/>
              <a:gd name="T67" fmla="*/ 2147483646 h 1192"/>
              <a:gd name="T68" fmla="*/ 2147483646 w 8196"/>
              <a:gd name="T69" fmla="*/ 2147483646 h 1192"/>
              <a:gd name="T70" fmla="*/ 2147483646 w 8196"/>
              <a:gd name="T71" fmla="*/ 2147483646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8E00D-C75F-4F91-BAFB-BCB9B55E70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302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ECEBD8A0-A186-4199-A0CE-A783712B01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7489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97912-2F35-4C65-A97B-B79758C834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7220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56086-B3F5-4AD7-868A-62E7308396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756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968EC-336C-4A8C-89F0-27F0C7086F2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7135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987AEB-FA5A-41A3-82C4-78D30480CE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442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3B03F6-66B9-491D-A887-F102439D5E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252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DF072-00FD-4903-B7D7-3763B8092E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7719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03D41-1C57-40DA-98BA-81EA2121F2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6930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6 w 2706"/>
                <a:gd name="T1" fmla="*/ 0 h 640"/>
                <a:gd name="T2" fmla="*/ 2147483646 w 2706"/>
                <a:gd name="T3" fmla="*/ 0 h 640"/>
                <a:gd name="T4" fmla="*/ 2147483646 w 2706"/>
                <a:gd name="T5" fmla="*/ 2147483646 h 640"/>
                <a:gd name="T6" fmla="*/ 2147483646 w 2706"/>
                <a:gd name="T7" fmla="*/ 2147483646 h 640"/>
                <a:gd name="T8" fmla="*/ 2147483646 w 2706"/>
                <a:gd name="T9" fmla="*/ 2147483646 h 640"/>
                <a:gd name="T10" fmla="*/ 2147483646 w 2706"/>
                <a:gd name="T11" fmla="*/ 2147483646 h 640"/>
                <a:gd name="T12" fmla="*/ 2147483646 w 2706"/>
                <a:gd name="T13" fmla="*/ 2147483646 h 640"/>
                <a:gd name="T14" fmla="*/ 2147483646 w 2706"/>
                <a:gd name="T15" fmla="*/ 2147483646 h 640"/>
                <a:gd name="T16" fmla="*/ 2147483646 w 2706"/>
                <a:gd name="T17" fmla="*/ 2147483646 h 640"/>
                <a:gd name="T18" fmla="*/ 2147483646 w 2706"/>
                <a:gd name="T19" fmla="*/ 2147483646 h 640"/>
                <a:gd name="T20" fmla="*/ 2147483646 w 2706"/>
                <a:gd name="T21" fmla="*/ 2147483646 h 640"/>
                <a:gd name="T22" fmla="*/ 2147483646 w 2706"/>
                <a:gd name="T23" fmla="*/ 2147483646 h 640"/>
                <a:gd name="T24" fmla="*/ 2147483646 w 2706"/>
                <a:gd name="T25" fmla="*/ 2147483646 h 640"/>
                <a:gd name="T26" fmla="*/ 2147483646 w 2706"/>
                <a:gd name="T27" fmla="*/ 2147483646 h 640"/>
                <a:gd name="T28" fmla="*/ 2147483646 w 2706"/>
                <a:gd name="T29" fmla="*/ 2147483646 h 640"/>
                <a:gd name="T30" fmla="*/ 2147483646 w 2706"/>
                <a:gd name="T31" fmla="*/ 2147483646 h 640"/>
                <a:gd name="T32" fmla="*/ 2147483646 w 2706"/>
                <a:gd name="T33" fmla="*/ 2147483646 h 640"/>
                <a:gd name="T34" fmla="*/ 2147483646 w 2706"/>
                <a:gd name="T35" fmla="*/ 2147483646 h 640"/>
                <a:gd name="T36" fmla="*/ 0 w 2706"/>
                <a:gd name="T37" fmla="*/ 2147483646 h 640"/>
                <a:gd name="T38" fmla="*/ 0 w 2706"/>
                <a:gd name="T39" fmla="*/ 2147483646 h 640"/>
                <a:gd name="T40" fmla="*/ 2147483646 w 2706"/>
                <a:gd name="T41" fmla="*/ 2147483646 h 640"/>
                <a:gd name="T42" fmla="*/ 2147483646 w 2706"/>
                <a:gd name="T43" fmla="*/ 2147483646 h 640"/>
                <a:gd name="T44" fmla="*/ 2147483646 w 2706"/>
                <a:gd name="T45" fmla="*/ 2147483646 h 640"/>
                <a:gd name="T46" fmla="*/ 2147483646 w 2706"/>
                <a:gd name="T47" fmla="*/ 2147483646 h 640"/>
                <a:gd name="T48" fmla="*/ 2147483646 w 2706"/>
                <a:gd name="T49" fmla="*/ 2147483646 h 640"/>
                <a:gd name="T50" fmla="*/ 2147483646 w 2706"/>
                <a:gd name="T51" fmla="*/ 2147483646 h 640"/>
                <a:gd name="T52" fmla="*/ 2147483646 w 2706"/>
                <a:gd name="T53" fmla="*/ 2147483646 h 640"/>
                <a:gd name="T54" fmla="*/ 2147483646 w 2706"/>
                <a:gd name="T55" fmla="*/ 2147483646 h 640"/>
                <a:gd name="T56" fmla="*/ 2147483646 w 2706"/>
                <a:gd name="T57" fmla="*/ 2147483646 h 640"/>
                <a:gd name="T58" fmla="*/ 2147483646 w 2706"/>
                <a:gd name="T59" fmla="*/ 2147483646 h 640"/>
                <a:gd name="T60" fmla="*/ 2147483646 w 2706"/>
                <a:gd name="T61" fmla="*/ 2147483646 h 640"/>
                <a:gd name="T62" fmla="*/ 2147483646 w 2706"/>
                <a:gd name="T63" fmla="*/ 2147483646 h 640"/>
                <a:gd name="T64" fmla="*/ 2147483646 w 2706"/>
                <a:gd name="T65" fmla="*/ 2147483646 h 640"/>
                <a:gd name="T66" fmla="*/ 2147483646 w 2706"/>
                <a:gd name="T67" fmla="*/ 2147483646 h 640"/>
                <a:gd name="T68" fmla="*/ 2147483646 w 2706"/>
                <a:gd name="T69" fmla="*/ 2147483646 h 640"/>
                <a:gd name="T70" fmla="*/ 2147483646 w 2706"/>
                <a:gd name="T71" fmla="*/ 2147483646 h 640"/>
                <a:gd name="T72" fmla="*/ 2147483646 w 2706"/>
                <a:gd name="T73" fmla="*/ 2147483646 h 640"/>
                <a:gd name="T74" fmla="*/ 2147483646 w 2706"/>
                <a:gd name="T75" fmla="*/ 2147483646 h 640"/>
                <a:gd name="T76" fmla="*/ 2147483646 w 2706"/>
                <a:gd name="T77" fmla="*/ 2147483646 h 640"/>
                <a:gd name="T78" fmla="*/ 2147483646 w 2706"/>
                <a:gd name="T79" fmla="*/ 2147483646 h 640"/>
                <a:gd name="T80" fmla="*/ 2147483646 w 2706"/>
                <a:gd name="T81" fmla="*/ 2147483646 h 640"/>
                <a:gd name="T82" fmla="*/ 2147483646 w 2706"/>
                <a:gd name="T83" fmla="*/ 2147483646 h 640"/>
                <a:gd name="T84" fmla="*/ 2147483646 w 2706"/>
                <a:gd name="T85" fmla="*/ 2147483646 h 640"/>
                <a:gd name="T86" fmla="*/ 2147483646 w 2706"/>
                <a:gd name="T87" fmla="*/ 2147483646 h 640"/>
                <a:gd name="T88" fmla="*/ 2147483646 w 2706"/>
                <a:gd name="T89" fmla="*/ 2147483646 h 640"/>
                <a:gd name="T90" fmla="*/ 2147483646 w 2706"/>
                <a:gd name="T91" fmla="*/ 2147483646 h 640"/>
                <a:gd name="T92" fmla="*/ 2147483646 w 2706"/>
                <a:gd name="T93" fmla="*/ 2147483646 h 640"/>
                <a:gd name="T94" fmla="*/ 2147483646 w 2706"/>
                <a:gd name="T95" fmla="*/ 2147483646 h 640"/>
                <a:gd name="T96" fmla="*/ 2147483646 w 2706"/>
                <a:gd name="T97" fmla="*/ 2147483646 h 640"/>
                <a:gd name="T98" fmla="*/ 2147483646 w 2706"/>
                <a:gd name="T99" fmla="*/ 2147483646 h 640"/>
                <a:gd name="T100" fmla="*/ 2147483646 w 2706"/>
                <a:gd name="T101" fmla="*/ 2147483646 h 640"/>
                <a:gd name="T102" fmla="*/ 2147483646 w 2706"/>
                <a:gd name="T103" fmla="*/ 2147483646 h 640"/>
                <a:gd name="T104" fmla="*/ 2147483646 w 2706"/>
                <a:gd name="T105" fmla="*/ 2147483646 h 640"/>
                <a:gd name="T106" fmla="*/ 2147483646 w 2706"/>
                <a:gd name="T107" fmla="*/ 0 h 640"/>
                <a:gd name="T108" fmla="*/ 2147483646 w 2706"/>
                <a:gd name="T109" fmla="*/ 0 h 640"/>
                <a:gd name="T110" fmla="*/ 2147483646 w 2706"/>
                <a:gd name="T111" fmla="*/ 0 h 640"/>
                <a:gd name="T112" fmla="*/ 2147483646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6 w 5216"/>
                <a:gd name="T1" fmla="*/ 2147483646 h 762"/>
                <a:gd name="T2" fmla="*/ 2147483646 w 5216"/>
                <a:gd name="T3" fmla="*/ 2147483646 h 762"/>
                <a:gd name="T4" fmla="*/ 2147483646 w 5216"/>
                <a:gd name="T5" fmla="*/ 2147483646 h 762"/>
                <a:gd name="T6" fmla="*/ 2147483646 w 5216"/>
                <a:gd name="T7" fmla="*/ 2147483646 h 762"/>
                <a:gd name="T8" fmla="*/ 2147483646 w 5216"/>
                <a:gd name="T9" fmla="*/ 2147483646 h 762"/>
                <a:gd name="T10" fmla="*/ 2147483646 w 5216"/>
                <a:gd name="T11" fmla="*/ 2147483646 h 762"/>
                <a:gd name="T12" fmla="*/ 2147483646 w 5216"/>
                <a:gd name="T13" fmla="*/ 2147483646 h 762"/>
                <a:gd name="T14" fmla="*/ 2147483646 w 5216"/>
                <a:gd name="T15" fmla="*/ 2147483646 h 762"/>
                <a:gd name="T16" fmla="*/ 2147483646 w 5216"/>
                <a:gd name="T17" fmla="*/ 2147483646 h 762"/>
                <a:gd name="T18" fmla="*/ 2147483646 w 5216"/>
                <a:gd name="T19" fmla="*/ 2147483646 h 762"/>
                <a:gd name="T20" fmla="*/ 2147483646 w 5216"/>
                <a:gd name="T21" fmla="*/ 2147483646 h 762"/>
                <a:gd name="T22" fmla="*/ 2147483646 w 5216"/>
                <a:gd name="T23" fmla="*/ 2147483646 h 762"/>
                <a:gd name="T24" fmla="*/ 2147483646 w 5216"/>
                <a:gd name="T25" fmla="*/ 2147483646 h 762"/>
                <a:gd name="T26" fmla="*/ 2147483646 w 5216"/>
                <a:gd name="T27" fmla="*/ 0 h 762"/>
                <a:gd name="T28" fmla="*/ 2147483646 w 5216"/>
                <a:gd name="T29" fmla="*/ 2147483646 h 762"/>
                <a:gd name="T30" fmla="*/ 2147483646 w 5216"/>
                <a:gd name="T31" fmla="*/ 2147483646 h 762"/>
                <a:gd name="T32" fmla="*/ 0 w 5216"/>
                <a:gd name="T33" fmla="*/ 2147483646 h 762"/>
                <a:gd name="T34" fmla="*/ 2147483646 w 5216"/>
                <a:gd name="T35" fmla="*/ 2147483646 h 762"/>
                <a:gd name="T36" fmla="*/ 2147483646 w 5216"/>
                <a:gd name="T37" fmla="*/ 2147483646 h 762"/>
                <a:gd name="T38" fmla="*/ 2147483646 w 5216"/>
                <a:gd name="T39" fmla="*/ 2147483646 h 762"/>
                <a:gd name="T40" fmla="*/ 2147483646 w 5216"/>
                <a:gd name="T41" fmla="*/ 2147483646 h 762"/>
                <a:gd name="T42" fmla="*/ 2147483646 w 5216"/>
                <a:gd name="T43" fmla="*/ 2147483646 h 762"/>
                <a:gd name="T44" fmla="*/ 2147483646 w 5216"/>
                <a:gd name="T45" fmla="*/ 2147483646 h 762"/>
                <a:gd name="T46" fmla="*/ 2147483646 w 5216"/>
                <a:gd name="T47" fmla="*/ 2147483646 h 762"/>
                <a:gd name="T48" fmla="*/ 2147483646 w 5216"/>
                <a:gd name="T49" fmla="*/ 2147483646 h 762"/>
                <a:gd name="T50" fmla="*/ 2147483646 w 5216"/>
                <a:gd name="T51" fmla="*/ 2147483646 h 762"/>
                <a:gd name="T52" fmla="*/ 2147483646 w 5216"/>
                <a:gd name="T53" fmla="*/ 2147483646 h 762"/>
                <a:gd name="T54" fmla="*/ 2147483646 w 5216"/>
                <a:gd name="T55" fmla="*/ 2147483646 h 762"/>
                <a:gd name="T56" fmla="*/ 2147483646 w 5216"/>
                <a:gd name="T57" fmla="*/ 2147483646 h 762"/>
                <a:gd name="T58" fmla="*/ 2147483646 w 5216"/>
                <a:gd name="T59" fmla="*/ 2147483646 h 762"/>
                <a:gd name="T60" fmla="*/ 2147483646 w 5216"/>
                <a:gd name="T61" fmla="*/ 2147483646 h 762"/>
                <a:gd name="T62" fmla="*/ 2147483646 w 5216"/>
                <a:gd name="T63" fmla="*/ 2147483646 h 762"/>
                <a:gd name="T64" fmla="*/ 2147483646 w 5216"/>
                <a:gd name="T65" fmla="*/ 2147483646 h 762"/>
                <a:gd name="T66" fmla="*/ 2147483646 w 5216"/>
                <a:gd name="T67" fmla="*/ 2147483646 h 762"/>
                <a:gd name="T68" fmla="*/ 2147483646 w 5216"/>
                <a:gd name="T69" fmla="*/ 2147483646 h 762"/>
                <a:gd name="T70" fmla="*/ 2147483646 w 5216"/>
                <a:gd name="T71" fmla="*/ 2147483646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6 h 694"/>
                <a:gd name="T2" fmla="*/ 0 w 5144"/>
                <a:gd name="T3" fmla="*/ 2147483646 h 694"/>
                <a:gd name="T4" fmla="*/ 2147483646 w 5144"/>
                <a:gd name="T5" fmla="*/ 2147483646 h 694"/>
                <a:gd name="T6" fmla="*/ 2147483646 w 5144"/>
                <a:gd name="T7" fmla="*/ 2147483646 h 694"/>
                <a:gd name="T8" fmla="*/ 2147483646 w 5144"/>
                <a:gd name="T9" fmla="*/ 2147483646 h 694"/>
                <a:gd name="T10" fmla="*/ 2147483646 w 5144"/>
                <a:gd name="T11" fmla="*/ 2147483646 h 694"/>
                <a:gd name="T12" fmla="*/ 2147483646 w 5144"/>
                <a:gd name="T13" fmla="*/ 2147483646 h 694"/>
                <a:gd name="T14" fmla="*/ 2147483646 w 5144"/>
                <a:gd name="T15" fmla="*/ 2147483646 h 694"/>
                <a:gd name="T16" fmla="*/ 2147483646 w 5144"/>
                <a:gd name="T17" fmla="*/ 2147483646 h 694"/>
                <a:gd name="T18" fmla="*/ 2147483646 w 5144"/>
                <a:gd name="T19" fmla="*/ 2147483646 h 694"/>
                <a:gd name="T20" fmla="*/ 2147483646 w 5144"/>
                <a:gd name="T21" fmla="*/ 2147483646 h 694"/>
                <a:gd name="T22" fmla="*/ 2147483646 w 5144"/>
                <a:gd name="T23" fmla="*/ 2147483646 h 694"/>
                <a:gd name="T24" fmla="*/ 2147483646 w 5144"/>
                <a:gd name="T25" fmla="*/ 0 h 694"/>
                <a:gd name="T26" fmla="*/ 2147483646 w 5144"/>
                <a:gd name="T27" fmla="*/ 2147483646 h 694"/>
                <a:gd name="T28" fmla="*/ 2147483646 w 5144"/>
                <a:gd name="T29" fmla="*/ 2147483646 h 694"/>
                <a:gd name="T30" fmla="*/ 2147483646 w 5144"/>
                <a:gd name="T31" fmla="*/ 2147483646 h 694"/>
                <a:gd name="T32" fmla="*/ 2147483646 w 5144"/>
                <a:gd name="T33" fmla="*/ 2147483646 h 694"/>
                <a:gd name="T34" fmla="*/ 2147483646 w 5144"/>
                <a:gd name="T35" fmla="*/ 2147483646 h 694"/>
                <a:gd name="T36" fmla="*/ 2147483646 w 5144"/>
                <a:gd name="T37" fmla="*/ 2147483646 h 694"/>
                <a:gd name="T38" fmla="*/ 2147483646 w 5144"/>
                <a:gd name="T39" fmla="*/ 2147483646 h 694"/>
                <a:gd name="T40" fmla="*/ 2147483646 w 5144"/>
                <a:gd name="T41" fmla="*/ 2147483646 h 694"/>
                <a:gd name="T42" fmla="*/ 2147483646 w 5144"/>
                <a:gd name="T43" fmla="*/ 2147483646 h 694"/>
                <a:gd name="T44" fmla="*/ 2147483646 w 5144"/>
                <a:gd name="T45" fmla="*/ 2147483646 h 694"/>
                <a:gd name="T46" fmla="*/ 2147483646 w 5144"/>
                <a:gd name="T47" fmla="*/ 2147483646 h 694"/>
                <a:gd name="T48" fmla="*/ 2147483646 w 5144"/>
                <a:gd name="T49" fmla="*/ 2147483646 h 694"/>
                <a:gd name="T50" fmla="*/ 2147483646 w 5144"/>
                <a:gd name="T51" fmla="*/ 2147483646 h 694"/>
                <a:gd name="T52" fmla="*/ 2147483646 w 5144"/>
                <a:gd name="T53" fmla="*/ 2147483646 h 694"/>
                <a:gd name="T54" fmla="*/ 2147483646 w 5144"/>
                <a:gd name="T55" fmla="*/ 2147483646 h 694"/>
                <a:gd name="T56" fmla="*/ 2147483646 w 5144"/>
                <a:gd name="T57" fmla="*/ 2147483646 h 694"/>
                <a:gd name="T58" fmla="*/ 2147483646 w 5144"/>
                <a:gd name="T59" fmla="*/ 2147483646 h 694"/>
                <a:gd name="T60" fmla="*/ 2147483646 w 5144"/>
                <a:gd name="T61" fmla="*/ 2147483646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6 h 584"/>
                <a:gd name="T2" fmla="*/ 0 w 3112"/>
                <a:gd name="T3" fmla="*/ 2147483646 h 584"/>
                <a:gd name="T4" fmla="*/ 2147483646 w 3112"/>
                <a:gd name="T5" fmla="*/ 2147483646 h 584"/>
                <a:gd name="T6" fmla="*/ 2147483646 w 3112"/>
                <a:gd name="T7" fmla="*/ 2147483646 h 584"/>
                <a:gd name="T8" fmla="*/ 2147483646 w 3112"/>
                <a:gd name="T9" fmla="*/ 2147483646 h 584"/>
                <a:gd name="T10" fmla="*/ 2147483646 w 3112"/>
                <a:gd name="T11" fmla="*/ 2147483646 h 584"/>
                <a:gd name="T12" fmla="*/ 2147483646 w 3112"/>
                <a:gd name="T13" fmla="*/ 2147483646 h 584"/>
                <a:gd name="T14" fmla="*/ 2147483646 w 3112"/>
                <a:gd name="T15" fmla="*/ 2147483646 h 584"/>
                <a:gd name="T16" fmla="*/ 2147483646 w 3112"/>
                <a:gd name="T17" fmla="*/ 2147483646 h 584"/>
                <a:gd name="T18" fmla="*/ 2147483646 w 3112"/>
                <a:gd name="T19" fmla="*/ 2147483646 h 584"/>
                <a:gd name="T20" fmla="*/ 2147483646 w 3112"/>
                <a:gd name="T21" fmla="*/ 2147483646 h 584"/>
                <a:gd name="T22" fmla="*/ 2147483646 w 3112"/>
                <a:gd name="T23" fmla="*/ 2147483646 h 584"/>
                <a:gd name="T24" fmla="*/ 2147483646 w 3112"/>
                <a:gd name="T25" fmla="*/ 2147483646 h 584"/>
                <a:gd name="T26" fmla="*/ 2147483646 w 3112"/>
                <a:gd name="T27" fmla="*/ 2147483646 h 584"/>
                <a:gd name="T28" fmla="*/ 2147483646 w 3112"/>
                <a:gd name="T29" fmla="*/ 2147483646 h 584"/>
                <a:gd name="T30" fmla="*/ 2147483646 w 3112"/>
                <a:gd name="T31" fmla="*/ 2147483646 h 584"/>
                <a:gd name="T32" fmla="*/ 2147483646 w 3112"/>
                <a:gd name="T33" fmla="*/ 2147483646 h 584"/>
                <a:gd name="T34" fmla="*/ 2147483646 w 3112"/>
                <a:gd name="T35" fmla="*/ 2147483646 h 584"/>
                <a:gd name="T36" fmla="*/ 2147483646 w 3112"/>
                <a:gd name="T37" fmla="*/ 2147483646 h 584"/>
                <a:gd name="T38" fmla="*/ 2147483646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6 w 8196"/>
                <a:gd name="T1" fmla="*/ 2147483646 h 1192"/>
                <a:gd name="T2" fmla="*/ 2147483646 w 8196"/>
                <a:gd name="T3" fmla="*/ 2147483646 h 1192"/>
                <a:gd name="T4" fmla="*/ 2147483646 w 8196"/>
                <a:gd name="T5" fmla="*/ 2147483646 h 1192"/>
                <a:gd name="T6" fmla="*/ 2147483646 w 8196"/>
                <a:gd name="T7" fmla="*/ 2147483646 h 1192"/>
                <a:gd name="T8" fmla="*/ 2147483646 w 8196"/>
                <a:gd name="T9" fmla="*/ 2147483646 h 1192"/>
                <a:gd name="T10" fmla="*/ 2147483646 w 8196"/>
                <a:gd name="T11" fmla="*/ 2147483646 h 1192"/>
                <a:gd name="T12" fmla="*/ 2147483646 w 8196"/>
                <a:gd name="T13" fmla="*/ 2147483646 h 1192"/>
                <a:gd name="T14" fmla="*/ 2147483646 w 8196"/>
                <a:gd name="T15" fmla="*/ 2147483646 h 1192"/>
                <a:gd name="T16" fmla="*/ 2147483646 w 8196"/>
                <a:gd name="T17" fmla="*/ 2147483646 h 1192"/>
                <a:gd name="T18" fmla="*/ 2147483646 w 8196"/>
                <a:gd name="T19" fmla="*/ 2147483646 h 1192"/>
                <a:gd name="T20" fmla="*/ 2147483646 w 8196"/>
                <a:gd name="T21" fmla="*/ 2147483646 h 1192"/>
                <a:gd name="T22" fmla="*/ 2147483646 w 8196"/>
                <a:gd name="T23" fmla="*/ 2147483646 h 1192"/>
                <a:gd name="T24" fmla="*/ 2147483646 w 8196"/>
                <a:gd name="T25" fmla="*/ 2147483646 h 1192"/>
                <a:gd name="T26" fmla="*/ 2147483646 w 8196"/>
                <a:gd name="T27" fmla="*/ 2147483646 h 1192"/>
                <a:gd name="T28" fmla="*/ 2147483646 w 8196"/>
                <a:gd name="T29" fmla="*/ 2147483646 h 1192"/>
                <a:gd name="T30" fmla="*/ 2147483646 w 8196"/>
                <a:gd name="T31" fmla="*/ 2147483646 h 1192"/>
                <a:gd name="T32" fmla="*/ 2147483646 w 8196"/>
                <a:gd name="T33" fmla="*/ 2147483646 h 1192"/>
                <a:gd name="T34" fmla="*/ 2147483646 w 8196"/>
                <a:gd name="T35" fmla="*/ 2147483646 h 1192"/>
                <a:gd name="T36" fmla="*/ 2147483646 w 8196"/>
                <a:gd name="T37" fmla="*/ 2147483646 h 1192"/>
                <a:gd name="T38" fmla="*/ 2147483646 w 8196"/>
                <a:gd name="T39" fmla="*/ 2147483646 h 1192"/>
                <a:gd name="T40" fmla="*/ 2147483646 w 8196"/>
                <a:gd name="T41" fmla="*/ 2147483646 h 1192"/>
                <a:gd name="T42" fmla="*/ 2147483646 w 8196"/>
                <a:gd name="T43" fmla="*/ 2147483646 h 1192"/>
                <a:gd name="T44" fmla="*/ 2147483646 w 8196"/>
                <a:gd name="T45" fmla="*/ 0 h 1192"/>
                <a:gd name="T46" fmla="*/ 2147483646 w 8196"/>
                <a:gd name="T47" fmla="*/ 2147483646 h 1192"/>
                <a:gd name="T48" fmla="*/ 2147483646 w 8196"/>
                <a:gd name="T49" fmla="*/ 2147483646 h 1192"/>
                <a:gd name="T50" fmla="*/ 2147483646 w 8196"/>
                <a:gd name="T51" fmla="*/ 2147483646 h 1192"/>
                <a:gd name="T52" fmla="*/ 2147483646 w 8196"/>
                <a:gd name="T53" fmla="*/ 2147483646 h 1192"/>
                <a:gd name="T54" fmla="*/ 2147483646 w 8196"/>
                <a:gd name="T55" fmla="*/ 2147483646 h 1192"/>
                <a:gd name="T56" fmla="*/ 2147483646 w 8196"/>
                <a:gd name="T57" fmla="*/ 2147483646 h 1192"/>
                <a:gd name="T58" fmla="*/ 2147483646 w 8196"/>
                <a:gd name="T59" fmla="*/ 2147483646 h 1192"/>
                <a:gd name="T60" fmla="*/ 2147483646 w 8196"/>
                <a:gd name="T61" fmla="*/ 2147483646 h 1192"/>
                <a:gd name="T62" fmla="*/ 0 w 8196"/>
                <a:gd name="T63" fmla="*/ 2147483646 h 1192"/>
                <a:gd name="T64" fmla="*/ 2147483646 w 8196"/>
                <a:gd name="T65" fmla="*/ 2147483646 h 1192"/>
                <a:gd name="T66" fmla="*/ 2147483646 w 8196"/>
                <a:gd name="T67" fmla="*/ 2147483646 h 1192"/>
                <a:gd name="T68" fmla="*/ 2147483646 w 8196"/>
                <a:gd name="T69" fmla="*/ 2147483646 h 1192"/>
                <a:gd name="T70" fmla="*/ 2147483646 w 8196"/>
                <a:gd name="T71" fmla="*/ 2147483646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tx2"/>
                </a:solidFill>
              </a:defRPr>
            </a:lvl1pPr>
          </a:lstStyle>
          <a:p>
            <a:fld id="{7D179D9C-07B4-4487-8B2E-17892FCF5552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86" r:id="rId2"/>
    <p:sldLayoutId id="2147483892" r:id="rId3"/>
    <p:sldLayoutId id="2147483887" r:id="rId4"/>
    <p:sldLayoutId id="2147483888" r:id="rId5"/>
    <p:sldLayoutId id="2147483889" r:id="rId6"/>
    <p:sldLayoutId id="2147483893" r:id="rId7"/>
    <p:sldLayoutId id="2147483894" r:id="rId8"/>
    <p:sldLayoutId id="2147483895" r:id="rId9"/>
    <p:sldLayoutId id="2147483890" r:id="rId10"/>
    <p:sldLayoutId id="21474838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4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1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2.xml.rels><?xml version="1.0" encoding="UTF-8" standalone="yes" ?><Relationships xmlns="http://schemas.openxmlformats.org/package/2006/relationships"><Relationship Id="rId3" Target="../media/image16.jpeg" Type="http://schemas.openxmlformats.org/officeDocument/2006/relationships/image"/><Relationship Id="rId2" Target="../media/image15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8.jpeg" Type="http://schemas.openxmlformats.org/officeDocument/2006/relationships/image"/><Relationship Id="rId4" Target="../media/image17.jpeg" Type="http://schemas.openxmlformats.org/officeDocument/2006/relationships/image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.docx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492375"/>
            <a:ext cx="7772400" cy="17811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ТЕМА УРОКА: </a:t>
            </a:r>
            <a:br>
              <a:rPr lang="ru-RU" sz="2800" dirty="0" smtClean="0"/>
            </a:br>
            <a:r>
              <a:rPr lang="ru-RU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«СИНОНИМЫ </a:t>
            </a:r>
            <a:br>
              <a:rPr lang="ru-RU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br>
              <a:rPr lang="ru-RU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АНТОНИМЫ»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56000"/>
            <a:ext cx="6400800" cy="14732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Урок русского языка в 5 классе.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ПОВТОРЕНИЕ ПРОЙДЕННОГО </a:t>
            </a:r>
            <a:br>
              <a:rPr lang="ru-RU" sz="32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ТЕМЕ </a:t>
            </a:r>
            <a:r>
              <a:rPr lang="ru-RU" sz="54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«ЛЕКСИКА»</a:t>
            </a:r>
            <a:endParaRPr lang="ru-RU" sz="5400" b="1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7088" y="1989138"/>
            <a:ext cx="7408862" cy="4535487"/>
          </a:xfrm>
        </p:spPr>
        <p:txBody>
          <a:bodyPr rtlCol="0"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FF33CC"/>
                </a:solidFill>
              </a:rPr>
              <a:t>1</a:t>
            </a:r>
            <a:r>
              <a:rPr lang="ru-RU" sz="2000" dirty="0" smtClean="0">
                <a:solidFill>
                  <a:srgbClr val="FF33CC"/>
                </a:solidFill>
              </a:rPr>
              <a:t>. </a:t>
            </a:r>
            <a:r>
              <a:rPr lang="ru-RU" sz="2500" dirty="0" smtClean="0"/>
              <a:t>Раздел науки о языке, который изучает словарный состав языка?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2500" b="1" dirty="0" smtClean="0">
                <a:solidFill>
                  <a:srgbClr val="FF33CC"/>
                </a:solidFill>
              </a:rPr>
              <a:t>2. </a:t>
            </a:r>
            <a:r>
              <a:rPr lang="ru-RU" sz="2500" dirty="0" smtClean="0"/>
              <a:t>Как называются слова, которые употребляются всеми людьми, лексическое значение которых известно всем?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2500" b="1" dirty="0" smtClean="0">
                <a:solidFill>
                  <a:srgbClr val="FF33CC"/>
                </a:solidFill>
              </a:rPr>
              <a:t>3</a:t>
            </a:r>
            <a:r>
              <a:rPr lang="ru-RU" sz="2500" dirty="0" smtClean="0">
                <a:solidFill>
                  <a:srgbClr val="FF33CC"/>
                </a:solidFill>
              </a:rPr>
              <a:t>. </a:t>
            </a:r>
            <a:r>
              <a:rPr lang="ru-RU" sz="2500" dirty="0" smtClean="0"/>
              <a:t>Как называются слова, которые употребляются только жителями той или иной местности?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2500" b="1" dirty="0" smtClean="0">
                <a:solidFill>
                  <a:srgbClr val="FF33CC"/>
                </a:solidFill>
              </a:rPr>
              <a:t>4</a:t>
            </a:r>
            <a:r>
              <a:rPr lang="ru-RU" sz="2500" dirty="0" smtClean="0">
                <a:solidFill>
                  <a:srgbClr val="FF33CC"/>
                </a:solidFill>
              </a:rPr>
              <a:t>. </a:t>
            </a:r>
            <a:r>
              <a:rPr lang="ru-RU" sz="2500" dirty="0" smtClean="0"/>
              <a:t>Как называются слова и выражения, которые употребляются  преимущественно людьми  определённой профессии?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2500" b="1" dirty="0" smtClean="0">
                <a:solidFill>
                  <a:srgbClr val="FF33CC"/>
                </a:solidFill>
              </a:rPr>
              <a:t>5</a:t>
            </a:r>
            <a:r>
              <a:rPr lang="ru-RU" sz="2500" dirty="0" smtClean="0">
                <a:solidFill>
                  <a:srgbClr val="FF33CC"/>
                </a:solidFill>
              </a:rPr>
              <a:t>. </a:t>
            </a:r>
            <a:r>
              <a:rPr lang="ru-RU" sz="2500" dirty="0" smtClean="0"/>
              <a:t>Как называются слова, которые употребляет определённая возрастная или социальная группа людей, объединённая  общими  интересами или увлечениями.</a:t>
            </a:r>
            <a:endParaRPr lang="ru-RU" sz="2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ъект 1"/>
          <p:cNvSpPr>
            <a:spLocks noGrp="1"/>
          </p:cNvSpPr>
          <p:nvPr>
            <p:ph idx="1"/>
          </p:nvPr>
        </p:nvSpPr>
        <p:spPr>
          <a:xfrm>
            <a:off x="250825" y="2133600"/>
            <a:ext cx="7408863" cy="4535488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000" b="1" dirty="0" smtClean="0">
                <a:solidFill>
                  <a:srgbClr val="FF33CC"/>
                </a:solidFill>
              </a:rPr>
              <a:t>6</a:t>
            </a:r>
            <a:r>
              <a:rPr lang="ru-RU" sz="2300" dirty="0" smtClean="0">
                <a:solidFill>
                  <a:srgbClr val="FF33CC"/>
                </a:solidFill>
              </a:rPr>
              <a:t>.  </a:t>
            </a:r>
            <a:r>
              <a:rPr lang="ru-RU" sz="2300" dirty="0" smtClean="0"/>
              <a:t>Как называются слова, которые имеют одно лексическое значение?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300" b="1" dirty="0" smtClean="0">
                <a:solidFill>
                  <a:srgbClr val="FF33CC"/>
                </a:solidFill>
              </a:rPr>
              <a:t>7. </a:t>
            </a:r>
            <a:r>
              <a:rPr lang="ru-RU" sz="2300" dirty="0" smtClean="0"/>
              <a:t>Как называются слова, которые имеют несколько лексических значений?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300" b="1" dirty="0" smtClean="0">
                <a:solidFill>
                  <a:srgbClr val="FF33CC"/>
                </a:solidFill>
              </a:rPr>
              <a:t>8. </a:t>
            </a:r>
            <a:r>
              <a:rPr lang="ru-RU" sz="2300" dirty="0" smtClean="0"/>
              <a:t>Как называется значение слова, которое прямо указывает на предмет, действие или явление?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300" b="1" dirty="0" smtClean="0">
                <a:solidFill>
                  <a:srgbClr val="FF33CC"/>
                </a:solidFill>
              </a:rPr>
              <a:t>9</a:t>
            </a:r>
            <a:r>
              <a:rPr lang="ru-RU" sz="2300" dirty="0" smtClean="0">
                <a:solidFill>
                  <a:srgbClr val="FF33CC"/>
                </a:solidFill>
              </a:rPr>
              <a:t>. </a:t>
            </a:r>
            <a:r>
              <a:rPr lang="ru-RU" sz="2300" dirty="0" smtClean="0"/>
              <a:t>Как называется значение слова, которое 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300" dirty="0" smtClean="0"/>
              <a:t>переносит прямое  значение слова на другой 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300" dirty="0" smtClean="0"/>
              <a:t>предмет или явление по принципу сходства?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300" b="1" dirty="0" smtClean="0">
                <a:solidFill>
                  <a:srgbClr val="FF33CC"/>
                </a:solidFill>
              </a:rPr>
              <a:t>10. </a:t>
            </a:r>
            <a:r>
              <a:rPr lang="ru-RU" sz="2300" dirty="0" smtClean="0"/>
              <a:t>Самый надёжный источник, который 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300" dirty="0" smtClean="0"/>
              <a:t>помогает нам определить лексическое значение слова?</a:t>
            </a:r>
          </a:p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950" y="404813"/>
            <a:ext cx="8229600" cy="12525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9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ПОВТОРЕНИЕ ПРОЙДЕННОГО </a:t>
            </a:r>
            <a:br>
              <a:rPr lang="ru-RU" sz="29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9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ТЕМЕ </a:t>
            </a:r>
            <a:r>
              <a:rPr lang="ru-RU" sz="49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«ЛЕКСИКА»</a:t>
            </a:r>
            <a:endParaRPr lang="ru-RU" dirty="0"/>
          </a:p>
        </p:txBody>
      </p:sp>
      <p:pic>
        <p:nvPicPr>
          <p:cNvPr id="11268" name="Содержимое 3" descr="fb17456b6e8b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50" y="3573463"/>
            <a:ext cx="1811338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Рисунок 4" descr="20110526134457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333375"/>
            <a:ext cx="208915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marL="609600" indent="-609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bg1"/>
                </a:solidFill>
                <a:ea typeface="+mn-ea"/>
                <a:cs typeface="+mn-cs"/>
              </a:rPr>
              <a:t>Выбери многозначные слова</a:t>
            </a:r>
            <a:br>
              <a:rPr lang="ru-RU" sz="4000" b="1" dirty="0">
                <a:solidFill>
                  <a:schemeClr val="bg1"/>
                </a:solidFill>
                <a:ea typeface="+mn-ea"/>
                <a:cs typeface="+mn-cs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684213" y="2492375"/>
            <a:ext cx="3821112" cy="4210050"/>
          </a:xfrm>
        </p:spPr>
        <p:txBody>
          <a:bodyPr rtlCol="0">
            <a:normAutofit fontScale="55000" lnSpcReduction="20000"/>
          </a:bodyPr>
          <a:lstStyle/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5400" b="1" dirty="0">
                <a:solidFill>
                  <a:srgbClr val="FF3300"/>
                </a:solidFill>
                <a:latin typeface="Comic Sans MS" pitchFamily="66" charset="0"/>
              </a:rPr>
              <a:t>А) </a:t>
            </a:r>
            <a:r>
              <a:rPr lang="ru-RU" sz="5400" b="1" dirty="0">
                <a:solidFill>
                  <a:prstClr val="black"/>
                </a:solidFill>
                <a:latin typeface="Comic Sans MS" pitchFamily="66" charset="0"/>
              </a:rPr>
              <a:t>инженер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5400" b="1" dirty="0">
                <a:solidFill>
                  <a:prstClr val="black"/>
                </a:solidFill>
                <a:latin typeface="Comic Sans MS" pitchFamily="66" charset="0"/>
              </a:rPr>
              <a:t>            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5400" b="1" dirty="0">
                <a:solidFill>
                  <a:srgbClr val="FF3300"/>
                </a:solidFill>
                <a:latin typeface="Comic Sans MS" pitchFamily="66" charset="0"/>
              </a:rPr>
              <a:t>Б)</a:t>
            </a:r>
            <a:r>
              <a:rPr lang="ru-RU" sz="54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5400" b="1" dirty="0" smtClean="0">
                <a:solidFill>
                  <a:schemeClr val="tx1"/>
                </a:solidFill>
                <a:latin typeface="Comic Sans MS" pitchFamily="66" charset="0"/>
              </a:rPr>
              <a:t>зелёный</a:t>
            </a:r>
            <a:endParaRPr lang="ru-RU" sz="5400" b="1" dirty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5400" b="1" dirty="0">
              <a:solidFill>
                <a:srgbClr val="FF3300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5400" b="1" dirty="0">
                <a:solidFill>
                  <a:srgbClr val="FF3300"/>
                </a:solidFill>
                <a:latin typeface="Comic Sans MS" pitchFamily="66" charset="0"/>
              </a:rPr>
              <a:t>В) </a:t>
            </a:r>
            <a:r>
              <a:rPr lang="ru-RU" sz="5400" b="1" dirty="0">
                <a:solidFill>
                  <a:prstClr val="black"/>
                </a:solidFill>
                <a:latin typeface="Comic Sans MS" pitchFamily="66" charset="0"/>
              </a:rPr>
              <a:t>иней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5400" b="1" dirty="0">
              <a:solidFill>
                <a:srgbClr val="FF3300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5400" b="1" dirty="0">
                <a:solidFill>
                  <a:srgbClr val="FF3300"/>
                </a:solidFill>
                <a:latin typeface="Comic Sans MS" pitchFamily="66" charset="0"/>
              </a:rPr>
              <a:t>Г) </a:t>
            </a:r>
            <a:r>
              <a:rPr lang="ru-RU" sz="5400" b="1" dirty="0">
                <a:solidFill>
                  <a:schemeClr val="tx1"/>
                </a:solidFill>
                <a:latin typeface="Comic Sans MS" pitchFamily="66" charset="0"/>
              </a:rPr>
              <a:t>идти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54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5400" b="1" dirty="0">
                <a:solidFill>
                  <a:srgbClr val="FF3300"/>
                </a:solidFill>
                <a:latin typeface="Comic Sans MS" pitchFamily="66" charset="0"/>
              </a:rPr>
              <a:t>Д) </a:t>
            </a:r>
            <a:r>
              <a:rPr lang="ru-RU" sz="5400" b="1" dirty="0">
                <a:solidFill>
                  <a:prstClr val="black"/>
                </a:solidFill>
                <a:latin typeface="Comic Sans MS" pitchFamily="66" charset="0"/>
              </a:rPr>
              <a:t>пуговица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5100" b="1" dirty="0" smtClean="0">
                <a:solidFill>
                  <a:prstClr val="black"/>
                </a:solidFill>
                <a:latin typeface="Comic Sans MS" pitchFamily="66" charset="0"/>
              </a:rPr>
              <a:t>    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28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2800" dirty="0">
                <a:solidFill>
                  <a:prstClr val="black"/>
                </a:solidFill>
                <a:latin typeface="Comic Sans MS" pitchFamily="66" charset="0"/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003800" y="2636838"/>
            <a:ext cx="3822700" cy="3448050"/>
          </a:xfrm>
        </p:spPr>
        <p:txBody>
          <a:bodyPr rtlCol="0">
            <a:normAutofit fontScale="92500" lnSpcReduction="20000"/>
          </a:bodyPr>
          <a:lstStyle/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Е) </a:t>
            </a: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кипеть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Ё)</a:t>
            </a:r>
            <a:r>
              <a:rPr lang="ru-RU" sz="3000" b="1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снежинка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Ж) </a:t>
            </a: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золотой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srgbClr val="FF3300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З) </a:t>
            </a: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ветер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И) </a:t>
            </a: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молния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 многозначные слова</a:t>
            </a:r>
            <a:endParaRPr lang="ru-RU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8313" y="2565400"/>
            <a:ext cx="3821112" cy="3446463"/>
          </a:xfrm>
        </p:spPr>
        <p:txBody>
          <a:bodyPr rtlCol="0">
            <a:normAutofit fontScale="92500" lnSpcReduction="20000"/>
          </a:bodyPr>
          <a:lstStyle/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А) </a:t>
            </a:r>
            <a:r>
              <a:rPr lang="ru-RU" sz="3000" b="1" dirty="0">
                <a:solidFill>
                  <a:prstClr val="black"/>
                </a:solidFill>
                <a:latin typeface="Comic Sans MS" pitchFamily="66" charset="0"/>
              </a:rPr>
              <a:t>инженер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prstClr val="black"/>
                </a:solidFill>
                <a:latin typeface="Comic Sans MS" pitchFamily="66" charset="0"/>
              </a:rPr>
              <a:t>            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Б) </a:t>
            </a:r>
            <a:r>
              <a:rPr lang="ru-RU" sz="3000" b="1" dirty="0" smtClean="0">
                <a:solidFill>
                  <a:srgbClr val="FF3300"/>
                </a:solidFill>
                <a:latin typeface="Comic Sans MS" pitchFamily="66" charset="0"/>
              </a:rPr>
              <a:t>зелёный</a:t>
            </a:r>
            <a:endParaRPr lang="ru-RU" sz="3000" b="1" dirty="0">
              <a:solidFill>
                <a:srgbClr val="FF3300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srgbClr val="FF3300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В) </a:t>
            </a:r>
            <a:r>
              <a:rPr lang="ru-RU" sz="3000" b="1" dirty="0">
                <a:solidFill>
                  <a:prstClr val="black"/>
                </a:solidFill>
                <a:latin typeface="Comic Sans MS" pitchFamily="66" charset="0"/>
              </a:rPr>
              <a:t>иней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srgbClr val="FF3300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 smtClean="0">
                <a:solidFill>
                  <a:srgbClr val="FF3300"/>
                </a:solidFill>
                <a:latin typeface="Comic Sans MS" pitchFamily="66" charset="0"/>
              </a:rPr>
              <a:t>Г</a:t>
            </a: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) идти</a:t>
            </a:r>
            <a:endParaRPr lang="ru-RU" sz="30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Д) </a:t>
            </a:r>
            <a:r>
              <a:rPr lang="ru-RU" sz="3000" b="1" dirty="0">
                <a:solidFill>
                  <a:prstClr val="black"/>
                </a:solidFill>
                <a:latin typeface="Comic Sans MS" pitchFamily="66" charset="0"/>
              </a:rPr>
              <a:t>пуговица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87900" y="2565400"/>
            <a:ext cx="3822700" cy="3446463"/>
          </a:xfrm>
        </p:spPr>
        <p:txBody>
          <a:bodyPr rtlCol="0">
            <a:normAutofit fontScale="92500" lnSpcReduction="20000"/>
          </a:bodyPr>
          <a:lstStyle/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Е) кипеть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chemeClr val="tx1"/>
                </a:solidFill>
                <a:latin typeface="Comic Sans MS" pitchFamily="66" charset="0"/>
              </a:rPr>
              <a:t>Ё) </a:t>
            </a:r>
            <a:r>
              <a:rPr lang="ru-RU" sz="3000" b="1" dirty="0" smtClean="0">
                <a:solidFill>
                  <a:schemeClr val="tx1"/>
                </a:solidFill>
                <a:latin typeface="Comic Sans MS" pitchFamily="66" charset="0"/>
              </a:rPr>
              <a:t>снежинка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 smtClean="0">
                <a:solidFill>
                  <a:srgbClr val="FF3300"/>
                </a:solidFill>
                <a:latin typeface="Comic Sans MS" pitchFamily="66" charset="0"/>
              </a:rPr>
              <a:t>Ж)</a:t>
            </a: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 золотой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srgbClr val="FF3300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 smtClean="0">
                <a:solidFill>
                  <a:schemeClr val="tx1"/>
                </a:solidFill>
                <a:latin typeface="Comic Sans MS" pitchFamily="66" charset="0"/>
              </a:rPr>
              <a:t>З) ветер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endParaRPr lang="ru-RU" sz="3000" b="1" dirty="0">
              <a:solidFill>
                <a:prstClr val="black"/>
              </a:solidFill>
              <a:latin typeface="Comic Sans MS" pitchFamily="66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Symbol" pitchFamily="18" charset="2"/>
              <a:buNone/>
              <a:defRPr/>
            </a:pPr>
            <a:r>
              <a:rPr lang="ru-RU" sz="3000" b="1" dirty="0">
                <a:solidFill>
                  <a:srgbClr val="FF3300"/>
                </a:solidFill>
                <a:latin typeface="Comic Sans MS" pitchFamily="66" charset="0"/>
              </a:rPr>
              <a:t>И) </a:t>
            </a:r>
            <a:r>
              <a:rPr lang="ru-RU" sz="3000" b="1" dirty="0" smtClean="0">
                <a:solidFill>
                  <a:srgbClr val="FF3300"/>
                </a:solidFill>
                <a:latin typeface="Comic Sans MS" pitchFamily="66" charset="0"/>
              </a:rPr>
              <a:t>молния</a:t>
            </a:r>
            <a:endParaRPr lang="ru-RU" sz="3000" b="1" dirty="0">
              <a:solidFill>
                <a:srgbClr val="FF3300"/>
              </a:solidFill>
              <a:latin typeface="Comic Sans MS" pitchFamily="66" charset="0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8138"/>
            <a:ext cx="8507412" cy="1252537"/>
          </a:xfrm>
        </p:spPr>
        <p:txBody>
          <a:bodyPr/>
          <a:lstStyle/>
          <a:p>
            <a:pPr eaLnBrk="1" hangingPunct="1"/>
            <a:r>
              <a:rPr lang="ru-RU" altLang="ru-RU" sz="3800" b="1" smtClean="0">
                <a:solidFill>
                  <a:srgbClr val="FFFF00"/>
                </a:solidFill>
              </a:rPr>
              <a:t>Переносное и прямое значение слова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388" y="1628775"/>
            <a:ext cx="8713787" cy="4824413"/>
          </a:xfrm>
        </p:spPr>
        <p:txBody>
          <a:bodyPr rtlCol="0"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b="1" dirty="0" smtClean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яблоко</a:t>
            </a:r>
            <a:r>
              <a:rPr lang="ru-RU" sz="11200" b="1" dirty="0" smtClean="0"/>
              <a:t>                                    (спелое,    глазное)</a:t>
            </a:r>
            <a:endParaRPr lang="ru-RU" sz="11200" b="1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нос</a:t>
            </a:r>
            <a:r>
              <a:rPr lang="ru-RU" sz="11200" b="1" dirty="0" smtClean="0"/>
              <a:t>                                           (корабля,   человека)</a:t>
            </a:r>
            <a:endParaRPr lang="ru-RU" sz="11200" b="1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крыло</a:t>
            </a:r>
            <a:r>
              <a:rPr lang="ru-RU" sz="11200" b="1" dirty="0" smtClean="0"/>
              <a:t>                                     (птицы,    самолёта)</a:t>
            </a:r>
            <a:endParaRPr lang="ru-RU" sz="11200" b="1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шоколадный</a:t>
            </a:r>
            <a:r>
              <a:rPr lang="ru-RU" sz="11200" b="1" dirty="0" smtClean="0"/>
              <a:t>                         (загар,   торт)</a:t>
            </a:r>
            <a:endParaRPr lang="ru-RU" sz="11200" b="1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завыл</a:t>
            </a:r>
            <a:r>
              <a:rPr lang="ru-RU" sz="11200" b="1" dirty="0" smtClean="0"/>
              <a:t>                                       (ветер,  пёс)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строить</a:t>
            </a:r>
            <a:r>
              <a:rPr lang="ru-RU" sz="11200" b="1" dirty="0" smtClean="0"/>
              <a:t>                                   (дом,   планы)</a:t>
            </a:r>
            <a:endParaRPr lang="ru-RU" sz="11200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идёт</a:t>
            </a:r>
            <a:r>
              <a:rPr lang="ru-RU" sz="11200" b="1" dirty="0" smtClean="0"/>
              <a:t>                                         (человек,  время)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острый</a:t>
            </a:r>
            <a:r>
              <a:rPr lang="ru-RU" sz="11200" b="1" dirty="0" smtClean="0"/>
              <a:t>                                    (нож,    взгляд)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мягкий</a:t>
            </a:r>
            <a:r>
              <a:rPr lang="ru-RU" sz="11200" b="1" dirty="0" smtClean="0"/>
              <a:t>                                   (характер,  диван)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11200" b="1" dirty="0" smtClean="0">
                <a:solidFill>
                  <a:srgbClr val="CC0000"/>
                </a:solidFill>
              </a:rPr>
              <a:t>горячее                                  </a:t>
            </a:r>
            <a:r>
              <a:rPr lang="ru-RU" sz="11200" b="1" dirty="0" smtClean="0"/>
              <a:t>(молоко,  время) </a:t>
            </a:r>
            <a:endParaRPr lang="ru-RU" sz="11200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sz="1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252538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FF0000"/>
                </a:solidFill>
              </a:rPr>
              <a:t>Переносное и прямое значение слова</a:t>
            </a:r>
            <a:endParaRPr lang="ru-RU" altLang="ru-RU" sz="3600" smtClean="0">
              <a:solidFill>
                <a:srgbClr val="FF0000"/>
              </a:solidFill>
            </a:endParaRPr>
          </a:p>
        </p:txBody>
      </p:sp>
      <p:sp>
        <p:nvSpPr>
          <p:cNvPr id="15363" name="Объект 2"/>
          <p:cNvSpPr>
            <a:spLocks noGrp="1"/>
          </p:cNvSpPr>
          <p:nvPr>
            <p:ph sz="quarter" idx="13"/>
          </p:nvPr>
        </p:nvSpPr>
        <p:spPr>
          <a:xfrm>
            <a:off x="539750" y="1989138"/>
            <a:ext cx="3822700" cy="4248150"/>
          </a:xfrm>
        </p:spPr>
        <p:txBody>
          <a:bodyPr/>
          <a:lstStyle/>
          <a:p>
            <a:pPr eaLnBrk="1" hangingPunct="1"/>
            <a:endParaRPr lang="ru-RU" altLang="ru-RU" sz="120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531813" y="1412875"/>
            <a:ext cx="3816350" cy="53292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FFF00"/>
                </a:solidFill>
              </a:rPr>
              <a:t>ПРЯМОЕ </a:t>
            </a:r>
          </a:p>
          <a:p>
            <a:pPr algn="ctr" eaLnBrk="1" hangingPunct="1">
              <a:defRPr/>
            </a:pPr>
            <a:r>
              <a:rPr lang="ru-RU" sz="2800" b="1" dirty="0">
                <a:solidFill>
                  <a:srgbClr val="FFFF00"/>
                </a:solidFill>
              </a:rPr>
              <a:t>ЗНАЧЕНИЕ</a:t>
            </a:r>
          </a:p>
          <a:p>
            <a:pPr algn="ctr" eaLnBrk="1" hangingPunct="1">
              <a:defRPr/>
            </a:pPr>
            <a:endParaRPr lang="ru-RU" sz="2800" b="1" dirty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яблоко</a:t>
            </a:r>
            <a:r>
              <a:rPr lang="ru-RU" sz="2400" b="1" dirty="0"/>
              <a:t> спелое                                 </a:t>
            </a:r>
          </a:p>
          <a:p>
            <a:pPr eaLnBrk="1" hangingPunct="1">
              <a:defRPr/>
            </a:pPr>
            <a:r>
              <a:rPr lang="ru-RU" sz="2400" b="1" dirty="0"/>
              <a:t> </a:t>
            </a:r>
            <a:r>
              <a:rPr lang="ru-RU" sz="2400" b="1" dirty="0">
                <a:solidFill>
                  <a:srgbClr val="CC0000"/>
                </a:solidFill>
              </a:rPr>
              <a:t>нос</a:t>
            </a:r>
            <a:r>
              <a:rPr lang="ru-RU" sz="2400" b="1" dirty="0"/>
              <a:t>  человека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крыло</a:t>
            </a:r>
            <a:r>
              <a:rPr lang="ru-RU" sz="2400" b="1" dirty="0"/>
              <a:t> птицы, самолёта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шоколадный</a:t>
            </a:r>
            <a:r>
              <a:rPr lang="ru-RU" sz="2400" b="1" dirty="0"/>
              <a:t> торт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завыл</a:t>
            </a:r>
            <a:r>
              <a:rPr lang="ru-RU" sz="2400" b="1" dirty="0"/>
              <a:t>  пёс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строить</a:t>
            </a:r>
            <a:r>
              <a:rPr lang="ru-RU" sz="2400" b="1" dirty="0"/>
              <a:t>  дом</a:t>
            </a:r>
            <a:endParaRPr lang="ru-RU" sz="2400" dirty="0"/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идёт</a:t>
            </a:r>
            <a:r>
              <a:rPr lang="ru-RU" sz="2400" b="1" dirty="0"/>
              <a:t>  человек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острый</a:t>
            </a:r>
            <a:r>
              <a:rPr lang="ru-RU" sz="2400" b="1" dirty="0"/>
              <a:t>  нож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мягкий</a:t>
            </a:r>
            <a:r>
              <a:rPr lang="ru-RU" sz="2400" b="1" dirty="0"/>
              <a:t>  диван</a:t>
            </a:r>
          </a:p>
          <a:p>
            <a:pPr eaLnBrk="1" hangingPunct="1">
              <a:defRPr/>
            </a:pPr>
            <a:r>
              <a:rPr lang="ru-RU" sz="2400" b="1" dirty="0">
                <a:solidFill>
                  <a:srgbClr val="CC0000"/>
                </a:solidFill>
              </a:rPr>
              <a:t>горячее</a:t>
            </a:r>
            <a:r>
              <a:rPr lang="ru-RU" sz="2400" b="1" dirty="0"/>
              <a:t> молоко</a:t>
            </a:r>
            <a:endParaRPr lang="ru-RU" sz="2400" dirty="0"/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33950" y="1412875"/>
            <a:ext cx="3889375" cy="5360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800" b="1" dirty="0">
                <a:solidFill>
                  <a:schemeClr val="tx1"/>
                </a:solidFill>
              </a:rPr>
              <a:t>ПЕРЕНОСНОЕ ЗНАЧЕНИЕ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яблоко</a:t>
            </a:r>
            <a:r>
              <a:rPr lang="ru-RU" sz="2400" b="1" dirty="0">
                <a:solidFill>
                  <a:srgbClr val="073E87"/>
                </a:solidFill>
              </a:rPr>
              <a:t>  глазное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нос</a:t>
            </a:r>
            <a:r>
              <a:rPr lang="ru-RU" sz="2400" b="1" dirty="0">
                <a:solidFill>
                  <a:srgbClr val="073E87"/>
                </a:solidFill>
              </a:rPr>
              <a:t>  корабля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крыло</a:t>
            </a:r>
            <a:r>
              <a:rPr lang="ru-RU" sz="2400" b="1" dirty="0">
                <a:solidFill>
                  <a:srgbClr val="073E87"/>
                </a:solidFill>
              </a:rPr>
              <a:t>  самолёта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шоколадный</a:t>
            </a:r>
            <a:r>
              <a:rPr lang="ru-RU" sz="2400" b="1" dirty="0">
                <a:solidFill>
                  <a:srgbClr val="073E87"/>
                </a:solidFill>
              </a:rPr>
              <a:t>   загар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завыл</a:t>
            </a:r>
            <a:r>
              <a:rPr lang="ru-RU" sz="2400" b="1" dirty="0">
                <a:solidFill>
                  <a:srgbClr val="073E87"/>
                </a:solidFill>
              </a:rPr>
              <a:t>   ветер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строить</a:t>
            </a:r>
            <a:r>
              <a:rPr lang="ru-RU" sz="2400" b="1" dirty="0">
                <a:solidFill>
                  <a:srgbClr val="073E87"/>
                </a:solidFill>
              </a:rPr>
              <a:t>  планы</a:t>
            </a:r>
            <a:endParaRPr lang="ru-RU" sz="2400" dirty="0">
              <a:solidFill>
                <a:srgbClr val="073E87"/>
              </a:solidFill>
            </a:endParaRP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идёт</a:t>
            </a:r>
            <a:r>
              <a:rPr lang="ru-RU" sz="2400" b="1" dirty="0">
                <a:solidFill>
                  <a:srgbClr val="073E87"/>
                </a:solidFill>
              </a:rPr>
              <a:t>  время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острый</a:t>
            </a:r>
            <a:r>
              <a:rPr lang="ru-RU" sz="2400" b="1" dirty="0">
                <a:solidFill>
                  <a:srgbClr val="073E87"/>
                </a:solidFill>
              </a:rPr>
              <a:t>   взгляд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мягкий</a:t>
            </a:r>
            <a:r>
              <a:rPr lang="ru-RU" sz="2400" b="1" dirty="0">
                <a:solidFill>
                  <a:srgbClr val="073E87"/>
                </a:solidFill>
              </a:rPr>
              <a:t>  характер</a:t>
            </a:r>
          </a:p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  <a:defRPr/>
            </a:pPr>
            <a:r>
              <a:rPr lang="ru-RU" sz="2400" b="1" dirty="0">
                <a:solidFill>
                  <a:srgbClr val="CC0000"/>
                </a:solidFill>
              </a:rPr>
              <a:t>горячее</a:t>
            </a:r>
            <a:r>
              <a:rPr lang="ru-RU" sz="2400" dirty="0">
                <a:solidFill>
                  <a:srgbClr val="073E87"/>
                </a:solidFill>
              </a:rPr>
              <a:t> </a:t>
            </a:r>
            <a:r>
              <a:rPr lang="ru-RU" sz="2400" b="1" dirty="0">
                <a:solidFill>
                  <a:srgbClr val="073E87"/>
                </a:solidFill>
              </a:rPr>
              <a:t>время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1"/>
          <p:cNvSpPr>
            <a:spLocks noGrp="1"/>
          </p:cNvSpPr>
          <p:nvPr>
            <p:ph idx="1"/>
          </p:nvPr>
        </p:nvSpPr>
        <p:spPr>
          <a:xfrm>
            <a:off x="250825" y="2674938"/>
            <a:ext cx="8642350" cy="3451225"/>
          </a:xfrm>
        </p:spPr>
        <p:txBody>
          <a:bodyPr/>
          <a:lstStyle/>
          <a:p>
            <a:pPr eaLnBrk="1" hangingPunct="1"/>
            <a:endParaRPr lang="ru-RU" altLang="ru-RU" smtClean="0">
              <a:solidFill>
                <a:srgbClr val="FF0000"/>
              </a:solidFill>
              <a:latin typeface="Arial" charset="0"/>
            </a:endParaRPr>
          </a:p>
          <a:p>
            <a:pPr eaLnBrk="1" hangingPunct="1"/>
            <a:endParaRPr lang="ru-RU" altLang="ru-RU" smtClean="0">
              <a:solidFill>
                <a:srgbClr val="FF0000"/>
              </a:solidFill>
              <a:latin typeface="Arial" charset="0"/>
            </a:endParaRPr>
          </a:p>
          <a:p>
            <a:pPr eaLnBrk="1" hangingPunct="1"/>
            <a:endParaRPr lang="ru-RU" altLang="ru-RU" smtClean="0">
              <a:solidFill>
                <a:srgbClr val="FF0000"/>
              </a:solidFill>
              <a:latin typeface="Arial" charset="0"/>
            </a:endParaRPr>
          </a:p>
          <a:p>
            <a:pPr eaLnBrk="1" hangingPunct="1"/>
            <a:endParaRPr lang="ru-RU" altLang="ru-RU" smtClean="0">
              <a:solidFill>
                <a:srgbClr val="FF0000"/>
              </a:solidFill>
              <a:latin typeface="Arial" charset="0"/>
            </a:endParaRPr>
          </a:p>
          <a:p>
            <a:pPr eaLnBrk="1" hangingPunct="1"/>
            <a:endParaRPr lang="ru-RU" altLang="ru-RU" smtClean="0">
              <a:solidFill>
                <a:srgbClr val="FF0000"/>
              </a:solidFill>
              <a:latin typeface="Arial" charset="0"/>
            </a:endParaRPr>
          </a:p>
          <a:p>
            <a:pPr eaLnBrk="1" hangingPunct="1"/>
            <a:endParaRPr lang="ru-RU" altLang="ru-RU" smtClean="0"/>
          </a:p>
        </p:txBody>
      </p:sp>
      <p:sp>
        <p:nvSpPr>
          <p:cNvPr id="5" name="Овал 4"/>
          <p:cNvSpPr/>
          <p:nvPr/>
        </p:nvSpPr>
        <p:spPr>
          <a:xfrm>
            <a:off x="1907704" y="332656"/>
            <a:ext cx="5112568" cy="1512168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400" b="1" dirty="0">
                <a:solidFill>
                  <a:srgbClr val="CC0000"/>
                </a:solidFill>
              </a:rPr>
              <a:t>СИНОНИМЫ</a:t>
            </a:r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9725" y="1844675"/>
            <a:ext cx="8569325" cy="48974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800" dirty="0">
                <a:solidFill>
                  <a:srgbClr val="073E87"/>
                </a:solidFill>
                <a:latin typeface="Arial" charset="0"/>
              </a:rPr>
              <a:t>Синонимы- </a:t>
            </a:r>
            <a:r>
              <a:rPr lang="ru-RU" sz="2800" dirty="0">
                <a:solidFill>
                  <a:srgbClr val="CC0000"/>
                </a:solidFill>
                <a:latin typeface="Arial" charset="0"/>
              </a:rPr>
              <a:t>это слова </a:t>
            </a:r>
            <a:r>
              <a:rPr lang="ru-RU" sz="2800" dirty="0">
                <a:solidFill>
                  <a:srgbClr val="FF0000"/>
                </a:solidFill>
                <a:latin typeface="Arial" charset="0"/>
              </a:rPr>
              <a:t>одной и той же части речи, которые произносятся и пишутся по-разному, но имеют совпадающее или близкое лексическое значение.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800" dirty="0">
                <a:solidFill>
                  <a:schemeClr val="tx2"/>
                </a:solidFill>
                <a:latin typeface="Arial" charset="0"/>
              </a:rPr>
              <a:t>Слова-синонимы </a:t>
            </a:r>
            <a:r>
              <a:rPr lang="ru-RU" sz="2800" b="1" u="sng" dirty="0">
                <a:solidFill>
                  <a:schemeClr val="tx2"/>
                </a:solidFill>
                <a:latin typeface="Arial" charset="0"/>
              </a:rPr>
              <a:t>отличаются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 друг от друга </a:t>
            </a:r>
            <a:r>
              <a:rPr lang="ru-RU" sz="2800" b="1" u="sng" dirty="0">
                <a:solidFill>
                  <a:schemeClr val="tx2"/>
                </a:solidFill>
                <a:latin typeface="Arial" charset="0"/>
              </a:rPr>
              <a:t>оттенками лексического значения</a:t>
            </a:r>
            <a:r>
              <a:rPr lang="ru-RU" sz="2800" dirty="0">
                <a:solidFill>
                  <a:schemeClr val="tx2"/>
                </a:solidFill>
                <a:latin typeface="Arial" charset="0"/>
              </a:rPr>
              <a:t>.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400" u="sng" dirty="0">
                <a:solidFill>
                  <a:srgbClr val="FF33CC"/>
                </a:solidFill>
                <a:latin typeface="Arial" charset="0"/>
              </a:rPr>
              <a:t>Например</a:t>
            </a:r>
            <a:r>
              <a:rPr lang="ru-RU" sz="2400" dirty="0">
                <a:solidFill>
                  <a:srgbClr val="FF33CC"/>
                </a:solidFill>
                <a:latin typeface="Arial" charset="0"/>
              </a:rPr>
              <a:t>:              </a:t>
            </a:r>
            <a:r>
              <a:rPr lang="ru-RU" sz="2400" dirty="0">
                <a:solidFill>
                  <a:schemeClr val="tx1"/>
                </a:solidFill>
                <a:latin typeface="Arial" charset="0"/>
              </a:rPr>
              <a:t>азбука, алфавит, чистописание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400" dirty="0">
                <a:solidFill>
                  <a:schemeClr val="tx1"/>
                </a:solidFill>
                <a:latin typeface="Arial" charset="0"/>
              </a:rPr>
              <a:t>                                врач, доктор, лекарь, медик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400" dirty="0">
                <a:solidFill>
                  <a:schemeClr val="tx1"/>
                </a:solidFill>
                <a:latin typeface="Arial" charset="0"/>
              </a:rPr>
              <a:t>                                беседовать, разговаривать, болтать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400" dirty="0">
                <a:solidFill>
                  <a:schemeClr val="tx1"/>
                </a:solidFill>
                <a:latin typeface="Arial" charset="0"/>
              </a:rPr>
              <a:t>                                грустный, печальный, невесёлый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0825" y="1557338"/>
            <a:ext cx="8642350" cy="4824412"/>
          </a:xfrm>
        </p:spPr>
        <p:txBody>
          <a:bodyPr rtlCol="0"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sz="2800" b="1" dirty="0" smtClean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Синонимы образуют синонимические ряды</a:t>
            </a:r>
            <a:r>
              <a:rPr lang="ru-RU" b="1" dirty="0" smtClean="0">
                <a:solidFill>
                  <a:srgbClr val="CC0000"/>
                </a:solidFill>
              </a:rPr>
              <a:t>.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rgbClr val="FF33CC"/>
                </a:solidFill>
              </a:rPr>
              <a:t>Некоторые ряды включают два-три синонима</a:t>
            </a:r>
            <a:r>
              <a:rPr lang="ru-RU" dirty="0" smtClean="0">
                <a:solidFill>
                  <a:srgbClr val="FF33CC"/>
                </a:solidFill>
              </a:rPr>
              <a:t>: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b="1" u="sng" dirty="0" smtClean="0">
                <a:solidFill>
                  <a:srgbClr val="0070C0"/>
                </a:solidFill>
              </a:rPr>
              <a:t>Например</a:t>
            </a:r>
            <a:r>
              <a:rPr lang="ru-RU" dirty="0" smtClean="0">
                <a:solidFill>
                  <a:schemeClr val="tx1"/>
                </a:solidFill>
              </a:rPr>
              <a:t>:           яма, выбоина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                            карикатура, шарж, гротеск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rgbClr val="FF33CC"/>
                </a:solidFill>
              </a:rPr>
              <a:t>Есть синонимические ряды из множества слов: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b="1" u="sng" dirty="0" smtClean="0">
                <a:solidFill>
                  <a:srgbClr val="0070C0"/>
                </a:solidFill>
              </a:rPr>
              <a:t>Например:  </a:t>
            </a:r>
            <a:r>
              <a:rPr lang="ru-RU" dirty="0" smtClean="0">
                <a:solidFill>
                  <a:schemeClr val="tx1"/>
                </a:solidFill>
              </a:rPr>
              <a:t>прекрасный, миленький, хорошенький,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dirty="0" smtClean="0">
                <a:solidFill>
                  <a:schemeClr val="tx1"/>
                </a:solidFill>
              </a:rPr>
              <a:t>                            миловидный, пригожий, интересный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ru-RU" dirty="0">
              <a:solidFill>
                <a:schemeClr val="tx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000" b="1" dirty="0" smtClean="0">
                <a:solidFill>
                  <a:srgbClr val="CC0000"/>
                </a:solidFill>
              </a:rPr>
              <a:t>Синонимические ряды слов можно найти в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000" b="1" dirty="0" smtClean="0">
                <a:solidFill>
                  <a:srgbClr val="CC0000"/>
                </a:solidFill>
              </a:rPr>
              <a:t>словарях синонимов, которые составляют лингвисты.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В таких словарях основные слова синонимического ряда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размещаются по алфавиту, а к синонимам даются пометы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с указание их окраски.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2425" y="333375"/>
            <a:ext cx="7200900" cy="122396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Синонимические ряды. Словари синонимов.</a:t>
            </a:r>
            <a:endParaRPr lang="ru-RU" sz="3600" dirty="0"/>
          </a:p>
        </p:txBody>
      </p:sp>
      <p:pic>
        <p:nvPicPr>
          <p:cNvPr id="17412" name="Рисунок 3" descr="http://im8-tub-ru.yandex.net/i?id=165504312-65-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0" y="4724400"/>
            <a:ext cx="1223963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Рисунок 4" descr="http://im4-tub-ru.yandex.net/i?id=472910647-16-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063" y="2565400"/>
            <a:ext cx="12954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Рисунок 5" descr="http://im0-tub-ru.yandex.net/i?id=23258919-31-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25" y="222250"/>
            <a:ext cx="1382713" cy="1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6000" b="1" smtClean="0">
                <a:solidFill>
                  <a:srgbClr val="FF0000"/>
                </a:solidFill>
              </a:rPr>
              <a:t>Задание: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859338" y="2420938"/>
            <a:ext cx="4038600" cy="344646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ru-RU" sz="3600" dirty="0" smtClean="0"/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3600" dirty="0"/>
              <a:t> </a:t>
            </a:r>
            <a:r>
              <a:rPr lang="ru-RU" sz="3600" dirty="0" smtClean="0"/>
              <a:t>   Подберите </a:t>
            </a:r>
            <a:r>
              <a:rPr lang="ru-RU" sz="3600" dirty="0"/>
              <a:t>синонимы к </a:t>
            </a:r>
            <a:r>
              <a:rPr lang="ru-RU" sz="3600" dirty="0" smtClean="0"/>
              <a:t>слову </a:t>
            </a:r>
            <a:r>
              <a:rPr lang="ru-RU" sz="3600" b="1" dirty="0" smtClean="0">
                <a:solidFill>
                  <a:srgbClr val="FF0000"/>
                </a:solidFill>
              </a:rPr>
              <a:t>«ребёнок</a:t>
            </a:r>
            <a:r>
              <a:rPr lang="ru-RU" sz="3600" b="1" dirty="0">
                <a:solidFill>
                  <a:srgbClr val="FF0000"/>
                </a:solidFill>
              </a:rPr>
              <a:t>».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8436" name="Picture 3" descr="C:\Users\сеня\Desktop\imgpreview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492375"/>
            <a:ext cx="4422775" cy="3313113"/>
          </a:xfr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Синонимы к слову </a:t>
            </a:r>
            <a:r>
              <a:rPr lang="ru-RU" altLang="ru-RU" b="1" smtClean="0">
                <a:solidFill>
                  <a:srgbClr val="FF0000"/>
                </a:solidFill>
              </a:rPr>
              <a:t>«ребёнок»:</a:t>
            </a:r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2205038"/>
            <a:ext cx="4032250" cy="3654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4525871" y="1844824"/>
            <a:ext cx="4464496" cy="468052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дитя </a:t>
            </a:r>
          </a:p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малыш </a:t>
            </a:r>
          </a:p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крошка </a:t>
            </a:r>
          </a:p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кроха</a:t>
            </a:r>
          </a:p>
          <a:p>
            <a:pPr algn="ctr" eaLnBrk="1" hangingPunct="1">
              <a:defRPr/>
            </a:pPr>
            <a:r>
              <a:rPr lang="ru-RU" sz="2800" b="1" dirty="0">
                <a:solidFill>
                  <a:srgbClr val="FF0000"/>
                </a:solidFill>
                <a:latin typeface="Arial" charset="0"/>
              </a:rPr>
              <a:t> младенец дитятко детёныш карапуз малютка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950" y="338138"/>
            <a:ext cx="8856663" cy="1252537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ea typeface="+mn-ea"/>
                <a:cs typeface="Arial" charset="0"/>
              </a:rPr>
              <a:t>Задание: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ea typeface="+mn-ea"/>
                <a:cs typeface="Arial" charset="0"/>
              </a:rPr>
              <a:t>Подобрать </a:t>
            </a: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ea typeface="+mn-ea"/>
                <a:cs typeface="Arial" charset="0"/>
              </a:rPr>
              <a:t>синонимы к данным словам: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ea typeface="+mn-ea"/>
                <a:cs typeface="Arial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ea typeface="+mn-ea"/>
                <a:cs typeface="Arial" charset="0"/>
              </a:rPr>
            </a:b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1268413"/>
            <a:ext cx="8642350" cy="5473700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95250" indent="133350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altLang="ru-RU" sz="2400" b="1">
                <a:solidFill>
                  <a:srgbClr val="FF0000"/>
                </a:solidFill>
                <a:latin typeface="Verdana" pitchFamily="34" charset="0"/>
                <a:cs typeface="Times New Roman" pitchFamily="18" charset="0"/>
              </a:rPr>
              <a:t>1 ряд                         2 ряд                     3 ряд</a:t>
            </a:r>
          </a:p>
          <a:p>
            <a:pPr marL="95250" indent="133350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altLang="ru-RU" sz="2400"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Друг                        Родина                 Спелый </a:t>
            </a:r>
          </a:p>
          <a:p>
            <a:pPr marL="95250" indent="133350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altLang="ru-RU" sz="2400"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Горе                         Жара                      </a:t>
            </a:r>
            <a:r>
              <a:rPr lang="ru-RU" altLang="ru-RU" sz="2400" b="1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Calibri" pitchFamily="34" charset="0"/>
              </a:rPr>
              <a:t>Злой</a:t>
            </a:r>
          </a:p>
          <a:p>
            <a:pPr marL="95250" indent="133350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altLang="ru-RU" sz="2400" b="1">
                <a:solidFill>
                  <a:schemeClr val="tx1"/>
                </a:solidFill>
                <a:latin typeface="Verdana" pitchFamily="34" charset="0"/>
                <a:cs typeface="Times New Roman" pitchFamily="18" charset="0"/>
              </a:rPr>
              <a:t>Мороз                      Вьюга                </a:t>
            </a:r>
            <a:r>
              <a:rPr lang="ru-RU" altLang="ru-RU" sz="2400" b="1">
                <a:solidFill>
                  <a:schemeClr val="tx1"/>
                </a:solidFill>
                <a:latin typeface="Verdana" pitchFamily="34" charset="0"/>
                <a:ea typeface="Calibri" pitchFamily="34" charset="0"/>
                <a:cs typeface="Calibri" pitchFamily="34" charset="0"/>
              </a:rPr>
              <a:t>Опрятный </a:t>
            </a:r>
            <a:endParaRPr lang="ru-RU" altLang="ru-RU" sz="2400" b="1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95250" indent="133350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endParaRPr lang="ru-RU" altLang="ru-RU" sz="2400" b="1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60350"/>
            <a:ext cx="8893175" cy="13303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7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cs typeface="Arial" charset="0"/>
              </a:rPr>
              <a:t>Задание:</a:t>
            </a: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cs typeface="Arial" charset="0"/>
              </a:rPr>
              <a:t>    </a:t>
            </a:r>
            <a:r>
              <a:rPr lang="ru-RU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cs typeface="Arial" charset="0"/>
              </a:rPr>
              <a:t>Подобрать </a:t>
            </a:r>
            <a:r>
              <a:rPr lang="ru-RU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cs typeface="Arial" charset="0"/>
              </a:rPr>
              <a:t>синонимы к данным словам:</a:t>
            </a:r>
            <a:br>
              <a:rPr lang="ru-RU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/>
                <a:cs typeface="Arial" charset="0"/>
              </a:rPr>
            </a:br>
            <a:endParaRPr lang="ru-RU" sz="3100" dirty="0">
              <a:solidFill>
                <a:schemeClr val="tx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50825" y="1557338"/>
            <a:ext cx="8785225" cy="4968875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95250" indent="0" algn="just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Font typeface="Symbol" pitchFamily="18" charset="2"/>
              <a:buNone/>
            </a:pPr>
            <a:endParaRPr lang="ru-RU" altLang="ru-RU" sz="2000" b="1" smtClean="0">
              <a:solidFill>
                <a:srgbClr val="000000"/>
              </a:solidFill>
              <a:latin typeface="Verdana" pitchFamily="34" charset="0"/>
              <a:cs typeface="Times New Roman" pitchFamily="18" charset="0"/>
            </a:endParaRPr>
          </a:p>
          <a:p>
            <a:pPr marL="95250" indent="0" algn="just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Font typeface="Symbol" pitchFamily="18" charset="2"/>
              <a:buNone/>
            </a:pPr>
            <a:r>
              <a:rPr lang="ru-RU" altLang="ru-RU" sz="2000" b="1" smtClean="0">
                <a:solidFill>
                  <a:srgbClr val="7030A0"/>
                </a:solidFill>
                <a:latin typeface="Verdana" pitchFamily="34" charset="0"/>
                <a:cs typeface="Times New Roman" pitchFamily="18" charset="0"/>
              </a:rPr>
              <a:t>1 ряд                                 2 ряд                           3 ряд</a:t>
            </a:r>
          </a:p>
          <a:p>
            <a:pPr marL="95250" indent="0" algn="just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Font typeface="Symbol" pitchFamily="18" charset="2"/>
              <a:buNone/>
            </a:pP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Друг – </a:t>
            </a:r>
            <a:r>
              <a:rPr lang="ru-RU" altLang="ru-RU" sz="2000" b="1" smtClean="0">
                <a:solidFill>
                  <a:srgbClr val="CC0000"/>
                </a:solidFill>
                <a:latin typeface="Verdana" pitchFamily="34" charset="0"/>
                <a:cs typeface="Times New Roman" pitchFamily="18" charset="0"/>
              </a:rPr>
              <a:t>товарищ      </a:t>
            </a: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Родина- </a:t>
            </a: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отчизна    </a:t>
            </a: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Спелый – </a:t>
            </a: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зрелый</a:t>
            </a:r>
          </a:p>
          <a:p>
            <a:pPr marL="95250" indent="0" algn="just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Font typeface="Symbol" pitchFamily="18" charset="2"/>
              <a:buNone/>
            </a:pP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Горе – </a:t>
            </a: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беда            </a:t>
            </a: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Жара – </a:t>
            </a: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зной              </a:t>
            </a: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ea typeface="Calibri" pitchFamily="34" charset="0"/>
                <a:cs typeface="Calibri" pitchFamily="34" charset="0"/>
              </a:rPr>
              <a:t>Злой- </a:t>
            </a: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Calibri" pitchFamily="34" charset="0"/>
              </a:rPr>
              <a:t>жестокий</a:t>
            </a:r>
          </a:p>
          <a:p>
            <a:pPr marL="95250" indent="0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Font typeface="Symbol" pitchFamily="18" charset="2"/>
              <a:buNone/>
            </a:pP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Мороз –</a:t>
            </a: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стужа       </a:t>
            </a: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Вьюга –</a:t>
            </a: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пурга     </a:t>
            </a:r>
            <a:r>
              <a:rPr lang="ru-RU" altLang="ru-RU" sz="2000" b="1" smtClean="0">
                <a:solidFill>
                  <a:srgbClr val="000000"/>
                </a:solidFill>
                <a:latin typeface="Verdana" pitchFamily="34" charset="0"/>
                <a:ea typeface="Calibri" pitchFamily="34" charset="0"/>
                <a:cs typeface="Calibri" pitchFamily="34" charset="0"/>
              </a:rPr>
              <a:t>Опрятный-</a:t>
            </a: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ea typeface="Calibri" pitchFamily="34" charset="0"/>
                <a:cs typeface="Calibri" pitchFamily="34" charset="0"/>
              </a:rPr>
              <a:t>аккуратный</a:t>
            </a:r>
            <a:endParaRPr lang="ru-RU" altLang="ru-RU" sz="2000" b="1" smtClean="0">
              <a:solidFill>
                <a:srgbClr val="C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95250" indent="0" algn="just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Font typeface="Symbol" pitchFamily="18" charset="2"/>
              <a:buNone/>
            </a:pPr>
            <a:endParaRPr lang="ru-RU" altLang="ru-RU" sz="2000" b="1" smtClean="0">
              <a:solidFill>
                <a:srgbClr val="C00000"/>
              </a:solidFill>
              <a:latin typeface="Verdana" pitchFamily="34" charset="0"/>
              <a:cs typeface="Times New Roman" pitchFamily="18" charset="0"/>
            </a:endParaRPr>
          </a:p>
          <a:p>
            <a:pPr marL="95250" indent="0" algn="just" eaLnBrk="1" hangingPunct="1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Font typeface="Symbol" pitchFamily="18" charset="2"/>
              <a:buNone/>
            </a:pPr>
            <a:r>
              <a:rPr lang="ru-RU" altLang="ru-RU" sz="2000" b="1" smtClean="0">
                <a:solidFill>
                  <a:srgbClr val="C00000"/>
                </a:solidFill>
                <a:latin typeface="Verdana" pitchFamily="34" charset="0"/>
                <a:cs typeface="Times New Roman" pitchFamily="18" charset="0"/>
              </a:rPr>
              <a:t>                                                </a:t>
            </a:r>
            <a:endParaRPr lang="ru-RU" altLang="ru-RU" sz="2000" b="1" smtClean="0">
              <a:solidFill>
                <a:srgbClr val="C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FF00"/>
                </a:solidFill>
                <a:latin typeface="Arial"/>
                <a:ea typeface="Calibri"/>
                <a:cs typeface="Times New Roman"/>
              </a:rPr>
              <a:t>Задание:</a:t>
            </a: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rgbClr val="CC0000"/>
                </a:solidFill>
                <a:latin typeface="Arial"/>
                <a:ea typeface="Calibri"/>
                <a:cs typeface="Times New Roman"/>
              </a:rPr>
              <a:t>Найдите </a:t>
            </a:r>
            <a:r>
              <a:rPr lang="ru-RU" sz="2800" b="1" dirty="0">
                <a:solidFill>
                  <a:srgbClr val="CC0000"/>
                </a:solidFill>
                <a:latin typeface="Arial"/>
                <a:ea typeface="Calibri"/>
                <a:cs typeface="Times New Roman"/>
              </a:rPr>
              <a:t>в предложениях синонимы </a:t>
            </a:r>
            <a:br>
              <a:rPr lang="ru-RU" sz="2800" b="1" dirty="0">
                <a:solidFill>
                  <a:srgbClr val="CC0000"/>
                </a:solidFill>
                <a:latin typeface="Arial"/>
                <a:ea typeface="Calibri"/>
                <a:cs typeface="Times New Roman"/>
              </a:rPr>
            </a:br>
            <a:r>
              <a:rPr lang="ru-RU" sz="2800" b="1" dirty="0" smtClean="0">
                <a:solidFill>
                  <a:srgbClr val="CC0000"/>
                </a:solidFill>
                <a:latin typeface="Arial"/>
                <a:ea typeface="Calibri"/>
                <a:cs typeface="Times New Roman"/>
              </a:rPr>
              <a:t>и запишите их:</a:t>
            </a:r>
            <a:endParaRPr lang="ru-RU" sz="2800" dirty="0">
              <a:solidFill>
                <a:srgbClr val="CC0000"/>
              </a:solidFill>
            </a:endParaRPr>
          </a:p>
        </p:txBody>
      </p:sp>
      <p:sp>
        <p:nvSpPr>
          <p:cNvPr id="22531" name="Объект 1"/>
          <p:cNvSpPr>
            <a:spLocks noGrp="1"/>
          </p:cNvSpPr>
          <p:nvPr>
            <p:ph sz="half" idx="2"/>
          </p:nvPr>
        </p:nvSpPr>
        <p:spPr>
          <a:xfrm>
            <a:off x="677863" y="3429000"/>
            <a:ext cx="3819525" cy="2697163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 </a:t>
            </a:r>
            <a:br>
              <a:rPr lang="ru-RU" altLang="ru-RU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</a:br>
            <a:r>
              <a:rPr lang="ru-RU" altLang="ru-RU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</a:br>
            <a:endParaRPr lang="ru-RU" altLang="ru-RU" smtClean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0825" y="2528888"/>
            <a:ext cx="3924300" cy="4140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800" b="1" dirty="0">
                <a:solidFill>
                  <a:srgbClr val="FF3300"/>
                </a:solidFill>
                <a:latin typeface="Arial"/>
                <a:ea typeface="Calibri"/>
                <a:cs typeface="Times New Roman"/>
              </a:rPr>
              <a:t>1 вариант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endParaRPr lang="ru-RU" sz="2800" b="1" dirty="0">
              <a:solidFill>
                <a:srgbClr val="000000"/>
              </a:solidFill>
              <a:latin typeface="Arial"/>
              <a:ea typeface="Calibri"/>
              <a:cs typeface="Times New Roman"/>
            </a:endParaRP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defRPr/>
            </a:pP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Зябнет осинка</a:t>
            </a:r>
            <a:b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Дрожит на ветру</a:t>
            </a:r>
            <a:b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Стынет на солнышке</a:t>
            </a:r>
            <a:b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Мёрзнет в жару.</a:t>
            </a:r>
            <a:r>
              <a:rPr lang="ru-RU" sz="2800" b="1" dirty="0">
                <a:solidFill>
                  <a:srgbClr val="073E87"/>
                </a:solidFill>
                <a:latin typeface="Calibri"/>
                <a:ea typeface="Calibri"/>
                <a:cs typeface="Times New Roman"/>
              </a:rPr>
              <a:t> </a:t>
            </a:r>
            <a:endParaRPr lang="ru-RU" sz="2800" dirty="0">
              <a:solidFill>
                <a:srgbClr val="073E87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59338" y="2498725"/>
            <a:ext cx="4033837" cy="38465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ru-RU" altLang="ru-RU" sz="2800" b="1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          </a:t>
            </a:r>
            <a:r>
              <a:rPr lang="ru-RU" altLang="ru-RU" sz="2800" b="1">
                <a:solidFill>
                  <a:srgbClr val="FF3300"/>
                </a:solidFill>
                <a:latin typeface="Arial" charset="0"/>
                <a:ea typeface="Calibri" pitchFamily="34" charset="0"/>
                <a:cs typeface="Calibri" pitchFamily="34" charset="0"/>
              </a:rPr>
              <a:t>2 вариант</a:t>
            </a:r>
          </a:p>
          <a:p>
            <a:pPr eaLnBrk="1" hangingPunct="1"/>
            <a:endParaRPr lang="ru-RU" altLang="ru-RU" sz="2800" b="1">
              <a:solidFill>
                <a:srgbClr val="000000"/>
              </a:solidFill>
              <a:latin typeface="Arial" charset="0"/>
              <a:ea typeface="Calibri" pitchFamily="34" charset="0"/>
              <a:cs typeface="Calibri" pitchFamily="34" charset="0"/>
            </a:endParaRPr>
          </a:p>
          <a:p>
            <a:pPr eaLnBrk="1" hangingPunct="1"/>
            <a:r>
              <a:rPr lang="ru-RU" altLang="ru-RU" sz="2800" b="1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С веточки на веточку </a:t>
            </a:r>
            <a:br>
              <a:rPr lang="ru-RU" altLang="ru-RU" sz="2800" b="1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</a:br>
            <a:r>
              <a:rPr lang="ru-RU" altLang="ru-RU" sz="2800" b="1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Прыгает, резвится,</a:t>
            </a:r>
            <a:br>
              <a:rPr lang="ru-RU" altLang="ru-RU" sz="2800" b="1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</a:br>
            <a:r>
              <a:rPr lang="ru-RU" altLang="ru-RU" sz="2800" b="1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Ловкая, проворная</a:t>
            </a:r>
          </a:p>
          <a:p>
            <a:pPr eaLnBrk="1" hangingPunct="1"/>
            <a:r>
              <a:rPr lang="ru-RU" altLang="ru-RU" sz="2800" b="1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А не птица.</a:t>
            </a:r>
            <a:endParaRPr lang="ru-RU" altLang="ru-RU" sz="2800"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rgbClr val="FFFF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Задание:</a:t>
            </a:r>
            <a:r>
              <a:rPr lang="ru-RU" altLang="ru-RU" sz="2800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2800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2800" b="1" smtClean="0">
                <a:solidFill>
                  <a:srgbClr val="CC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Найдите в предложениях синонимы </a:t>
            </a:r>
            <a:br>
              <a:rPr lang="ru-RU" altLang="ru-RU" sz="2800" b="1" smtClean="0">
                <a:solidFill>
                  <a:srgbClr val="CC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</a:br>
            <a:r>
              <a:rPr lang="ru-RU" altLang="ru-RU" sz="2800" b="1" smtClean="0">
                <a:solidFill>
                  <a:srgbClr val="CC0000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и запишите их:</a:t>
            </a:r>
            <a:endParaRPr lang="ru-RU" altLang="ru-RU" sz="2800" smtClean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quarter" idx="13"/>
          </p:nvPr>
        </p:nvSpPr>
        <p:spPr>
          <a:xfrm>
            <a:off x="250825" y="2276475"/>
            <a:ext cx="3822700" cy="3448050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spcCol="0" rtlCol="0" fromWordArt="0" anchor="ctr" forceAA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  <a:latin typeface="Arial"/>
                <a:ea typeface="Calibri"/>
                <a:cs typeface="Times New Roman"/>
              </a:rPr>
              <a:t>1 вариант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endParaRPr lang="ru-RU" sz="2800" b="1" dirty="0" smtClean="0">
              <a:solidFill>
                <a:srgbClr val="7030A0"/>
              </a:solidFill>
              <a:latin typeface="Arial"/>
              <a:ea typeface="Calibri"/>
              <a:cs typeface="Times New Roman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CC0000"/>
                </a:solidFill>
                <a:latin typeface="Arial"/>
                <a:ea typeface="Calibri"/>
                <a:cs typeface="Times New Roman"/>
              </a:rPr>
              <a:t>Зябнет</a:t>
            </a:r>
            <a:r>
              <a:rPr lang="ru-RU" sz="2800" b="1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осинка</a:t>
            </a:r>
            <a:b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CC0000"/>
                </a:solidFill>
                <a:latin typeface="Arial"/>
                <a:ea typeface="Calibri"/>
                <a:cs typeface="Times New Roman"/>
              </a:rPr>
              <a:t>Дрожит</a:t>
            </a: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 на ветру</a:t>
            </a:r>
            <a:b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CC0000"/>
                </a:solidFill>
                <a:latin typeface="Arial"/>
                <a:ea typeface="Calibri"/>
                <a:cs typeface="Times New Roman"/>
              </a:rPr>
              <a:t>Стынет</a:t>
            </a: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 на солнышке</a:t>
            </a:r>
            <a:b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CC0000"/>
                </a:solidFill>
                <a:latin typeface="Arial"/>
                <a:ea typeface="Calibri"/>
                <a:cs typeface="Times New Roman"/>
              </a:rPr>
              <a:t>Мёрзнет</a:t>
            </a:r>
            <a:r>
              <a:rPr lang="ru-RU" sz="2800" b="1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 в жару.</a:t>
            </a:r>
            <a:r>
              <a:rPr lang="ru-RU" sz="2800" b="1" dirty="0">
                <a:solidFill>
                  <a:srgbClr val="073E87"/>
                </a:solidFill>
                <a:latin typeface="Calibri"/>
                <a:ea typeface="Calibri"/>
                <a:cs typeface="Times New Roman"/>
              </a:rPr>
              <a:t> </a:t>
            </a:r>
            <a:endParaRPr lang="ru-RU" sz="2800" dirty="0">
              <a:solidFill>
                <a:srgbClr val="073E87"/>
              </a:solidFill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quarter" idx="14"/>
          </p:nvPr>
        </p:nvSpPr>
        <p:spPr>
          <a:xfrm>
            <a:off x="4500563" y="2205038"/>
            <a:ext cx="4397375" cy="3446462"/>
          </a:xfr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0" indent="0" algn="ctr" eaLnBrk="1" hangingPunct="1">
              <a:buFont typeface="Symbol" pitchFamily="18" charset="2"/>
              <a:buNone/>
            </a:pPr>
            <a:r>
              <a:rPr lang="ru-RU" altLang="ru-RU" sz="2800" b="1" smtClean="0">
                <a:solidFill>
                  <a:srgbClr val="7030A0"/>
                </a:solidFill>
                <a:latin typeface="Arial" charset="0"/>
                <a:ea typeface="Calibri" pitchFamily="34" charset="0"/>
                <a:cs typeface="Calibri" pitchFamily="34" charset="0"/>
              </a:rPr>
              <a:t>2 вариант</a:t>
            </a:r>
          </a:p>
          <a:p>
            <a:pPr marL="0" indent="0" algn="ctr" eaLnBrk="1" hangingPunct="1">
              <a:buFont typeface="Symbol" pitchFamily="18" charset="2"/>
              <a:buNone/>
            </a:pPr>
            <a:endParaRPr lang="ru-RU" altLang="ru-RU" sz="2800" b="1" smtClean="0">
              <a:solidFill>
                <a:srgbClr val="7030A0"/>
              </a:solidFill>
              <a:latin typeface="Arial" charset="0"/>
              <a:ea typeface="Calibri" pitchFamily="34" charset="0"/>
              <a:cs typeface="Calibri" pitchFamily="34" charset="0"/>
            </a:endParaRPr>
          </a:p>
          <a:p>
            <a:pPr marL="0" indent="0" eaLnBrk="1" hangingPunct="1">
              <a:buFont typeface="Symbol" pitchFamily="18" charset="2"/>
              <a:buNone/>
            </a:pPr>
            <a:r>
              <a:rPr lang="ru-RU" altLang="ru-RU" sz="2800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С веточки на веточку </a:t>
            </a:r>
            <a:br>
              <a:rPr lang="ru-RU" altLang="ru-RU" sz="2800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</a:br>
            <a:r>
              <a:rPr lang="ru-RU" altLang="ru-RU" sz="2800" b="1" smtClean="0">
                <a:solidFill>
                  <a:srgbClr val="CC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Прыгает, резвится,</a:t>
            </a:r>
            <a:r>
              <a:rPr lang="ru-RU" altLang="ru-RU" sz="2800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/>
            </a:r>
            <a:br>
              <a:rPr lang="ru-RU" altLang="ru-RU" sz="2800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</a:br>
            <a:r>
              <a:rPr lang="ru-RU" altLang="ru-RU" sz="2800" b="1" smtClean="0">
                <a:solidFill>
                  <a:srgbClr val="CC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Ловкая, проворная</a:t>
            </a:r>
          </a:p>
          <a:p>
            <a:pPr marL="0" indent="0" eaLnBrk="1" hangingPunct="1">
              <a:buFont typeface="Symbol" pitchFamily="18" charset="2"/>
              <a:buNone/>
            </a:pPr>
            <a:r>
              <a:rPr lang="ru-RU" altLang="ru-RU" sz="2800" b="1" smtClean="0">
                <a:solidFill>
                  <a:srgbClr val="000000"/>
                </a:solidFill>
                <a:latin typeface="Arial" charset="0"/>
                <a:ea typeface="Calibri" pitchFamily="34" charset="0"/>
                <a:cs typeface="Calibri" pitchFamily="34" charset="0"/>
              </a:rPr>
              <a:t>А не птица.</a:t>
            </a:r>
            <a:endParaRPr lang="ru-RU" altLang="ru-RU" sz="2800" b="1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dirty="0" smtClean="0">
                <a:solidFill>
                  <a:srgbClr val="CC0000"/>
                </a:solidFill>
              </a:rPr>
              <a:t>Задание: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Соедините стрелочками слова синонимы: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2555875" y="3716338"/>
          <a:ext cx="2692400" cy="841375"/>
        </p:xfrm>
        <a:graphic>
          <a:graphicData uri="http://schemas.openxmlformats.org/drawingml/2006/table">
            <a:tbl>
              <a:tblPr/>
              <a:tblGrid>
                <a:gridCol w="2692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413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тихий                  бесшумный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радость               промах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ошибка               трусливый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смелый               веселье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2" marR="11430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71600" y="2420888"/>
            <a:ext cx="6912768" cy="34563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eaLnBrk="1" hangingPunct="1">
              <a:defRPr/>
            </a:pPr>
            <a:endParaRPr lang="ru-RU" dirty="0"/>
          </a:p>
          <a:p>
            <a:pPr algn="ctr" eaLnBrk="1" hangingPunct="1">
              <a:defRPr/>
            </a:pPr>
            <a:endParaRPr lang="ru-RU" dirty="0"/>
          </a:p>
          <a:p>
            <a:pPr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ТИХИЙ                                 РАДОСТЬ </a:t>
            </a:r>
          </a:p>
          <a:p>
            <a:pPr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ОШИБКА</a:t>
            </a:r>
          </a:p>
          <a:p>
            <a:pPr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СМЕЛЫЙ</a:t>
            </a:r>
          </a:p>
          <a:p>
            <a:pPr eaLnBrk="1" hangingPunct="1">
              <a:defRPr/>
            </a:pPr>
            <a:endParaRPr lang="ru-RU" sz="28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ru-RU" sz="28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endParaRPr lang="ru-RU" sz="28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            БЕСШУМНЫЙ</a:t>
            </a:r>
          </a:p>
          <a:p>
            <a:pPr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            ПРОМАХ</a:t>
            </a:r>
          </a:p>
          <a:p>
            <a:pPr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           </a:t>
            </a:r>
            <a:r>
              <a:rPr lang="ru-RU" sz="2800" b="1" dirty="0">
                <a:solidFill>
                  <a:schemeClr val="tx1"/>
                </a:solidFill>
              </a:rPr>
              <a:t>ОТВАЖНЫЙЫЙ </a:t>
            </a:r>
            <a:endParaRPr lang="ru-RU" sz="2800" b="1" dirty="0">
              <a:solidFill>
                <a:schemeClr val="tx1"/>
              </a:solidFill>
            </a:endParaRPr>
          </a:p>
          <a:p>
            <a:pPr eaLnBrk="1" hangingPunct="1">
              <a:defRPr/>
            </a:pPr>
            <a:r>
              <a:rPr lang="ru-RU" sz="2800" b="1" dirty="0">
                <a:solidFill>
                  <a:schemeClr val="tx1"/>
                </a:solidFill>
              </a:rPr>
              <a:t>            ВЕСЕЛЬЕ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dirty="0">
                <a:solidFill>
                  <a:srgbClr val="CC0000"/>
                </a:solidFill>
              </a:rPr>
              <a:t>Задание:</a:t>
            </a:r>
            <a:r>
              <a:rPr lang="ru-RU" dirty="0"/>
              <a:t> </a:t>
            </a:r>
            <a:r>
              <a:rPr lang="ru-RU" b="1" dirty="0">
                <a:solidFill>
                  <a:schemeClr val="tx1"/>
                </a:solidFill>
              </a:rPr>
              <a:t>Соедините стрелочками слова синонимы: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72067" y="2564904"/>
            <a:ext cx="7408333" cy="3561259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numCol="2" spcCol="0" rtlCol="0" fromWordArt="0" anchor="ctr" forceAA="0">
            <a:no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ТИХИЙ                                 РАДОСТЬ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ОШИБКА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СМЕЛЫЙ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sz="2800" b="1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sz="2800" b="1" dirty="0" smtClean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sz="2800" b="1" dirty="0" smtClean="0">
              <a:solidFill>
                <a:schemeClr val="tx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            БЕСШУМНЫЙ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            ПРОМАХ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            ОТВАЖНЫЙ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>            ВЕСЕЛЬЕ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268538" y="3860800"/>
            <a:ext cx="3167062" cy="73025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484438" y="4365625"/>
            <a:ext cx="2951162" cy="1150938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2484438" y="4508500"/>
            <a:ext cx="2951162" cy="433388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555875" y="5084763"/>
            <a:ext cx="2879725" cy="288925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1"/>
          <p:cNvSpPr>
            <a:spLocks noGrp="1"/>
          </p:cNvSpPr>
          <p:nvPr>
            <p:ph idx="1"/>
          </p:nvPr>
        </p:nvSpPr>
        <p:spPr>
          <a:xfrm>
            <a:off x="871538" y="2060575"/>
            <a:ext cx="7408862" cy="4065588"/>
          </a:xfrm>
        </p:spPr>
        <p:txBody>
          <a:bodyPr/>
          <a:lstStyle/>
          <a:p>
            <a:pPr eaLnBrk="1" hangingPunct="1">
              <a:buClr>
                <a:srgbClr val="31B6FD"/>
              </a:buClr>
            </a:pPr>
            <a:r>
              <a:rPr lang="ru-RU" altLang="ru-RU" sz="3200" b="1" smtClean="0">
                <a:solidFill>
                  <a:srgbClr val="CC0000"/>
                </a:solidFill>
              </a:rPr>
              <a:t>Торопиться -</a:t>
            </a:r>
          </a:p>
          <a:p>
            <a:pPr eaLnBrk="1" hangingPunct="1">
              <a:buClr>
                <a:srgbClr val="31B6FD"/>
              </a:buClr>
            </a:pPr>
            <a:r>
              <a:rPr lang="ru-RU" altLang="ru-RU" sz="3200" b="1" smtClean="0">
                <a:solidFill>
                  <a:srgbClr val="CC0000"/>
                </a:solidFill>
              </a:rPr>
              <a:t>Учить -</a:t>
            </a:r>
          </a:p>
          <a:p>
            <a:pPr eaLnBrk="1" hangingPunct="1">
              <a:buClr>
                <a:srgbClr val="31B6FD"/>
              </a:buClr>
            </a:pPr>
            <a:r>
              <a:rPr lang="ru-RU" altLang="ru-RU" sz="3200" b="1" smtClean="0">
                <a:solidFill>
                  <a:srgbClr val="CC0000"/>
                </a:solidFill>
              </a:rPr>
              <a:t>Бежать -</a:t>
            </a:r>
          </a:p>
          <a:p>
            <a:pPr eaLnBrk="1" hangingPunct="1">
              <a:buClr>
                <a:srgbClr val="31B6FD"/>
              </a:buClr>
            </a:pPr>
            <a:r>
              <a:rPr lang="ru-RU" altLang="ru-RU" sz="3200" b="1" smtClean="0">
                <a:solidFill>
                  <a:srgbClr val="CC0000"/>
                </a:solidFill>
              </a:rPr>
              <a:t>Осилить -</a:t>
            </a:r>
          </a:p>
          <a:p>
            <a:pPr eaLnBrk="1" hangingPunct="1">
              <a:buClr>
                <a:srgbClr val="31B6FD"/>
              </a:buClr>
            </a:pPr>
            <a:r>
              <a:rPr lang="ru-RU" altLang="ru-RU" sz="3200" b="1" smtClean="0">
                <a:solidFill>
                  <a:srgbClr val="CC0000"/>
                </a:solidFill>
              </a:rPr>
              <a:t>Известие -</a:t>
            </a:r>
          </a:p>
          <a:p>
            <a:pPr eaLnBrk="1" hangingPunct="1">
              <a:buClr>
                <a:srgbClr val="31B6FD"/>
              </a:buClr>
            </a:pPr>
            <a:r>
              <a:rPr lang="ru-RU" altLang="ru-RU" sz="3200" b="1" smtClean="0">
                <a:solidFill>
                  <a:srgbClr val="CC0000"/>
                </a:solidFill>
              </a:rPr>
              <a:t>Удивить -</a:t>
            </a:r>
          </a:p>
          <a:p>
            <a:pPr eaLnBrk="1" hangingPunct="1">
              <a:buClr>
                <a:srgbClr val="31B6FD"/>
              </a:buClr>
            </a:pPr>
            <a:r>
              <a:rPr lang="ru-RU" altLang="ru-RU" sz="3200" b="1" smtClean="0">
                <a:solidFill>
                  <a:srgbClr val="CC0000"/>
                </a:solidFill>
              </a:rPr>
              <a:t>Фантазировать -</a:t>
            </a:r>
            <a:endParaRPr lang="ru-RU" altLang="ru-RU" sz="3200" smtClean="0">
              <a:solidFill>
                <a:srgbClr val="CC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Задание:</a:t>
            </a:r>
            <a:r>
              <a:rPr lang="ru-RU" sz="2000" dirty="0"/>
              <a:t> </a:t>
            </a:r>
            <a:r>
              <a:rPr lang="ru-RU" sz="2000" b="1" dirty="0">
                <a:solidFill>
                  <a:schemeClr val="tx1"/>
                </a:solidFill>
              </a:rPr>
              <a:t>Подбери синонимы к записанным ниже словам.</a:t>
            </a:r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Если синонимы будут подобраны правильно, то первые буквы записанных слов будут составлять изучаемый нами лексический термин («</a:t>
            </a:r>
            <a:r>
              <a:rPr lang="ru-RU" sz="2000" b="1" dirty="0">
                <a:solidFill>
                  <a:srgbClr val="FF3300"/>
                </a:solidFill>
              </a:rPr>
              <a:t>СИНОНИМ</a:t>
            </a:r>
            <a:r>
              <a:rPr lang="ru-RU" sz="2000" b="1" dirty="0">
                <a:solidFill>
                  <a:schemeClr val="tx1"/>
                </a:solidFill>
              </a:rPr>
              <a:t>»)</a:t>
            </a:r>
            <a:endParaRPr lang="ru-RU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577975"/>
          </a:xfrm>
        </p:spPr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rgbClr val="CC0000"/>
                </a:solidFill>
              </a:rPr>
              <a:t>ПРАВИЛЬНЫЙ ОТВЕТ: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76275" y="2679700"/>
            <a:ext cx="3822700" cy="3446463"/>
          </a:xfrm>
        </p:spPr>
        <p:txBody>
          <a:bodyPr rtlCol="0"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31B6FD"/>
              </a:buCl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Торопиться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31B6FD"/>
              </a:buCl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Учить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31B6FD"/>
              </a:buCl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Бежать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31B6FD"/>
              </a:buCl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Осилить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31B6FD"/>
              </a:buCl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Известие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31B6FD"/>
              </a:buCl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Удивить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31B6FD"/>
              </a:buClr>
              <a:defRPr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Фантазировать 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645025" y="2679700"/>
            <a:ext cx="3822700" cy="3446463"/>
          </a:xfrm>
        </p:spPr>
        <p:txBody>
          <a:bodyPr rtlCol="0"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8000" b="1" dirty="0" smtClean="0">
                <a:solidFill>
                  <a:srgbClr val="FF0000"/>
                </a:solidFill>
              </a:rPr>
              <a:t>С</a:t>
            </a:r>
            <a:r>
              <a:rPr lang="ru-RU" sz="8000" dirty="0" smtClean="0">
                <a:solidFill>
                  <a:srgbClr val="073E87"/>
                </a:solidFill>
              </a:rPr>
              <a:t>пешить</a:t>
            </a:r>
            <a:endParaRPr lang="ru-RU" sz="8000" dirty="0">
              <a:solidFill>
                <a:srgbClr val="073E87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8000" b="1" dirty="0" smtClean="0">
                <a:solidFill>
                  <a:srgbClr val="FF0000"/>
                </a:solidFill>
              </a:rPr>
              <a:t>И</a:t>
            </a:r>
            <a:r>
              <a:rPr lang="ru-RU" sz="8000" dirty="0" smtClean="0">
                <a:solidFill>
                  <a:srgbClr val="073E87"/>
                </a:solidFill>
              </a:rPr>
              <a:t>зучать</a:t>
            </a:r>
            <a:endParaRPr lang="ru-RU" sz="8000" dirty="0">
              <a:solidFill>
                <a:srgbClr val="073E87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8000" b="1" dirty="0" smtClean="0">
                <a:solidFill>
                  <a:srgbClr val="CC0000"/>
                </a:solidFill>
              </a:rPr>
              <a:t>Н</a:t>
            </a:r>
            <a:r>
              <a:rPr lang="ru-RU" sz="8000" dirty="0" smtClean="0">
                <a:solidFill>
                  <a:srgbClr val="073E87"/>
                </a:solidFill>
              </a:rPr>
              <a:t>естись</a:t>
            </a:r>
            <a:endParaRPr lang="ru-RU" sz="8000" dirty="0">
              <a:solidFill>
                <a:srgbClr val="073E87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8000" b="1" dirty="0">
                <a:solidFill>
                  <a:srgbClr val="CC0000"/>
                </a:solidFill>
              </a:rPr>
              <a:t>О</a:t>
            </a:r>
            <a:r>
              <a:rPr lang="ru-RU" sz="8000" dirty="0">
                <a:solidFill>
                  <a:srgbClr val="073E87"/>
                </a:solidFill>
              </a:rPr>
              <a:t>долеть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8000" b="1" dirty="0">
                <a:solidFill>
                  <a:srgbClr val="CC0000"/>
                </a:solidFill>
              </a:rPr>
              <a:t>Н</a:t>
            </a:r>
            <a:r>
              <a:rPr lang="ru-RU" sz="8000" dirty="0">
                <a:solidFill>
                  <a:srgbClr val="073E87"/>
                </a:solidFill>
              </a:rPr>
              <a:t>овость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8000" b="1" dirty="0">
                <a:solidFill>
                  <a:srgbClr val="CC0000"/>
                </a:solidFill>
              </a:rPr>
              <a:t>И</a:t>
            </a:r>
            <a:r>
              <a:rPr lang="ru-RU" sz="8000" dirty="0">
                <a:solidFill>
                  <a:srgbClr val="073E87"/>
                </a:solidFill>
              </a:rPr>
              <a:t>зумить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8000" b="1" dirty="0">
                <a:solidFill>
                  <a:srgbClr val="CC0000"/>
                </a:solidFill>
              </a:rPr>
              <a:t>М</a:t>
            </a:r>
            <a:r>
              <a:rPr lang="ru-RU" sz="8000" dirty="0">
                <a:solidFill>
                  <a:srgbClr val="073E87"/>
                </a:solidFill>
              </a:rPr>
              <a:t>ечтать 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7013" y="1628775"/>
            <a:ext cx="5832475" cy="5126038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sz="3000" dirty="0">
                <a:solidFill>
                  <a:srgbClr val="073E87"/>
                </a:solidFill>
                <a:latin typeface="Arial" charset="0"/>
              </a:rPr>
              <a:t>Антонимы- </a:t>
            </a:r>
            <a:r>
              <a:rPr lang="ru-RU" sz="3000" dirty="0">
                <a:solidFill>
                  <a:srgbClr val="CC0000"/>
                </a:solidFill>
                <a:latin typeface="Arial" charset="0"/>
              </a:rPr>
              <a:t>это слова одной и той же части речи с противоположным лексическим значением</a:t>
            </a:r>
            <a:r>
              <a:rPr lang="ru-RU" sz="3000" dirty="0" smtClean="0">
                <a:solidFill>
                  <a:srgbClr val="CC0000"/>
                </a:solidFill>
                <a:latin typeface="Arial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Clr>
                <a:srgbClr val="31B6FD"/>
              </a:buClr>
              <a:buFont typeface="Symbol" pitchFamily="18" charset="2"/>
              <a:buNone/>
              <a:defRPr/>
            </a:pPr>
            <a:r>
              <a:rPr lang="ru-RU" u="sng" dirty="0" smtClean="0">
                <a:solidFill>
                  <a:srgbClr val="FF33CC"/>
                </a:solidFill>
                <a:latin typeface="Arial" charset="0"/>
              </a:rPr>
              <a:t>Например</a:t>
            </a:r>
            <a:r>
              <a:rPr lang="ru-RU" dirty="0" smtClean="0">
                <a:solidFill>
                  <a:schemeClr val="tx1"/>
                </a:solidFill>
                <a:latin typeface="Arial" charset="0"/>
              </a:rPr>
              <a:t>:  </a:t>
            </a:r>
            <a:r>
              <a:rPr lang="ru-RU" sz="3200" dirty="0" smtClean="0">
                <a:latin typeface="A431" pitchFamily="18" charset="0"/>
              </a:rPr>
              <a:t>добрый-злой</a:t>
            </a:r>
            <a:endParaRPr lang="ru-RU" sz="3200" dirty="0">
              <a:latin typeface="A431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3200" dirty="0" smtClean="0"/>
              <a:t>                  </a:t>
            </a:r>
            <a:r>
              <a:rPr lang="ru-RU" sz="3200" dirty="0" smtClean="0">
                <a:latin typeface="A431" pitchFamily="18" charset="0"/>
              </a:rPr>
              <a:t>заговорить-замолчать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3200" dirty="0">
                <a:latin typeface="A431" pitchFamily="18" charset="0"/>
              </a:rPr>
              <a:t> </a:t>
            </a:r>
            <a:r>
              <a:rPr lang="ru-RU" sz="3200" dirty="0" smtClean="0">
                <a:latin typeface="A431" pitchFamily="18" charset="0"/>
              </a:rPr>
              <a:t>          жара – мороз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3200" dirty="0" smtClean="0">
                <a:latin typeface="A431" pitchFamily="18" charset="0"/>
              </a:rPr>
              <a:t>           хорошо – плохо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ru-RU" sz="3200" dirty="0" smtClean="0">
              <a:latin typeface="A431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3200" dirty="0" smtClean="0">
                <a:solidFill>
                  <a:srgbClr val="CC0000"/>
                </a:solidFill>
                <a:latin typeface="A431" pitchFamily="18" charset="0"/>
              </a:rPr>
              <a:t>Слова-антонимы составляют антонимические пары. Их можно найти в словаре антонимов.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ru-RU" sz="3200" dirty="0" smtClean="0">
              <a:latin typeface="A431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ru-RU" sz="3200" dirty="0">
              <a:latin typeface="A431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АНТОНИМЫ</a:t>
            </a:r>
            <a:endParaRPr lang="ru-RU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700" name="Рисунок 3" descr="http://im7-tub-ru.yandex.net/i?id=248767264-53-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916113"/>
            <a:ext cx="10382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Рисунок 4" descr="http://im3-tub-ru.yandex.net/i?id=485263700-29-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50" y="3141663"/>
            <a:ext cx="10096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Рисунок 5" descr="http://im0-tub-ru.yandex.net/i?id=218589666-29-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538" y="3598863"/>
            <a:ext cx="10001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Рисунок 6" descr="http://im6-tub-ru.yandex.net/i?id=392104660-64-7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941888"/>
            <a:ext cx="9525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Рисунок 7" descr="http://im8-tub-ru.yandex.net/i?id=134327457-66-7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338" y="5300663"/>
            <a:ext cx="10763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6625"/>
            <a:ext cx="9144000" cy="592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0" y="188913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rgbClr val="FF33CC"/>
                </a:solidFill>
                <a:latin typeface="Arial" charset="0"/>
              </a:rPr>
              <a:t>Задание: </a:t>
            </a:r>
            <a:r>
              <a:rPr lang="ru-RU" altLang="ru-RU" sz="4400" b="1">
                <a:solidFill>
                  <a:schemeClr val="tx1"/>
                </a:solidFill>
                <a:latin typeface="Arial" charset="0"/>
              </a:rPr>
              <a:t>Подбери антонимы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341438"/>
            <a:ext cx="5148262" cy="5400675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b="1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1.  </a:t>
            </a:r>
            <a:r>
              <a:rPr lang="ru-RU" sz="2800" b="1" dirty="0" smtClean="0">
                <a:solidFill>
                  <a:srgbClr val="CC0000"/>
                </a:solidFill>
              </a:rPr>
              <a:t>злой – добрый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ru-RU" b="1" dirty="0" smtClean="0"/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b="1" dirty="0" smtClean="0"/>
              <a:t>2. </a:t>
            </a:r>
            <a:r>
              <a:rPr lang="ru-RU" sz="2800" b="1" dirty="0" smtClean="0">
                <a:solidFill>
                  <a:srgbClr val="CC0000"/>
                </a:solidFill>
              </a:rPr>
              <a:t>больной – здоровый</a:t>
            </a:r>
          </a:p>
          <a:p>
            <a:pPr marL="457200" indent="-457200" eaLnBrk="1" fontAlgn="auto" hangingPunct="1">
              <a:spcAft>
                <a:spcPts val="0"/>
              </a:spcAft>
              <a:buFontTx/>
              <a:buAutoNum type="arabicPeriod" startAt="2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3</a:t>
            </a:r>
            <a:r>
              <a:rPr lang="ru-RU" dirty="0" smtClean="0"/>
              <a:t>.  </a:t>
            </a:r>
            <a:r>
              <a:rPr lang="ru-RU" sz="2800" b="1" dirty="0" smtClean="0">
                <a:solidFill>
                  <a:srgbClr val="CC0000"/>
                </a:solidFill>
              </a:rPr>
              <a:t>ленивый – работящий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b="1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4</a:t>
            </a:r>
            <a:r>
              <a:rPr lang="ru-RU" dirty="0" smtClean="0"/>
              <a:t>.  </a:t>
            </a:r>
            <a:r>
              <a:rPr lang="ru-RU" sz="2800" b="1" dirty="0" smtClean="0">
                <a:solidFill>
                  <a:srgbClr val="CC0000"/>
                </a:solidFill>
              </a:rPr>
              <a:t>узкий - широкий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31913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FF00"/>
                </a:solidFill>
              </a:rPr>
              <a:t>Антонимы</a:t>
            </a:r>
          </a:p>
        </p:txBody>
      </p:sp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350963"/>
            <a:ext cx="18002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13" y="2652713"/>
            <a:ext cx="186848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933825"/>
            <a:ext cx="1728787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238" y="5294313"/>
            <a:ext cx="1657350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2276475"/>
            <a:ext cx="4176712" cy="3451225"/>
          </a:xfrm>
        </p:spPr>
        <p:txBody>
          <a:bodyPr rtlCol="0">
            <a:normAutofit fontScale="92500"/>
          </a:bodyPr>
          <a:lstStyle/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3200" b="1" dirty="0" smtClean="0">
                <a:solidFill>
                  <a:srgbClr val="FF33CC"/>
                </a:solidFill>
              </a:rPr>
              <a:t>Я - антоним к слову зной,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200" b="1" dirty="0" smtClean="0">
                <a:solidFill>
                  <a:srgbClr val="FF33CC"/>
                </a:solidFill>
              </a:rPr>
              <a:t>Я в реке, в тени густой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200" b="1" dirty="0" smtClean="0">
                <a:solidFill>
                  <a:srgbClr val="FF33CC"/>
                </a:solidFill>
              </a:rPr>
              <a:t>И в бутылке лимонада,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200" b="1" dirty="0" smtClean="0">
                <a:solidFill>
                  <a:srgbClr val="FF33CC"/>
                </a:solidFill>
              </a:rPr>
              <a:t>А зовут меня… </a:t>
            </a:r>
          </a:p>
        </p:txBody>
      </p:sp>
      <p:sp>
        <p:nvSpPr>
          <p:cNvPr id="3277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Отгадайте загадку</a:t>
            </a: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4716463" y="2420938"/>
          <a:ext cx="9221787" cy="367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Document" r:id="rId4" imgW="9258865" imgH="5549102" progId="Word.Document.12">
                  <p:embed/>
                </p:oleObj>
              </mc:Choice>
              <mc:Fallback>
                <p:oleObj name="Document" r:id="rId4" imgW="9258865" imgH="5549102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2420938"/>
                        <a:ext cx="9221787" cy="367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850" y="2349500"/>
            <a:ext cx="4248150" cy="3743325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FF33CC"/>
                </a:solidFill>
              </a:rPr>
              <a:t>Я – антоним слова лето,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ru-RU" sz="2800" b="1" dirty="0" smtClean="0">
              <a:solidFill>
                <a:srgbClr val="FF33CC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solidFill>
                  <a:srgbClr val="FF33CC"/>
                </a:solidFill>
              </a:rPr>
              <a:t>В шубу снежную одета,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2800" b="1" dirty="0" smtClean="0">
              <a:solidFill>
                <a:srgbClr val="FF33CC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solidFill>
                  <a:srgbClr val="FF33CC"/>
                </a:solidFill>
              </a:rPr>
              <a:t>Хоть люблю мороз сама,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2800" b="1" dirty="0" smtClean="0">
              <a:solidFill>
                <a:srgbClr val="FF33CC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solidFill>
                  <a:srgbClr val="FF33CC"/>
                </a:solidFill>
              </a:rPr>
              <a:t>Потому что я …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solidFill>
                  <a:srgbClr val="FF33CC"/>
                </a:solidFill>
              </a:rPr>
              <a:t>				</a:t>
            </a:r>
          </a:p>
        </p:txBody>
      </p:sp>
      <p:sp>
        <p:nvSpPr>
          <p:cNvPr id="3379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Отгадайте загадку</a:t>
            </a:r>
          </a:p>
        </p:txBody>
      </p:sp>
      <p:pic>
        <p:nvPicPr>
          <p:cNvPr id="46083" name="Picture 3" descr="C:\Documents and Settings\OEM\Мои документы\школа\Павленко\картинки\482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706688"/>
            <a:ext cx="4108450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4675" y="2128838"/>
            <a:ext cx="8143875" cy="445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smtClean="0">
                <a:solidFill>
                  <a:srgbClr val="FF33CC"/>
                </a:solidFill>
              </a:rPr>
              <a:t>Я – антоним к слову смех,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solidFill>
                  <a:srgbClr val="FF33CC"/>
                </a:solidFill>
              </a:rPr>
              <a:t>Не от радости, утех, - 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solidFill>
                  <a:srgbClr val="FF33CC"/>
                </a:solidFill>
              </a:rPr>
              <a:t>Я бываю поневоле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solidFill>
                  <a:srgbClr val="FF33CC"/>
                </a:solidFill>
              </a:rPr>
              <a:t>От несчастья и от боли,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solidFill>
                  <a:srgbClr val="FF33CC"/>
                </a:solidFill>
              </a:rPr>
              <a:t>От обиды, неудач.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solidFill>
                  <a:srgbClr val="FF33CC"/>
                </a:solidFill>
              </a:rPr>
              <a:t>Догадались?</a:t>
            </a:r>
          </a:p>
          <a:p>
            <a:pPr eaLnBrk="1" hangingPunct="1">
              <a:buFontTx/>
              <a:buNone/>
            </a:pPr>
            <a:r>
              <a:rPr lang="ru-RU" altLang="ru-RU" sz="2800" b="1" smtClean="0">
                <a:solidFill>
                  <a:srgbClr val="FF33CC"/>
                </a:solidFill>
              </a:rPr>
              <a:t> Это …</a:t>
            </a:r>
          </a:p>
          <a:p>
            <a:pPr eaLnBrk="1" hangingPunct="1">
              <a:buFontTx/>
              <a:buNone/>
            </a:pPr>
            <a:r>
              <a:rPr lang="ru-RU" altLang="ru-RU" smtClean="0"/>
              <a:t>		          		</a:t>
            </a:r>
          </a:p>
          <a:p>
            <a:pPr eaLnBrk="1" hangingPunct="1">
              <a:buFontTx/>
              <a:buNone/>
            </a:pPr>
            <a:endParaRPr lang="ru-RU" altLang="ru-RU" smtClean="0"/>
          </a:p>
        </p:txBody>
      </p:sp>
      <p:sp>
        <p:nvSpPr>
          <p:cNvPr id="3481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Отгадай загадку</a:t>
            </a:r>
          </a:p>
        </p:txBody>
      </p:sp>
      <p:pic>
        <p:nvPicPr>
          <p:cNvPr id="34820" name="Picture 6" descr="C:\Users\сеня\Desktop\253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420938"/>
            <a:ext cx="39338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50" y="2643188"/>
            <a:ext cx="4398963" cy="3449637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ru-RU" sz="2900" b="1" dirty="0" smtClean="0">
                <a:solidFill>
                  <a:srgbClr val="FF33CC"/>
                </a:solidFill>
              </a:rPr>
              <a:t>Я – антоним шума, стука,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2900" b="1" dirty="0" smtClean="0">
              <a:solidFill>
                <a:srgbClr val="FF33CC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900" b="1" dirty="0" smtClean="0">
                <a:solidFill>
                  <a:srgbClr val="FF33CC"/>
                </a:solidFill>
              </a:rPr>
              <a:t>Без меня вам ночью мука,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2900" b="1" dirty="0" smtClean="0">
              <a:solidFill>
                <a:srgbClr val="FF33CC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900" b="1" dirty="0" smtClean="0">
                <a:solidFill>
                  <a:srgbClr val="FF33CC"/>
                </a:solidFill>
              </a:rPr>
              <a:t>Я для отдыха, для сна,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sz="2900" b="1" dirty="0" smtClean="0">
              <a:solidFill>
                <a:srgbClr val="FF33CC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900" b="1" dirty="0" smtClean="0">
                <a:solidFill>
                  <a:srgbClr val="FF33CC"/>
                </a:solidFill>
              </a:rPr>
              <a:t>Называюсь…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/>
              <a:t>					</a:t>
            </a:r>
          </a:p>
        </p:txBody>
      </p:sp>
      <p:sp>
        <p:nvSpPr>
          <p:cNvPr id="3584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Отгадай загадку</a:t>
            </a:r>
          </a:p>
        </p:txBody>
      </p:sp>
      <p:pic>
        <p:nvPicPr>
          <p:cNvPr id="35844" name="Picture 6" descr="C:\Users\сеня\Desktop\47aa5c67fdc42553e12006f391b12e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2924175"/>
            <a:ext cx="43211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0" y="333375"/>
            <a:ext cx="9144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2800" b="1" u="sng">
                <a:solidFill>
                  <a:srgbClr val="FF3300"/>
                </a:solidFill>
                <a:latin typeface="Arial" charset="0"/>
              </a:rPr>
              <a:t>Задание: </a:t>
            </a:r>
            <a:r>
              <a:rPr lang="ru-RU" altLang="ru-RU" sz="2800" b="1">
                <a:solidFill>
                  <a:srgbClr val="FFFF00"/>
                </a:solidFill>
                <a:latin typeface="Arial" charset="0"/>
              </a:rPr>
              <a:t>Из приведённых ниже слов </a:t>
            </a:r>
          </a:p>
          <a:p>
            <a:pPr algn="ctr" eaLnBrk="1" hangingPunct="1"/>
            <a:r>
              <a:rPr lang="ru-RU" altLang="ru-RU" sz="2800" b="1">
                <a:solidFill>
                  <a:srgbClr val="FFFF00"/>
                </a:solidFill>
                <a:latin typeface="Arial" charset="0"/>
              </a:rPr>
              <a:t>подберите антонимы  к слову </a:t>
            </a:r>
            <a:r>
              <a:rPr lang="ru-RU" altLang="ru-RU" sz="2800" b="1">
                <a:solidFill>
                  <a:srgbClr val="FF3300"/>
                </a:solidFill>
                <a:latin typeface="Arial" charset="0"/>
              </a:rPr>
              <a:t>«ВЕСЁЛЫЙ» </a:t>
            </a:r>
          </a:p>
        </p:txBody>
      </p:sp>
      <p:sp>
        <p:nvSpPr>
          <p:cNvPr id="36867" name="_s1029"/>
          <p:cNvSpPr>
            <a:spLocks noChangeArrowheads="1"/>
          </p:cNvSpPr>
          <p:nvPr/>
        </p:nvSpPr>
        <p:spPr bwMode="auto">
          <a:xfrm>
            <a:off x="3629025" y="1684338"/>
            <a:ext cx="1576388" cy="1636712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2000" b="1">
                <a:latin typeface="Arial" charset="0"/>
              </a:rPr>
              <a:t>печальный</a:t>
            </a:r>
          </a:p>
        </p:txBody>
      </p:sp>
      <p:sp>
        <p:nvSpPr>
          <p:cNvPr id="36868" name="_s1031"/>
          <p:cNvSpPr>
            <a:spLocks noChangeArrowheads="1"/>
          </p:cNvSpPr>
          <p:nvPr/>
        </p:nvSpPr>
        <p:spPr bwMode="auto">
          <a:xfrm>
            <a:off x="1912938" y="1868488"/>
            <a:ext cx="1701800" cy="1535112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2000" b="1">
                <a:latin typeface="Arial" charset="0"/>
              </a:rPr>
              <a:t>тоскливый</a:t>
            </a:r>
          </a:p>
        </p:txBody>
      </p:sp>
      <p:sp>
        <p:nvSpPr>
          <p:cNvPr id="36869" name="_s1033"/>
          <p:cNvSpPr>
            <a:spLocks noChangeArrowheads="1"/>
          </p:cNvSpPr>
          <p:nvPr/>
        </p:nvSpPr>
        <p:spPr bwMode="auto">
          <a:xfrm>
            <a:off x="1331913" y="3359150"/>
            <a:ext cx="1571625" cy="1573213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2000" b="1">
                <a:latin typeface="Arial" charset="0"/>
              </a:rPr>
              <a:t>ликующий</a:t>
            </a:r>
          </a:p>
        </p:txBody>
      </p:sp>
      <p:sp>
        <p:nvSpPr>
          <p:cNvPr id="36870" name="_s1035"/>
          <p:cNvSpPr>
            <a:spLocks noChangeArrowheads="1"/>
          </p:cNvSpPr>
          <p:nvPr/>
        </p:nvSpPr>
        <p:spPr bwMode="auto">
          <a:xfrm>
            <a:off x="5043488" y="5041900"/>
            <a:ext cx="1728787" cy="1644650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1600" b="1">
                <a:latin typeface="Arial" charset="0"/>
              </a:rPr>
              <a:t>жизнерадостный</a:t>
            </a:r>
          </a:p>
        </p:txBody>
      </p:sp>
      <p:sp>
        <p:nvSpPr>
          <p:cNvPr id="36871" name="_s1037"/>
          <p:cNvSpPr>
            <a:spLocks noChangeArrowheads="1"/>
          </p:cNvSpPr>
          <p:nvPr/>
        </p:nvSpPr>
        <p:spPr bwMode="auto">
          <a:xfrm>
            <a:off x="3284538" y="5167313"/>
            <a:ext cx="1712912" cy="1611312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2000" b="1">
                <a:latin typeface="Arial" charset="0"/>
              </a:rPr>
              <a:t>грустный</a:t>
            </a:r>
          </a:p>
        </p:txBody>
      </p:sp>
      <p:sp>
        <p:nvSpPr>
          <p:cNvPr id="36872" name="_s1043"/>
          <p:cNvSpPr>
            <a:spLocks noChangeArrowheads="1"/>
          </p:cNvSpPr>
          <p:nvPr/>
        </p:nvSpPr>
        <p:spPr bwMode="auto">
          <a:xfrm>
            <a:off x="5580063" y="3451225"/>
            <a:ext cx="1685925" cy="1579563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1400">
                <a:latin typeface="Arial" charset="0"/>
              </a:rPr>
              <a:t> </a:t>
            </a:r>
            <a:r>
              <a:rPr lang="ru-RU" altLang="ru-RU" sz="2000" b="1">
                <a:latin typeface="Arial" charset="0"/>
              </a:rPr>
              <a:t>унылый</a:t>
            </a:r>
          </a:p>
        </p:txBody>
      </p:sp>
      <p:sp>
        <p:nvSpPr>
          <p:cNvPr id="36873" name="_s1045"/>
          <p:cNvSpPr>
            <a:spLocks noChangeArrowheads="1"/>
          </p:cNvSpPr>
          <p:nvPr/>
        </p:nvSpPr>
        <p:spPr bwMode="auto">
          <a:xfrm>
            <a:off x="1619250" y="4932363"/>
            <a:ext cx="1657350" cy="1477962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2000" b="1">
                <a:latin typeface="Arial" charset="0"/>
              </a:rPr>
              <a:t>скучный</a:t>
            </a:r>
          </a:p>
        </p:txBody>
      </p:sp>
      <p:sp>
        <p:nvSpPr>
          <p:cNvPr id="36874" name="_s1047"/>
          <p:cNvSpPr>
            <a:spLocks noChangeArrowheads="1"/>
          </p:cNvSpPr>
          <p:nvPr/>
        </p:nvSpPr>
        <p:spPr bwMode="auto">
          <a:xfrm>
            <a:off x="5260975" y="1831975"/>
            <a:ext cx="1728788" cy="1608138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2000" b="1">
                <a:latin typeface="Arial" charset="0"/>
              </a:rPr>
              <a:t>радостный</a:t>
            </a:r>
          </a:p>
        </p:txBody>
      </p:sp>
      <p:sp>
        <p:nvSpPr>
          <p:cNvPr id="36875" name="_s1048"/>
          <p:cNvSpPr>
            <a:spLocks noChangeArrowheads="1"/>
          </p:cNvSpPr>
          <p:nvPr/>
        </p:nvSpPr>
        <p:spPr bwMode="auto">
          <a:xfrm>
            <a:off x="3359150" y="3403600"/>
            <a:ext cx="1666875" cy="16017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/>
            <a:r>
              <a:rPr lang="ru-RU" altLang="ru-RU" sz="2800" b="1">
                <a:latin typeface="Arial" charset="0"/>
              </a:rPr>
              <a:t>весёлый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Прямоугольник 1"/>
          <p:cNvSpPr>
            <a:spLocks noChangeArrowheads="1"/>
          </p:cNvSpPr>
          <p:nvPr/>
        </p:nvSpPr>
        <p:spPr bwMode="auto">
          <a:xfrm>
            <a:off x="323850" y="188913"/>
            <a:ext cx="84963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800" b="1" u="sng">
                <a:solidFill>
                  <a:srgbClr val="FF3300"/>
                </a:solidFill>
                <a:latin typeface="Arial" charset="0"/>
              </a:rPr>
              <a:t>Задание: </a:t>
            </a:r>
            <a:r>
              <a:rPr lang="ru-RU" altLang="ru-RU" sz="2800" b="1">
                <a:latin typeface="Arial" charset="0"/>
              </a:rPr>
              <a:t>Из приведённых ниже слов </a:t>
            </a:r>
          </a:p>
          <a:p>
            <a:pPr algn="ctr" eaLnBrk="1" hangingPunct="1"/>
            <a:r>
              <a:rPr lang="ru-RU" altLang="ru-RU" sz="2800" b="1">
                <a:latin typeface="Arial" charset="0"/>
              </a:rPr>
              <a:t>подберите антонимы  к слову</a:t>
            </a:r>
            <a:r>
              <a:rPr lang="ru-RU" altLang="ru-RU" sz="2800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altLang="ru-RU" sz="2800" b="1">
                <a:solidFill>
                  <a:srgbClr val="FF3300"/>
                </a:solidFill>
                <a:latin typeface="Arial" charset="0"/>
              </a:rPr>
              <a:t>«ВЕСЁЛЫЙ» </a:t>
            </a:r>
          </a:p>
        </p:txBody>
      </p:sp>
      <p:sp>
        <p:nvSpPr>
          <p:cNvPr id="21" name="_s1048"/>
          <p:cNvSpPr>
            <a:spLocks noChangeArrowheads="1"/>
          </p:cNvSpPr>
          <p:nvPr/>
        </p:nvSpPr>
        <p:spPr bwMode="auto">
          <a:xfrm>
            <a:off x="3276600" y="3141663"/>
            <a:ext cx="1665288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 eaLnBrk="1" hangingPunct="1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весёлый</a:t>
            </a:r>
          </a:p>
        </p:txBody>
      </p:sp>
      <p:sp>
        <p:nvSpPr>
          <p:cNvPr id="3" name="Выноска-облако 2"/>
          <p:cNvSpPr/>
          <p:nvPr/>
        </p:nvSpPr>
        <p:spPr>
          <a:xfrm>
            <a:off x="1042988" y="1484313"/>
            <a:ext cx="2703512" cy="159861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тоскливый</a:t>
            </a:r>
          </a:p>
        </p:txBody>
      </p:sp>
      <p:sp>
        <p:nvSpPr>
          <p:cNvPr id="32" name="Выноска-облако 31"/>
          <p:cNvSpPr/>
          <p:nvPr/>
        </p:nvSpPr>
        <p:spPr>
          <a:xfrm>
            <a:off x="4140200" y="1592263"/>
            <a:ext cx="2705100" cy="15494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печальный</a:t>
            </a:r>
          </a:p>
        </p:txBody>
      </p:sp>
      <p:sp>
        <p:nvSpPr>
          <p:cNvPr id="33" name="Выноска-облако 32"/>
          <p:cNvSpPr/>
          <p:nvPr/>
        </p:nvSpPr>
        <p:spPr>
          <a:xfrm>
            <a:off x="5153025" y="3167063"/>
            <a:ext cx="2692400" cy="17272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унылый</a:t>
            </a:r>
          </a:p>
        </p:txBody>
      </p:sp>
      <p:sp>
        <p:nvSpPr>
          <p:cNvPr id="34" name="Выноска-облако 33"/>
          <p:cNvSpPr/>
          <p:nvPr/>
        </p:nvSpPr>
        <p:spPr>
          <a:xfrm>
            <a:off x="2916238" y="4868863"/>
            <a:ext cx="2603500" cy="1697037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грустный</a:t>
            </a:r>
          </a:p>
        </p:txBody>
      </p:sp>
      <p:sp>
        <p:nvSpPr>
          <p:cNvPr id="35" name="Выноска-облако 34"/>
          <p:cNvSpPr/>
          <p:nvPr/>
        </p:nvSpPr>
        <p:spPr>
          <a:xfrm>
            <a:off x="600075" y="3775075"/>
            <a:ext cx="2603500" cy="176053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скучный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338138"/>
            <a:ext cx="8435975" cy="12525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Задание: </a:t>
            </a:r>
            <a:r>
              <a:rPr lang="ru-RU" b="1" dirty="0" smtClean="0"/>
              <a:t>Выберите пару антонимов</a:t>
            </a:r>
            <a:endParaRPr lang="ru-RU" b="1" dirty="0"/>
          </a:p>
        </p:txBody>
      </p:sp>
      <p:sp>
        <p:nvSpPr>
          <p:cNvPr id="38915" name="Прямоугольник 4"/>
          <p:cNvSpPr>
            <a:spLocks noChangeArrowheads="1"/>
          </p:cNvSpPr>
          <p:nvPr/>
        </p:nvSpPr>
        <p:spPr bwMode="auto">
          <a:xfrm>
            <a:off x="539750" y="2305050"/>
            <a:ext cx="7900988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3600" b="1"/>
              <a:t>Ближнее    -       соседнее</a:t>
            </a:r>
          </a:p>
          <a:p>
            <a:pPr eaLnBrk="1" hangingPunct="1"/>
            <a:endParaRPr lang="ru-RU" altLang="ru-RU" sz="3600" b="1"/>
          </a:p>
          <a:p>
            <a:pPr eaLnBrk="1" hangingPunct="1"/>
            <a:r>
              <a:rPr lang="ru-RU" altLang="ru-RU" sz="3600" b="1"/>
              <a:t>Весёлый    -       грустный</a:t>
            </a:r>
          </a:p>
          <a:p>
            <a:pPr eaLnBrk="1" hangingPunct="1"/>
            <a:endParaRPr lang="ru-RU" altLang="ru-RU" sz="3600" b="1"/>
          </a:p>
          <a:p>
            <a:pPr eaLnBrk="1" hangingPunct="1"/>
            <a:r>
              <a:rPr lang="ru-RU" altLang="ru-RU" sz="3600" b="1"/>
              <a:t>Высокий    -       толстый</a:t>
            </a:r>
          </a:p>
          <a:p>
            <a:pPr eaLnBrk="1" hangingPunct="1"/>
            <a:endParaRPr lang="ru-RU" altLang="ru-RU" sz="3600" b="1"/>
          </a:p>
          <a:p>
            <a:pPr eaLnBrk="1" hangingPunct="1"/>
            <a:r>
              <a:rPr lang="ru-RU" altLang="ru-RU" sz="3600" b="1"/>
              <a:t>Умный       -      внимательный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39" name="Прямоугольник 2"/>
          <p:cNvSpPr>
            <a:spLocks noChangeArrowheads="1"/>
          </p:cNvSpPr>
          <p:nvPr/>
        </p:nvSpPr>
        <p:spPr bwMode="auto">
          <a:xfrm>
            <a:off x="468313" y="2636838"/>
            <a:ext cx="8207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ru-RU" altLang="ru-RU" sz="4000" b="1"/>
              <a:t>весёлый      -       грустный</a:t>
            </a:r>
          </a:p>
        </p:txBody>
      </p:sp>
      <p:pic>
        <p:nvPicPr>
          <p:cNvPr id="39940" name="Picture 4" descr="C:\Users\сеня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6338"/>
            <a:ext cx="4025900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6" descr="C:\Users\сеня\Desktop\deti-grus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73463"/>
            <a:ext cx="4225925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4213" y="2565400"/>
            <a:ext cx="7596187" cy="3959225"/>
          </a:xfrm>
        </p:spPr>
        <p:txBody>
          <a:bodyPr rtlCol="0"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                                         медленно</a:t>
            </a:r>
            <a:endParaRPr lang="ru-RU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Быстро                                       мягкий</a:t>
            </a:r>
            <a:endParaRPr lang="ru-RU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Твёрдый </a:t>
            </a:r>
            <a:r>
              <a:rPr lang="ru-RU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мир</a:t>
            </a:r>
            <a:endParaRPr lang="ru-RU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Ссориться </a:t>
            </a:r>
            <a:r>
              <a:rPr lang="ru-RU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маленький</a:t>
            </a:r>
            <a:endParaRPr lang="ru-RU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Большой </a:t>
            </a:r>
            <a:r>
              <a:rPr lang="ru-RU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холодно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пасмурно</a:t>
            </a:r>
            <a:r>
              <a:rPr lang="ru-RU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мириться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тепло </a:t>
            </a:r>
            <a:r>
              <a:rPr lang="ru-RU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солнечно </a:t>
            </a:r>
            <a:endParaRPr lang="ru-RU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b="1" dirty="0" smtClean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88" y="333375"/>
            <a:ext cx="8435975" cy="12525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u="sng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</a:t>
            </a:r>
            <a:r>
              <a:rPr lang="ru-RU" sz="2800" dirty="0" smtClean="0">
                <a:solidFill>
                  <a:srgbClr val="FF3300"/>
                </a:solidFill>
              </a:rPr>
              <a:t>: 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Соедините стрелочками  слова-антонимы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1"/>
          <p:cNvSpPr txBox="1">
            <a:spLocks/>
          </p:cNvSpPr>
          <p:nvPr/>
        </p:nvSpPr>
        <p:spPr>
          <a:xfrm>
            <a:off x="323850" y="1557338"/>
            <a:ext cx="8496300" cy="4751387"/>
          </a:xfrm>
          <a:prstGeom prst="rect">
            <a:avLst/>
          </a:prstGeom>
          <a:ln w="76200">
            <a:solidFill>
              <a:srgbClr val="FF3300"/>
            </a:solidFill>
          </a:ln>
        </p:spPr>
        <p:txBody>
          <a:bodyPr anchor="b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35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endParaRPr lang="ru-RU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defRPr/>
            </a:pPr>
            <a:r>
              <a:rPr lang="ru-RU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война                                            медленно</a:t>
            </a:r>
          </a:p>
          <a:p>
            <a:pPr algn="l">
              <a:defRPr/>
            </a:pPr>
            <a:r>
              <a:rPr lang="ru-RU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быстро                                          мягкий</a:t>
            </a:r>
          </a:p>
          <a:p>
            <a:pPr algn="l">
              <a:defRPr/>
            </a:pPr>
            <a:r>
              <a:rPr lang="ru-RU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твёрдый                                       мир</a:t>
            </a:r>
          </a:p>
          <a:p>
            <a:pPr algn="l">
              <a:defRPr/>
            </a:pPr>
            <a:r>
              <a:rPr lang="ru-RU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ссориться                                   маленький</a:t>
            </a:r>
          </a:p>
          <a:p>
            <a:pPr algn="l">
              <a:defRPr/>
            </a:pPr>
            <a:r>
              <a:rPr lang="ru-RU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большой                                      холодно</a:t>
            </a:r>
          </a:p>
          <a:p>
            <a:pPr algn="l">
              <a:defRPr/>
            </a:pPr>
            <a:r>
              <a:rPr lang="ru-RU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пасмурно                                     мириться</a:t>
            </a:r>
          </a:p>
          <a:p>
            <a:pPr algn="l">
              <a:defRPr/>
            </a:pPr>
            <a:r>
              <a:rPr lang="ru-RU" sz="3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тепло                                            солнечно</a:t>
            </a:r>
            <a:r>
              <a:rPr lang="ru-RU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defRPr/>
            </a:pPr>
            <a:endParaRPr lang="ru-RU" b="1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2146300" y="2276475"/>
            <a:ext cx="3455988" cy="936625"/>
          </a:xfrm>
          <a:prstGeom prst="straightConnector1">
            <a:avLst/>
          </a:prstGeom>
          <a:ln w="38100">
            <a:solidFill>
              <a:srgbClr val="FF33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2124075" y="2276475"/>
            <a:ext cx="3311525" cy="468313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2411413" y="2744788"/>
            <a:ext cx="3097212" cy="539750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700338" y="3716338"/>
            <a:ext cx="2808287" cy="1008062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484438" y="3716338"/>
            <a:ext cx="3024187" cy="504825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555875" y="4724400"/>
            <a:ext cx="2952750" cy="433388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1979613" y="4221163"/>
            <a:ext cx="3529012" cy="10080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1692275" y="404813"/>
            <a:ext cx="5183188" cy="8636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ъект 4"/>
          <p:cNvSpPr>
            <a:spLocks noGrp="1"/>
          </p:cNvSpPr>
          <p:nvPr>
            <p:ph idx="1"/>
          </p:nvPr>
        </p:nvSpPr>
        <p:spPr>
          <a:xfrm>
            <a:off x="611188" y="1916113"/>
            <a:ext cx="7048500" cy="4465637"/>
          </a:xfrm>
        </p:spPr>
        <p:txBody>
          <a:bodyPr/>
          <a:lstStyle/>
          <a:p>
            <a:pPr eaLnBrk="1" hangingPunct="1"/>
            <a:r>
              <a:rPr lang="ru-RU" altLang="ru-RU" sz="2200" b="1" smtClean="0"/>
              <a:t>Знай больше, а говори…..</a:t>
            </a:r>
          </a:p>
          <a:p>
            <a:pPr eaLnBrk="1" hangingPunct="1"/>
            <a:r>
              <a:rPr lang="ru-RU" altLang="ru-RU" sz="2200" b="1" smtClean="0"/>
              <a:t>Корень ученья горек, да плод его …..</a:t>
            </a:r>
          </a:p>
          <a:p>
            <a:pPr eaLnBrk="1" hangingPunct="1"/>
            <a:r>
              <a:rPr lang="ru-RU" altLang="ru-RU" sz="2200" b="1" smtClean="0"/>
              <a:t>Не бойся врага умного, бойся друга…..</a:t>
            </a:r>
          </a:p>
          <a:p>
            <a:pPr eaLnBrk="1" hangingPunct="1"/>
            <a:r>
              <a:rPr lang="ru-RU" altLang="ru-RU" sz="2200" b="1" smtClean="0"/>
              <a:t>Ученье – свет, а неученье - …..</a:t>
            </a:r>
          </a:p>
          <a:p>
            <a:pPr eaLnBrk="1" hangingPunct="1"/>
            <a:r>
              <a:rPr lang="ru-RU" altLang="ru-RU" sz="2200" b="1" smtClean="0"/>
              <a:t>Мягко стелет, да ….. спать.</a:t>
            </a:r>
          </a:p>
          <a:p>
            <a:pPr eaLnBrk="1" hangingPunct="1"/>
            <a:r>
              <a:rPr lang="ru-RU" altLang="ru-RU" sz="2200" b="1" smtClean="0"/>
              <a:t>Сытый ….. не разумеет.</a:t>
            </a:r>
          </a:p>
          <a:p>
            <a:pPr eaLnBrk="1" hangingPunct="1"/>
            <a:r>
              <a:rPr lang="ru-RU" altLang="ru-RU" sz="2200" b="1" smtClean="0"/>
              <a:t> Ласточка день начинает, а соловей …..</a:t>
            </a:r>
          </a:p>
          <a:p>
            <a:pPr eaLnBrk="1" hangingPunct="1"/>
            <a:r>
              <a:rPr lang="ru-RU" altLang="ru-RU" sz="2200" b="1" smtClean="0"/>
              <a:t> За маленьким погнался, а …..потерял.</a:t>
            </a:r>
          </a:p>
          <a:p>
            <a:pPr eaLnBrk="1" hangingPunct="1"/>
            <a:r>
              <a:rPr lang="ru-RU" altLang="ru-RU" sz="2200" b="1" smtClean="0"/>
              <a:t>Легко сказать, да…..сделать.</a:t>
            </a:r>
          </a:p>
          <a:p>
            <a:pPr eaLnBrk="1" hangingPunct="1"/>
            <a:r>
              <a:rPr lang="ru-RU" altLang="ru-RU" sz="2200" b="1" smtClean="0"/>
              <a:t>Правой рукой строит, а левой…..</a:t>
            </a:r>
          </a:p>
          <a:p>
            <a:pPr eaLnBrk="1" hangingPunct="1"/>
            <a:endParaRPr lang="ru-RU" altLang="ru-RU" sz="2200" b="1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0825" y="338138"/>
            <a:ext cx="8435975" cy="12525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CC0000"/>
                </a:solidFill>
              </a:rPr>
              <a:t>Задание:</a:t>
            </a:r>
            <a:r>
              <a:rPr lang="ru-RU" b="1" dirty="0" smtClean="0"/>
              <a:t> </a:t>
            </a:r>
            <a:r>
              <a:rPr lang="ru-RU" sz="3100" b="1" dirty="0" smtClean="0"/>
              <a:t>Закончи пословицы и объясни одну из них.</a:t>
            </a:r>
            <a:r>
              <a:rPr lang="ru-RU" sz="3100" dirty="0"/>
              <a:t/>
            </a:r>
            <a:br>
              <a:rPr lang="ru-RU" sz="3100" dirty="0"/>
            </a:br>
            <a:endParaRPr lang="ru-RU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4213" y="1844675"/>
            <a:ext cx="7408862" cy="4897438"/>
          </a:xfrm>
        </p:spPr>
        <p:txBody>
          <a:bodyPr/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Знай больше, а </a:t>
            </a:r>
            <a:r>
              <a:rPr lang="ru-RU" b="1" dirty="0" smtClean="0"/>
              <a:t>говори </a:t>
            </a:r>
            <a:r>
              <a:rPr lang="ru-RU" b="1" dirty="0" smtClean="0">
                <a:solidFill>
                  <a:srgbClr val="CC0000"/>
                </a:solidFill>
              </a:rPr>
              <a:t>меньше.</a:t>
            </a:r>
            <a:endParaRPr lang="ru-RU" b="1" dirty="0">
              <a:solidFill>
                <a:srgbClr val="CC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Корень ученья горек, да плод его </a:t>
            </a:r>
            <a:r>
              <a:rPr lang="ru-RU" b="1" dirty="0" smtClean="0">
                <a:solidFill>
                  <a:srgbClr val="CC0000"/>
                </a:solidFill>
              </a:rPr>
              <a:t>сладок.</a:t>
            </a:r>
            <a:endParaRPr lang="ru-RU" b="1" dirty="0">
              <a:solidFill>
                <a:srgbClr val="CC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Не бойся врага умного, бойся </a:t>
            </a:r>
            <a:r>
              <a:rPr lang="ru-RU" b="1" dirty="0" smtClean="0"/>
              <a:t>друга </a:t>
            </a:r>
            <a:r>
              <a:rPr lang="ru-RU" b="1" dirty="0" smtClean="0">
                <a:solidFill>
                  <a:srgbClr val="CC0000"/>
                </a:solidFill>
              </a:rPr>
              <a:t>глупого.</a:t>
            </a:r>
            <a:endParaRPr lang="ru-RU" b="1" dirty="0">
              <a:solidFill>
                <a:srgbClr val="CC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Ученье – свет, а </a:t>
            </a:r>
            <a:r>
              <a:rPr lang="ru-RU" b="1" dirty="0" err="1"/>
              <a:t>неученье</a:t>
            </a:r>
            <a:r>
              <a:rPr lang="ru-RU" b="1" dirty="0"/>
              <a:t> </a:t>
            </a:r>
            <a:r>
              <a:rPr lang="ru-RU" b="1" dirty="0" smtClean="0"/>
              <a:t>– </a:t>
            </a:r>
            <a:r>
              <a:rPr lang="ru-RU" b="1" dirty="0" smtClean="0">
                <a:solidFill>
                  <a:srgbClr val="CC0000"/>
                </a:solidFill>
              </a:rPr>
              <a:t>тьма.</a:t>
            </a:r>
            <a:endParaRPr lang="ru-RU" b="1" dirty="0">
              <a:solidFill>
                <a:srgbClr val="CC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Мягко стелет, да </a:t>
            </a:r>
            <a:r>
              <a:rPr lang="ru-RU" b="1" dirty="0" smtClean="0">
                <a:solidFill>
                  <a:srgbClr val="CC0000"/>
                </a:solidFill>
              </a:rPr>
              <a:t>жёстко</a:t>
            </a:r>
            <a:r>
              <a:rPr lang="ru-RU" b="1" dirty="0" smtClean="0"/>
              <a:t> </a:t>
            </a:r>
            <a:r>
              <a:rPr lang="ru-RU" b="1" dirty="0"/>
              <a:t>спать.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Сытый 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CC0000"/>
                </a:solidFill>
              </a:rPr>
              <a:t>голодного</a:t>
            </a:r>
            <a:r>
              <a:rPr lang="ru-RU" b="1" dirty="0" smtClean="0"/>
              <a:t>  </a:t>
            </a:r>
            <a:r>
              <a:rPr lang="ru-RU" b="1" dirty="0"/>
              <a:t>не разумеет.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 Ласточка день начинает, а соловей </a:t>
            </a:r>
            <a:r>
              <a:rPr lang="ru-RU" b="1" dirty="0" smtClean="0">
                <a:solidFill>
                  <a:srgbClr val="CC0000"/>
                </a:solidFill>
              </a:rPr>
              <a:t>кончает.</a:t>
            </a:r>
            <a:endParaRPr lang="ru-RU" b="1" dirty="0">
              <a:solidFill>
                <a:srgbClr val="CC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 За маленьким погнался, </a:t>
            </a:r>
            <a:r>
              <a:rPr lang="ru-RU" b="1" dirty="0" smtClean="0"/>
              <a:t>а </a:t>
            </a:r>
            <a:r>
              <a:rPr lang="ru-RU" b="1" dirty="0" smtClean="0">
                <a:solidFill>
                  <a:srgbClr val="CC0000"/>
                </a:solidFill>
              </a:rPr>
              <a:t>большое</a:t>
            </a:r>
            <a:r>
              <a:rPr lang="ru-RU" b="1" dirty="0" smtClean="0"/>
              <a:t> потерял</a:t>
            </a:r>
            <a:r>
              <a:rPr lang="ru-RU" b="1" dirty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Легко сказать, </a:t>
            </a:r>
            <a:r>
              <a:rPr lang="ru-RU" b="1" dirty="0" smtClean="0"/>
              <a:t>да </a:t>
            </a:r>
            <a:r>
              <a:rPr lang="ru-RU" b="1" dirty="0" smtClean="0">
                <a:solidFill>
                  <a:srgbClr val="CC0000"/>
                </a:solidFill>
              </a:rPr>
              <a:t>трудно </a:t>
            </a:r>
            <a:r>
              <a:rPr lang="ru-RU" b="1" dirty="0" smtClean="0"/>
              <a:t>сделать</a:t>
            </a:r>
            <a:r>
              <a:rPr lang="ru-RU" b="1" dirty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b="1" dirty="0"/>
              <a:t>Правой рукой строит, а </a:t>
            </a:r>
            <a:r>
              <a:rPr lang="ru-RU" b="1" dirty="0" smtClean="0"/>
              <a:t>левой </a:t>
            </a:r>
            <a:r>
              <a:rPr lang="ru-RU" b="1" dirty="0" smtClean="0">
                <a:solidFill>
                  <a:srgbClr val="CC0000"/>
                </a:solidFill>
              </a:rPr>
              <a:t>ломает.</a:t>
            </a:r>
            <a:endParaRPr lang="ru-RU" b="1" dirty="0">
              <a:solidFill>
                <a:srgbClr val="CC0000"/>
              </a:solidFill>
            </a:endParaRP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4608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rgbClr val="CC0000"/>
                </a:solidFill>
              </a:rPr>
              <a:t>ПРАВИЛЬНЫЙ ОТВЕТ: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rgbClr val="CC0000"/>
                </a:solidFill>
              </a:rPr>
              <a:t>Задание: </a:t>
            </a:r>
            <a:r>
              <a:rPr lang="ru-RU" altLang="ru-RU" sz="2800" b="1" smtClean="0">
                <a:solidFill>
                  <a:schemeClr val="tx1"/>
                </a:solidFill>
              </a:rPr>
              <a:t>Подобрать синоним и антоним к слову:</a:t>
            </a:r>
            <a:br>
              <a:rPr lang="ru-RU" altLang="ru-RU" sz="2800" b="1" smtClean="0">
                <a:solidFill>
                  <a:schemeClr val="tx1"/>
                </a:solidFill>
              </a:rPr>
            </a:br>
            <a:r>
              <a:rPr lang="ru-RU" altLang="ru-RU" sz="2800" b="1" smtClean="0">
                <a:solidFill>
                  <a:srgbClr val="FF33CC"/>
                </a:solidFill>
              </a:rPr>
              <a:t>1 вариант </a:t>
            </a:r>
            <a:r>
              <a:rPr lang="ru-RU" altLang="ru-RU" sz="2800" b="1" smtClean="0"/>
              <a:t>– синоним          </a:t>
            </a:r>
            <a:r>
              <a:rPr lang="ru-RU" altLang="ru-RU" sz="2800" b="1" smtClean="0">
                <a:solidFill>
                  <a:srgbClr val="FF33CC"/>
                </a:solidFill>
              </a:rPr>
              <a:t>2 вариант </a:t>
            </a:r>
            <a:r>
              <a:rPr lang="ru-RU" altLang="ru-RU" sz="2800" b="1" smtClean="0"/>
              <a:t>- антоним</a:t>
            </a:r>
            <a:r>
              <a:rPr lang="ru-RU" altLang="ru-RU" sz="2800" smtClean="0"/>
              <a:t/>
            </a:r>
            <a:br>
              <a:rPr lang="ru-RU" altLang="ru-RU" sz="2800" smtClean="0"/>
            </a:br>
            <a:endParaRPr lang="ru-RU" altLang="ru-RU" sz="280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2555875" y="1484313"/>
            <a:ext cx="3744913" cy="511333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Тьма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Правда 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Горе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Родина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Сердитый</a:t>
            </a:r>
          </a:p>
          <a:p>
            <a:pPr eaLnBrk="1" hangingPunct="1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ответ: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850" y="2205038"/>
            <a:ext cx="2022475" cy="4176712"/>
          </a:xfrm>
          <a:solidFill>
            <a:srgbClr val="FFFF00"/>
          </a:solidFill>
          <a:ln w="57150"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  <a:defRPr/>
            </a:pP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Тьма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Друг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Правда 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Работа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Горе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Родина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7.Сердитый</a:t>
            </a:r>
          </a:p>
          <a:p>
            <a:pPr eaLnBrk="1" hangingPunct="1"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3059113" y="1700213"/>
            <a:ext cx="5840412" cy="4752975"/>
          </a:xfrm>
          <a:solidFill>
            <a:schemeClr val="accent5">
              <a:lumMod val="60000"/>
              <a:lumOff val="40000"/>
            </a:schemeClr>
          </a:solidFill>
          <a:ln w="38100">
            <a:solidFill>
              <a:srgbClr val="FF3300"/>
            </a:solidFill>
          </a:ln>
        </p:spPr>
        <p:txBody>
          <a:bodyPr/>
          <a:lstStyle/>
          <a:p>
            <a:pPr marL="0" indent="0" algn="ctr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вариант                              2 вариант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СИНОНИМ  </a:t>
            </a: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</a:t>
            </a:r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АНТОНИМ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Мрак                                         Свет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Приятель                                 Враг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Истина                                      Ложь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Дело                                          Безделье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Беда                                           Радость  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Отчизна                                    Чужбина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sz="2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Злой                                            Добрый 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</a:t>
            </a:r>
            <a:endParaRPr lang="ru-RU" b="1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2411413" y="2997200"/>
            <a:ext cx="647700" cy="7143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2411413" y="3500438"/>
            <a:ext cx="647700" cy="730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2411413" y="3963988"/>
            <a:ext cx="647700" cy="7143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411413" y="4443413"/>
            <a:ext cx="647700" cy="7143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2411413" y="5013325"/>
            <a:ext cx="647700" cy="7143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2411413" y="5516563"/>
            <a:ext cx="647700" cy="730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9" name="Стрелка вправо с вырезом 18"/>
          <p:cNvSpPr/>
          <p:nvPr/>
        </p:nvSpPr>
        <p:spPr>
          <a:xfrm>
            <a:off x="2447925" y="6021388"/>
            <a:ext cx="647700" cy="7143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4"/>
          <p:cNvSpPr>
            <a:spLocks noGrp="1"/>
          </p:cNvSpPr>
          <p:nvPr>
            <p:ph type="title"/>
          </p:nvPr>
        </p:nvSpPr>
        <p:spPr>
          <a:xfrm>
            <a:off x="323850" y="333375"/>
            <a:ext cx="8434388" cy="1252538"/>
          </a:xfrm>
        </p:spPr>
        <p:txBody>
          <a:bodyPr/>
          <a:lstStyle/>
          <a:p>
            <a:pPr eaLnBrk="1" hangingPunct="1"/>
            <a:r>
              <a:rPr lang="ru-RU" altLang="ru-RU" sz="2800" b="1" u="sng" smtClean="0">
                <a:solidFill>
                  <a:srgbClr val="FF33CC"/>
                </a:solidFill>
              </a:rPr>
              <a:t>Задание</a:t>
            </a:r>
            <a:r>
              <a:rPr lang="ru-RU" altLang="ru-RU" sz="2800" b="1" smtClean="0">
                <a:solidFill>
                  <a:srgbClr val="FF33CC"/>
                </a:solidFill>
              </a:rPr>
              <a:t>: </a:t>
            </a:r>
            <a:r>
              <a:rPr lang="ru-RU" altLang="ru-RU" sz="2800" b="1" smtClean="0">
                <a:solidFill>
                  <a:schemeClr val="tx1"/>
                </a:solidFill>
              </a:rPr>
              <a:t>Восстановите предложения,   </a:t>
            </a:r>
            <a:br>
              <a:rPr lang="ru-RU" altLang="ru-RU" sz="2800" b="1" smtClean="0">
                <a:solidFill>
                  <a:schemeClr val="tx1"/>
                </a:solidFill>
              </a:rPr>
            </a:br>
            <a:r>
              <a:rPr lang="ru-RU" altLang="ru-RU" sz="2800" b="1" smtClean="0">
                <a:solidFill>
                  <a:schemeClr val="tx1"/>
                </a:solidFill>
              </a:rPr>
              <a:t>подчеркните антонимы:</a:t>
            </a:r>
            <a:r>
              <a:rPr lang="ru-RU" altLang="ru-RU" sz="2800" smtClean="0">
                <a:solidFill>
                  <a:schemeClr val="tx1"/>
                </a:solidFill>
              </a:rPr>
              <a:t/>
            </a:r>
            <a:br>
              <a:rPr lang="ru-RU" altLang="ru-RU" sz="2800" smtClean="0">
                <a:solidFill>
                  <a:schemeClr val="tx1"/>
                </a:solidFill>
              </a:rPr>
            </a:br>
            <a:endParaRPr lang="ru-RU" altLang="ru-RU" sz="2800" smtClean="0">
              <a:solidFill>
                <a:schemeClr val="tx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50825" y="2349500"/>
            <a:ext cx="3965575" cy="3960813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1</a:t>
            </a:r>
            <a:r>
              <a:rPr lang="ru-RU" b="1" dirty="0" smtClean="0">
                <a:solidFill>
                  <a:srgbClr val="C00000"/>
                </a:solidFill>
              </a:rPr>
              <a:t>. С </a:t>
            </a:r>
            <a:r>
              <a:rPr lang="ru-RU" b="1" dirty="0">
                <a:solidFill>
                  <a:srgbClr val="C00000"/>
                </a:solidFill>
              </a:rPr>
              <a:t>одной стороны </a:t>
            </a:r>
            <a:r>
              <a:rPr lang="ru-RU" b="1" dirty="0" smtClean="0">
                <a:solidFill>
                  <a:srgbClr val="C00000"/>
                </a:solidFill>
              </a:rPr>
              <a:t>берега бушевал </a:t>
            </a:r>
            <a:r>
              <a:rPr lang="ru-RU" b="1" dirty="0">
                <a:solidFill>
                  <a:srgbClr val="C00000"/>
                </a:solidFill>
              </a:rPr>
              <a:t>шторм</a:t>
            </a:r>
            <a:r>
              <a:rPr lang="ru-RU" b="1" dirty="0" smtClean="0">
                <a:solidFill>
                  <a:srgbClr val="C00000"/>
                </a:solidFill>
              </a:rPr>
              <a:t>,</a:t>
            </a:r>
          </a:p>
          <a:p>
            <a:pPr eaLnBrk="1" hangingPunct="1">
              <a:defRPr/>
            </a:pPr>
            <a:endParaRPr lang="ru-RU" dirty="0">
              <a:solidFill>
                <a:srgbClr val="C00000"/>
              </a:solidFill>
            </a:endParaRP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2</a:t>
            </a:r>
            <a:r>
              <a:rPr lang="ru-RU" b="1" dirty="0" smtClean="0">
                <a:solidFill>
                  <a:srgbClr val="C00000"/>
                </a:solidFill>
              </a:rPr>
              <a:t>. В </a:t>
            </a:r>
            <a:r>
              <a:rPr lang="ru-RU" b="1" dirty="0">
                <a:solidFill>
                  <a:srgbClr val="C00000"/>
                </a:solidFill>
              </a:rPr>
              <a:t>быту он был ужасно рассеянным,</a:t>
            </a:r>
            <a:endParaRPr lang="ru-RU" dirty="0">
              <a:solidFill>
                <a:srgbClr val="C00000"/>
              </a:solidFill>
            </a:endParaRPr>
          </a:p>
          <a:p>
            <a:pPr marL="0" indent="0" eaLnBrk="1" hangingPunct="1">
              <a:buFont typeface="Symbol" pitchFamily="18" charset="2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chemeClr val="tx1"/>
                </a:solidFill>
              </a:rPr>
              <a:t>3</a:t>
            </a:r>
            <a:r>
              <a:rPr lang="ru-RU" b="1" dirty="0" smtClean="0">
                <a:solidFill>
                  <a:srgbClr val="C00000"/>
                </a:solidFill>
              </a:rPr>
              <a:t>. На </a:t>
            </a:r>
            <a:r>
              <a:rPr lang="ru-RU" b="1" dirty="0">
                <a:solidFill>
                  <a:srgbClr val="C00000"/>
                </a:solidFill>
              </a:rPr>
              <a:t>фоне великолепного дворца, в котором жила принцесса, </a:t>
            </a:r>
            <a:endParaRPr lang="ru-RU" dirty="0">
              <a:solidFill>
                <a:srgbClr val="C00000"/>
              </a:solidFill>
            </a:endParaRPr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4427538" y="2276475"/>
            <a:ext cx="4392612" cy="4176713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собственный дом показался бедному юноше убогим и даже уродливым.</a:t>
            </a:r>
          </a:p>
          <a:p>
            <a:pPr marL="0" indent="0" eaLnBrk="1" hangingPunct="1">
              <a:buFont typeface="Symbol" pitchFamily="18" charset="2"/>
              <a:buNone/>
              <a:defRPr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но в ответственные моменты становился сосредоточенным и собранным.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eaLnBrk="1" hangingPunct="1">
              <a:buFont typeface="Symbol" pitchFamily="18" charset="2"/>
              <a:buNone/>
              <a:defRPr/>
            </a:pP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зато с другой стороны был полный штиль.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4213" y="2205038"/>
            <a:ext cx="7840662" cy="4319587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1. </a:t>
            </a:r>
            <a:r>
              <a:rPr lang="ru-RU" b="1" dirty="0" smtClean="0"/>
              <a:t>С </a:t>
            </a:r>
            <a:r>
              <a:rPr lang="ru-RU" b="1" dirty="0"/>
              <a:t>одной стороны </a:t>
            </a:r>
            <a:r>
              <a:rPr lang="ru-RU" b="1" dirty="0" smtClean="0"/>
              <a:t>берега бушевал </a:t>
            </a:r>
            <a:r>
              <a:rPr lang="ru-RU" b="1" dirty="0">
                <a:solidFill>
                  <a:srgbClr val="FF0000"/>
                </a:solidFill>
              </a:rPr>
              <a:t>шторм</a:t>
            </a:r>
            <a:r>
              <a:rPr lang="ru-RU" b="1" dirty="0" smtClean="0"/>
              <a:t>, зато с другой стороны был полный </a:t>
            </a:r>
            <a:r>
              <a:rPr lang="ru-RU" b="1" dirty="0" smtClean="0">
                <a:solidFill>
                  <a:srgbClr val="FF0000"/>
                </a:solidFill>
              </a:rPr>
              <a:t>штиль</a:t>
            </a:r>
            <a:r>
              <a:rPr lang="ru-RU" b="1" dirty="0" smtClean="0"/>
              <a:t>.</a:t>
            </a:r>
            <a:endParaRPr lang="ru-RU" dirty="0" smtClean="0"/>
          </a:p>
          <a:p>
            <a:pPr eaLnBrk="1" hangingPunct="1">
              <a:defRPr/>
            </a:pPr>
            <a:endParaRPr lang="ru-RU" dirty="0"/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2. </a:t>
            </a:r>
            <a:r>
              <a:rPr lang="ru-RU" b="1" dirty="0" smtClean="0"/>
              <a:t>В </a:t>
            </a:r>
            <a:r>
              <a:rPr lang="ru-RU" b="1" dirty="0"/>
              <a:t>быту он был ужасно </a:t>
            </a:r>
            <a:r>
              <a:rPr lang="ru-RU" b="1" dirty="0">
                <a:solidFill>
                  <a:srgbClr val="FF0000"/>
                </a:solidFill>
              </a:rPr>
              <a:t>рассеянным</a:t>
            </a:r>
            <a:r>
              <a:rPr lang="ru-RU" b="1" dirty="0" smtClean="0"/>
              <a:t>, но в ответственные моменты становился </a:t>
            </a:r>
            <a:r>
              <a:rPr lang="ru-RU" b="1" dirty="0" smtClean="0">
                <a:solidFill>
                  <a:srgbClr val="FF0000"/>
                </a:solidFill>
              </a:rPr>
              <a:t>сосредоточенным </a:t>
            </a:r>
            <a:r>
              <a:rPr lang="ru-RU" b="1" dirty="0" smtClean="0"/>
              <a:t>и</a:t>
            </a:r>
            <a:r>
              <a:rPr lang="ru-RU" b="1" dirty="0" smtClean="0">
                <a:solidFill>
                  <a:srgbClr val="FF0000"/>
                </a:solidFill>
              </a:rPr>
              <a:t> собранным</a:t>
            </a:r>
            <a:r>
              <a:rPr lang="ru-RU" b="1" dirty="0" smtClean="0"/>
              <a:t>.</a:t>
            </a:r>
            <a:endParaRPr lang="ru-RU" dirty="0" smtClean="0"/>
          </a:p>
          <a:p>
            <a:pPr eaLnBrk="1" hangingPunct="1">
              <a:defRPr/>
            </a:pPr>
            <a:endParaRPr lang="ru-RU" dirty="0"/>
          </a:p>
          <a:p>
            <a:pPr marL="0" indent="0" eaLnBrk="1" hangingPunct="1">
              <a:buFont typeface="Symbol" pitchFamily="18" charset="2"/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3. </a:t>
            </a:r>
            <a:r>
              <a:rPr lang="ru-RU" b="1" dirty="0" smtClean="0"/>
              <a:t>На </a:t>
            </a:r>
            <a:r>
              <a:rPr lang="ru-RU" b="1" dirty="0"/>
              <a:t>фоне </a:t>
            </a:r>
            <a:r>
              <a:rPr lang="ru-RU" b="1" dirty="0">
                <a:solidFill>
                  <a:srgbClr val="CC0000"/>
                </a:solidFill>
              </a:rPr>
              <a:t>великолепного</a:t>
            </a:r>
            <a:r>
              <a:rPr lang="ru-RU" b="1" dirty="0"/>
              <a:t> дворца, в котором жила принцесса, </a:t>
            </a:r>
            <a:r>
              <a:rPr lang="ru-RU" b="1" dirty="0" smtClean="0"/>
              <a:t>собственный дом показался бедному юноше </a:t>
            </a:r>
            <a:r>
              <a:rPr lang="ru-RU" b="1" dirty="0" smtClean="0">
                <a:solidFill>
                  <a:srgbClr val="CC0000"/>
                </a:solidFill>
              </a:rPr>
              <a:t>убогим</a:t>
            </a:r>
            <a:r>
              <a:rPr lang="ru-RU" b="1" dirty="0" smtClean="0"/>
              <a:t> и даже </a:t>
            </a:r>
            <a:r>
              <a:rPr lang="ru-RU" b="1" dirty="0" smtClean="0">
                <a:solidFill>
                  <a:srgbClr val="CC0000"/>
                </a:solidFill>
              </a:rPr>
              <a:t>уродливым</a:t>
            </a:r>
            <a:r>
              <a:rPr lang="ru-RU" b="1" dirty="0" smtClean="0"/>
              <a:t>.</a:t>
            </a:r>
            <a:endParaRPr lang="ru-RU" dirty="0" smtClean="0"/>
          </a:p>
          <a:p>
            <a:pPr eaLnBrk="1" hangingPunct="1">
              <a:defRPr/>
            </a:pPr>
            <a:endParaRPr lang="ru-RU" dirty="0"/>
          </a:p>
          <a:p>
            <a:pPr eaLnBrk="1" hangingPunct="1">
              <a:defRPr/>
            </a:pPr>
            <a:endParaRPr lang="ru-RU" dirty="0"/>
          </a:p>
        </p:txBody>
      </p:sp>
      <p:sp>
        <p:nvSpPr>
          <p:cNvPr id="50179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FF0000"/>
                </a:solidFill>
              </a:rPr>
              <a:t>Правильный ответ: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4"/>
          <p:cNvSpPr txBox="1">
            <a:spLocks noChangeArrowheads="1"/>
          </p:cNvSpPr>
          <p:nvPr/>
        </p:nvSpPr>
        <p:spPr bwMode="auto">
          <a:xfrm>
            <a:off x="0" y="404813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 eaLnBrk="1" hangingPunct="1"/>
            <a:r>
              <a:rPr lang="ru-RU" altLang="ru-RU" sz="4400" b="1">
                <a:solidFill>
                  <a:schemeClr val="tx1"/>
                </a:solidFill>
                <a:latin typeface="Arial" charset="0"/>
              </a:rPr>
              <a:t>Домашнее задание</a:t>
            </a:r>
          </a:p>
        </p:txBody>
      </p:sp>
      <p:pic>
        <p:nvPicPr>
          <p:cNvPr id="51203" name="Picture 9" descr="Безымянны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3173413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Объект 2"/>
          <p:cNvSpPr>
            <a:spLocks noGrp="1"/>
          </p:cNvSpPr>
          <p:nvPr>
            <p:ph idx="1"/>
          </p:nvPr>
        </p:nvSpPr>
        <p:spPr>
          <a:xfrm>
            <a:off x="3563938" y="2565400"/>
            <a:ext cx="5256212" cy="3451225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</a:pPr>
            <a:r>
              <a:rPr lang="ru-RU" altLang="ru-RU" sz="3600" b="1" smtClean="0">
                <a:solidFill>
                  <a:srgbClr val="FF0000"/>
                </a:solidFill>
              </a:rPr>
              <a:t>1. </a:t>
            </a:r>
            <a:r>
              <a:rPr lang="ru-RU" altLang="ru-RU" sz="3600" b="1" smtClean="0"/>
              <a:t>Выучить правила по  новой теме.</a:t>
            </a:r>
          </a:p>
          <a:p>
            <a:pPr marL="0" indent="0" eaLnBrk="1" hangingPunct="1">
              <a:buFont typeface="Symbol" pitchFamily="18" charset="2"/>
              <a:buNone/>
            </a:pPr>
            <a:endParaRPr lang="ru-RU" altLang="ru-RU" sz="3600" b="1" smtClean="0"/>
          </a:p>
          <a:p>
            <a:pPr marL="0" indent="0" eaLnBrk="1" hangingPunct="1">
              <a:buFont typeface="Symbol" pitchFamily="18" charset="2"/>
              <a:buNone/>
            </a:pPr>
            <a:r>
              <a:rPr lang="ru-RU" altLang="ru-RU" sz="3200" smtClean="0">
                <a:solidFill>
                  <a:srgbClr val="FF0000"/>
                </a:solidFill>
                <a:latin typeface="Arial Black" pitchFamily="34" charset="0"/>
              </a:rPr>
              <a:t>2. </a:t>
            </a:r>
            <a:r>
              <a:rPr lang="ru-RU" altLang="ru-RU" sz="3200" smtClean="0">
                <a:latin typeface="Arial Black" pitchFamily="34" charset="0"/>
              </a:rPr>
              <a:t>Задание на карточках </a:t>
            </a:r>
          </a:p>
          <a:p>
            <a:pPr marL="0" indent="0" eaLnBrk="1" hangingPunct="1">
              <a:buFont typeface="Symbol" pitchFamily="18" charset="2"/>
              <a:buNone/>
            </a:pPr>
            <a:r>
              <a:rPr lang="ru-RU" altLang="ru-RU" sz="3200" smtClean="0">
                <a:latin typeface="Arial Black" pitchFamily="34" charset="0"/>
              </a:rPr>
              <a:t>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1078</TotalTime>
  <Words>1280</Words>
  <Application>Microsoft Office PowerPoint</Application>
  <PresentationFormat>Экран (4:3)</PresentationFormat>
  <Paragraphs>390</Paragraphs>
  <Slides>39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51" baseType="lpstr">
      <vt:lpstr>Comic Sans MS</vt:lpstr>
      <vt:lpstr>Arial</vt:lpstr>
      <vt:lpstr>Candara</vt:lpstr>
      <vt:lpstr>Symbol</vt:lpstr>
      <vt:lpstr>Calibri</vt:lpstr>
      <vt:lpstr>Constantia</vt:lpstr>
      <vt:lpstr>Verdana</vt:lpstr>
      <vt:lpstr>Times New Roman</vt:lpstr>
      <vt:lpstr>A431</vt:lpstr>
      <vt:lpstr>Arial Black</vt:lpstr>
      <vt:lpstr>Волна</vt:lpstr>
      <vt:lpstr>Microsoft Office Word Document</vt:lpstr>
      <vt:lpstr>ТЕМА УРОКА:  «СИНОНИМЫ  и  АНТОНИМЫ»</vt:lpstr>
      <vt:lpstr>ПОВТОРЕНИЕ ПРОЙДЕННОГО  ПО ТЕМЕ «ЛЕКСИКА»</vt:lpstr>
      <vt:lpstr>ПОВТОРЕНИЕ ПРОЙДЕННОГО  ПО ТЕМЕ «ЛЕКСИКА»</vt:lpstr>
      <vt:lpstr>Выбери многозначные слова </vt:lpstr>
      <vt:lpstr>Выбери многозначные слова</vt:lpstr>
      <vt:lpstr>Переносное и прямое значение слова</vt:lpstr>
      <vt:lpstr>Переносное и прямое значение слова</vt:lpstr>
      <vt:lpstr>Презентация PowerPoint</vt:lpstr>
      <vt:lpstr>Презентация PowerPoint</vt:lpstr>
      <vt:lpstr>Задание:</vt:lpstr>
      <vt:lpstr>Синонимы к слову «ребёнок»:</vt:lpstr>
      <vt:lpstr>Задание: Подобрать синонимы к данным словам: </vt:lpstr>
      <vt:lpstr>Задание:    Подобрать синонимы к данным словам: </vt:lpstr>
      <vt:lpstr>Задание: Найдите в предложениях синонимы  и запишите их:</vt:lpstr>
      <vt:lpstr>Задание: Найдите в предложениях синонимы  и запишите их:</vt:lpstr>
      <vt:lpstr>Задание: Соедините стрелочками слова синонимы:</vt:lpstr>
      <vt:lpstr>Задание: Соедините стрелочками слова синонимы:</vt:lpstr>
      <vt:lpstr>Задание: Подбери синонимы к записанным ниже словам. Если синонимы будут подобраны правильно, то первые буквы записанных слов будут составлять изучаемый нами лексический термин («СИНОНИМ»)</vt:lpstr>
      <vt:lpstr>ПРАВИЛЬНЫЙ ОТВЕТ:</vt:lpstr>
      <vt:lpstr>АНТОНИМЫ</vt:lpstr>
      <vt:lpstr>Презентация PowerPoint</vt:lpstr>
      <vt:lpstr>Антонимы</vt:lpstr>
      <vt:lpstr>Отгадайте загадку</vt:lpstr>
      <vt:lpstr>Отгадайте загадку</vt:lpstr>
      <vt:lpstr>Отгадай загадку</vt:lpstr>
      <vt:lpstr>Отгадай загадку</vt:lpstr>
      <vt:lpstr>Презентация PowerPoint</vt:lpstr>
      <vt:lpstr>Презентация PowerPoint</vt:lpstr>
      <vt:lpstr>Задание: Выберите пару антонимов</vt:lpstr>
      <vt:lpstr>ПРАВИЛЬНЫЙ ОТВЕТ:</vt:lpstr>
      <vt:lpstr>Задание:  Соедините стрелочками  слова-антонимы</vt:lpstr>
      <vt:lpstr>Презентация PowerPoint</vt:lpstr>
      <vt:lpstr>Задание: Закончи пословицы и объясни одну из них. </vt:lpstr>
      <vt:lpstr>ПРАВИЛЬНЫЙ ОТВЕТ:</vt:lpstr>
      <vt:lpstr>Задание: Подобрать синоним и антоним к слову: 1 вариант – синоним          2 вариант - антоним </vt:lpstr>
      <vt:lpstr>Правильный ответ:</vt:lpstr>
      <vt:lpstr>Задание: Восстановите предложения,    подчеркните антонимы: </vt:lpstr>
      <vt:lpstr>Правильный ответ: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Повторение по теме «Лексика»</dc:title>
  <dc:creator>6кгакелдщ9 рнг</dc:creator>
  <cp:lastModifiedBy>Admin</cp:lastModifiedBy>
  <cp:revision>135</cp:revision>
  <dcterms:created xsi:type="dcterms:W3CDTF">2007-11-02T18:49:34Z</dcterms:created>
  <dcterms:modified xsi:type="dcterms:W3CDTF">2020-02-20T19:48:44Z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1593068</vt:lpwstr>
  </property>
  <property fmtid="{D5CDD505-2E9C-101B-9397-08002B2CF9AE}" name="NXPowerLiteSettings" pid="3">
    <vt:lpwstr>F6000400038000</vt:lpwstr>
  </property>
  <property fmtid="{D5CDD505-2E9C-101B-9397-08002B2CF9AE}" name="NXPowerLiteVersion" pid="4">
    <vt:lpwstr>D4.3.1</vt:lpwstr>
  </property>
</Properties>
</file>