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39" r:id="rId3"/>
    <p:sldId id="261" r:id="rId4"/>
    <p:sldId id="314" r:id="rId5"/>
    <p:sldId id="315" r:id="rId6"/>
    <p:sldId id="319" r:id="rId7"/>
    <p:sldId id="317" r:id="rId8"/>
    <p:sldId id="316" r:id="rId9"/>
    <p:sldId id="320" r:id="rId10"/>
    <p:sldId id="318" r:id="rId11"/>
    <p:sldId id="323" r:id="rId12"/>
    <p:sldId id="322" r:id="rId13"/>
    <p:sldId id="325" r:id="rId14"/>
    <p:sldId id="324" r:id="rId15"/>
    <p:sldId id="326" r:id="rId16"/>
    <p:sldId id="327" r:id="rId17"/>
    <p:sldId id="328" r:id="rId18"/>
    <p:sldId id="329" r:id="rId19"/>
    <p:sldId id="330" r:id="rId20"/>
    <p:sldId id="332" r:id="rId21"/>
    <p:sldId id="333" r:id="rId22"/>
    <p:sldId id="321" r:id="rId23"/>
    <p:sldId id="331" r:id="rId24"/>
    <p:sldId id="336" r:id="rId25"/>
    <p:sldId id="335" r:id="rId26"/>
    <p:sldId id="338" r:id="rId27"/>
    <p:sldId id="334" r:id="rId28"/>
    <p:sldId id="304" r:id="rId29"/>
    <p:sldId id="340"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FFD6"/>
    <a:srgbClr val="66FF99"/>
    <a:srgbClr val="FABEBF"/>
    <a:srgbClr val="FF8989"/>
    <a:srgbClr val="FFCDAB"/>
    <a:srgbClr val="FF9F5D"/>
    <a:srgbClr val="FFFF9F"/>
    <a:srgbClr val="EEDDFF"/>
    <a:srgbClr val="D9B3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6E05A1-4F70-4C51-9986-E5E531B067D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C1F8C553-E9D2-4434-B073-5A9EC916DD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C66E69E1-E112-4B6F-BB6D-825243D457CE}"/>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5" name="Нижний колонтитул 4">
            <a:extLst>
              <a:ext uri="{FF2B5EF4-FFF2-40B4-BE49-F238E27FC236}">
                <a16:creationId xmlns:a16="http://schemas.microsoft.com/office/drawing/2014/main" id="{BF402D70-64F2-40E8-91D7-54CB996688D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9705406-FAC6-4EEF-9BEB-552289695B86}"/>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2001493250"/>
      </p:ext>
    </p:extLst>
  </p:cSld>
  <p:clrMapOvr>
    <a:masterClrMapping/>
  </p:clrMapOvr>
  <p:transition spd="med">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0FDB5F-50E6-42C3-A5FE-05673F095CA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D0AE486-D906-4C00-B344-BE6B9EEC52D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58CF586-E420-467E-9580-8D4326979F18}"/>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5" name="Нижний колонтитул 4">
            <a:extLst>
              <a:ext uri="{FF2B5EF4-FFF2-40B4-BE49-F238E27FC236}">
                <a16:creationId xmlns:a16="http://schemas.microsoft.com/office/drawing/2014/main" id="{85EFB646-649A-4EF1-A540-FA118893A02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F48BD9E-7B09-4E10-9F83-2ABC96B14B66}"/>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1980927720"/>
      </p:ext>
    </p:extLst>
  </p:cSld>
  <p:clrMapOvr>
    <a:masterClrMapping/>
  </p:clrMapOvr>
  <p:transition spd="med">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8BAE63-D9C8-442F-B4FD-D492791A06B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5B7C31B-A46A-424D-98CC-F7E99A53E9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EB2AA52-A6E3-475C-BBFE-1212C0423975}"/>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5" name="Нижний колонтитул 4">
            <a:extLst>
              <a:ext uri="{FF2B5EF4-FFF2-40B4-BE49-F238E27FC236}">
                <a16:creationId xmlns:a16="http://schemas.microsoft.com/office/drawing/2014/main" id="{B212B558-D7CE-4DD9-A464-FDCD9E67E6C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BD573A4-5005-4A70-BEF3-1914FE86441C}"/>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3864658965"/>
      </p:ext>
    </p:extLst>
  </p:cSld>
  <p:clrMapOvr>
    <a:masterClrMapping/>
  </p:clrMapOvr>
  <p:transition spd="med">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8F4E5D-2316-43C2-806E-63516EBC276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7F3E7D2-FFBF-435A-AF77-54724CEB137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F47C32E-E48A-4C00-BD27-3E1C57EBFE08}"/>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FEFFAD8-8AFB-4081-81DD-0EE43A20CF78}"/>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6" name="Нижний колонтитул 5">
            <a:extLst>
              <a:ext uri="{FF2B5EF4-FFF2-40B4-BE49-F238E27FC236}">
                <a16:creationId xmlns:a16="http://schemas.microsoft.com/office/drawing/2014/main" id="{521C6BA1-E41A-488E-A34B-A5B5EBACE96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4503010-1A5B-4D10-A7AA-EC8E435CC183}"/>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602787236"/>
      </p:ext>
    </p:extLst>
  </p:cSld>
  <p:clrMapOvr>
    <a:masterClrMapping/>
  </p:clrMapOvr>
  <p:transition spd="med">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42F0B8-5AE2-4612-9D76-C9A75E00690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849DDD5-AE2B-4AFE-991F-5CC1712A8E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F0CC322-93B5-4039-9B35-4D7ED7F918A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72CD319-0A68-440B-9A5F-D25978602B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E827CAA-D7F6-4A20-B38C-210BCE0A8E2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82CC83A-72FB-4717-85BF-03060F1944F7}"/>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8" name="Нижний колонтитул 7">
            <a:extLst>
              <a:ext uri="{FF2B5EF4-FFF2-40B4-BE49-F238E27FC236}">
                <a16:creationId xmlns:a16="http://schemas.microsoft.com/office/drawing/2014/main" id="{1DEFE9A8-F04B-4470-9E30-31C2693EB7EA}"/>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6D8507FA-4218-42CE-9CB3-D43BC20F2E26}"/>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1388548453"/>
      </p:ext>
    </p:extLst>
  </p:cSld>
  <p:clrMapOvr>
    <a:masterClrMapping/>
  </p:clrMapOvr>
  <p:transition spd="med">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5B3BB7-605A-499C-9434-2D38F247540F}"/>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3DD4BEF-DBF3-4F62-B73B-CBA563531147}"/>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4" name="Нижний колонтитул 3">
            <a:extLst>
              <a:ext uri="{FF2B5EF4-FFF2-40B4-BE49-F238E27FC236}">
                <a16:creationId xmlns:a16="http://schemas.microsoft.com/office/drawing/2014/main" id="{6241F0BF-AF11-40D6-9EA5-CE906034E0E0}"/>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4D82497C-DF67-4745-BCA4-C63B117016EB}"/>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660601727"/>
      </p:ext>
    </p:extLst>
  </p:cSld>
  <p:clrMapOvr>
    <a:masterClrMapping/>
  </p:clrMapOvr>
  <p:transition spd="med">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175E350-7EE2-47E2-B18C-BF0422D05958}"/>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3" name="Нижний колонтитул 2">
            <a:extLst>
              <a:ext uri="{FF2B5EF4-FFF2-40B4-BE49-F238E27FC236}">
                <a16:creationId xmlns:a16="http://schemas.microsoft.com/office/drawing/2014/main" id="{44327F9C-03ED-43E6-8AF2-4F161102BEB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1F3B9154-47AE-4307-BFF1-A3B2E0CF4742}"/>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1160973340"/>
      </p:ext>
    </p:extLst>
  </p:cSld>
  <p:clrMapOvr>
    <a:masterClrMapping/>
  </p:clrMapOvr>
  <p:transition spd="med">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E760FA-0B62-43A4-808D-2AE736B3732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DC09DDBD-476F-43C5-8F46-C1F747939B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4ACD734-521A-462E-A2E0-B80DE5A776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2B71028-6C75-4B6B-97AC-8C2B44B440BC}"/>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6" name="Нижний колонтитул 5">
            <a:extLst>
              <a:ext uri="{FF2B5EF4-FFF2-40B4-BE49-F238E27FC236}">
                <a16:creationId xmlns:a16="http://schemas.microsoft.com/office/drawing/2014/main" id="{A2700A1C-2489-42CD-9FF1-E6E6931D115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C4E7358-C9CC-487F-BF00-E0F19EE99955}"/>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3400898915"/>
      </p:ext>
    </p:extLst>
  </p:cSld>
  <p:clrMapOvr>
    <a:masterClrMapping/>
  </p:clrMapOvr>
  <p:transition spd="med">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C5E82B-5721-431F-8FE3-16930580D88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112013C4-B6C9-400B-A677-0A07FBDBF6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A6E8DD3A-D6A9-4360-9EDD-86F3B1D80A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07EC548-BF17-4DE4-99A4-BDD5E1B80D30}"/>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6" name="Нижний колонтитул 5">
            <a:extLst>
              <a:ext uri="{FF2B5EF4-FFF2-40B4-BE49-F238E27FC236}">
                <a16:creationId xmlns:a16="http://schemas.microsoft.com/office/drawing/2014/main" id="{73E2E99B-3294-4E3F-B065-AC87299394A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47B99CA-F0F1-41D3-B5F0-830D9589E61B}"/>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1688485011"/>
      </p:ext>
    </p:extLst>
  </p:cSld>
  <p:clrMapOvr>
    <a:masterClrMapping/>
  </p:clrMapOvr>
  <p:transition spd="med">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1FD145-2B52-414B-B0FC-D694BCDF334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5D53A259-04E1-4CE4-8AA6-16A93CE91CC1}"/>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82BF452-29DA-4560-B660-1BBD0609455B}"/>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5" name="Нижний колонтитул 4">
            <a:extLst>
              <a:ext uri="{FF2B5EF4-FFF2-40B4-BE49-F238E27FC236}">
                <a16:creationId xmlns:a16="http://schemas.microsoft.com/office/drawing/2014/main" id="{BB645522-8726-4DC8-89E8-6A6A1279198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DBB138D-6F42-4110-9EAF-ADDA73DEB313}"/>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207799549"/>
      </p:ext>
    </p:extLst>
  </p:cSld>
  <p:clrMapOvr>
    <a:masterClrMapping/>
  </p:clrMapOvr>
  <p:transition spd="med">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E5025F9B-A6A6-42EA-BFDF-50D3E86370AB}"/>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2B05F26B-A82B-485C-8B4D-EA6AE8FEE662}"/>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FA4AD04-90BD-452B-9DC1-F0683CAE9010}"/>
              </a:ext>
            </a:extLst>
          </p:cNvPr>
          <p:cNvSpPr>
            <a:spLocks noGrp="1"/>
          </p:cNvSpPr>
          <p:nvPr>
            <p:ph type="dt" sz="half" idx="10"/>
          </p:nvPr>
        </p:nvSpPr>
        <p:spPr/>
        <p:txBody>
          <a:bodyPr/>
          <a:lstStyle/>
          <a:p>
            <a:fld id="{3A993CDA-EA49-4FF6-A8C6-F6CA15651DAE}" type="datetimeFigureOut">
              <a:rPr lang="ru-RU" smtClean="0"/>
              <a:t>30.09.2024</a:t>
            </a:fld>
            <a:endParaRPr lang="ru-RU"/>
          </a:p>
        </p:txBody>
      </p:sp>
      <p:sp>
        <p:nvSpPr>
          <p:cNvPr id="5" name="Нижний колонтитул 4">
            <a:extLst>
              <a:ext uri="{FF2B5EF4-FFF2-40B4-BE49-F238E27FC236}">
                <a16:creationId xmlns:a16="http://schemas.microsoft.com/office/drawing/2014/main" id="{EF225BAE-40AD-4D11-85F2-80FECD53E6F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668F341-4442-4233-87D7-6B14C1B7C6CE}"/>
              </a:ext>
            </a:extLst>
          </p:cNvPr>
          <p:cNvSpPr>
            <a:spLocks noGrp="1"/>
          </p:cNvSpPr>
          <p:nvPr>
            <p:ph type="sldNum" sz="quarter" idx="12"/>
          </p:nvPr>
        </p:nvSpPr>
        <p:spPr/>
        <p:txBody>
          <a:bodyPr/>
          <a:lstStyle/>
          <a:p>
            <a:fld id="{10057E83-F46C-4523-8061-9101DED46B21}" type="slidenum">
              <a:rPr lang="ru-RU" smtClean="0"/>
              <a:t>‹#›</a:t>
            </a:fld>
            <a:endParaRPr lang="ru-RU"/>
          </a:p>
        </p:txBody>
      </p:sp>
    </p:spTree>
    <p:extLst>
      <p:ext uri="{BB962C8B-B14F-4D97-AF65-F5344CB8AC3E}">
        <p14:creationId xmlns:p14="http://schemas.microsoft.com/office/powerpoint/2010/main" val="3940517524"/>
      </p:ext>
    </p:extLst>
  </p:cSld>
  <p:clrMapOvr>
    <a:masterClrMapping/>
  </p:clrMapOvr>
  <p:transition spd="med">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EED135-98A4-4F9B-81BD-78EF95E5B9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0E19E2D-7D90-420D-A7B4-2FFAFF1957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D7D9107-601F-4B16-B1E0-E77BF8CFF0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993CDA-EA49-4FF6-A8C6-F6CA15651DAE}" type="datetimeFigureOut">
              <a:rPr lang="ru-RU" smtClean="0"/>
              <a:t>30.09.2024</a:t>
            </a:fld>
            <a:endParaRPr lang="ru-RU"/>
          </a:p>
        </p:txBody>
      </p:sp>
      <p:sp>
        <p:nvSpPr>
          <p:cNvPr id="5" name="Нижний колонтитул 4">
            <a:extLst>
              <a:ext uri="{FF2B5EF4-FFF2-40B4-BE49-F238E27FC236}">
                <a16:creationId xmlns:a16="http://schemas.microsoft.com/office/drawing/2014/main" id="{06FD25C2-1AF7-4D8E-BDBC-3998872DA7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DDF4157B-1E9E-460B-BF33-3D2BDD6BD7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057E83-F46C-4523-8061-9101DED46B21}" type="slidenum">
              <a:rPr lang="ru-RU" smtClean="0"/>
              <a:t>‹#›</a:t>
            </a:fld>
            <a:endParaRPr lang="ru-RU"/>
          </a:p>
        </p:txBody>
      </p:sp>
    </p:spTree>
    <p:extLst>
      <p:ext uri="{BB962C8B-B14F-4D97-AF65-F5344CB8AC3E}">
        <p14:creationId xmlns:p14="http://schemas.microsoft.com/office/powerpoint/2010/main" val="1729089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333212-13B0-4429-A5EA-6F3255124556}"/>
              </a:ext>
            </a:extLst>
          </p:cNvPr>
          <p:cNvSpPr>
            <a:spLocks noGrp="1"/>
          </p:cNvSpPr>
          <p:nvPr>
            <p:ph type="ctrTitle"/>
          </p:nvPr>
        </p:nvSpPr>
        <p:spPr>
          <a:xfrm>
            <a:off x="1603899" y="1402672"/>
            <a:ext cx="9144000" cy="3047090"/>
          </a:xfrm>
          <a:solidFill>
            <a:srgbClr val="FFFF00"/>
          </a:solidFill>
        </p:spPr>
        <p:txBody>
          <a:bodyPr>
            <a:noAutofit/>
          </a:bodyPr>
          <a:lstStyle/>
          <a:p>
            <a:r>
              <a:rPr lang="ru-RU" sz="48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Социальное </a:t>
            </a:r>
            <a:r>
              <a:rPr lang="ru-RU" sz="48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проектирование:</a:t>
            </a:r>
            <a:r>
              <a:rPr lang="ru-RU" sz="48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как </a:t>
            </a:r>
            <a:r>
              <a:rPr lang="ru-RU" sz="48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сделать лучше </a:t>
            </a:r>
            <a:br>
              <a:rPr lang="ru-RU" sz="48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ru-RU" sz="48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общество, </a:t>
            </a:r>
            <a:br>
              <a:rPr lang="ru-RU" sz="48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ru-RU" sz="48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в котором мы живём</a:t>
            </a:r>
          </a:p>
        </p:txBody>
      </p:sp>
      <p:sp>
        <p:nvSpPr>
          <p:cNvPr id="3" name="Подзаголовок 2">
            <a:extLst>
              <a:ext uri="{FF2B5EF4-FFF2-40B4-BE49-F238E27FC236}">
                <a16:creationId xmlns:a16="http://schemas.microsoft.com/office/drawing/2014/main" id="{15676F54-5672-4912-A3D3-CDBDCDBC9563}"/>
              </a:ext>
            </a:extLst>
          </p:cNvPr>
          <p:cNvSpPr>
            <a:spLocks noGrp="1"/>
          </p:cNvSpPr>
          <p:nvPr>
            <p:ph type="subTitle" idx="1"/>
          </p:nvPr>
        </p:nvSpPr>
        <p:spPr>
          <a:xfrm>
            <a:off x="1434424" y="4968578"/>
            <a:ext cx="9144000" cy="1655762"/>
          </a:xfrm>
        </p:spPr>
        <p:txBody>
          <a:bodyPr>
            <a:normAutofit/>
          </a:bodyPr>
          <a:lstStyle/>
          <a:p>
            <a:r>
              <a:rPr lang="ru-RU" sz="3600" dirty="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Индивидуальный проект</a:t>
            </a:r>
          </a:p>
          <a:p>
            <a:r>
              <a:rPr lang="ru-RU" sz="2800" dirty="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Учитель Путилова Е.Л.</a:t>
            </a:r>
          </a:p>
        </p:txBody>
      </p:sp>
    </p:spTree>
    <p:extLst>
      <p:ext uri="{BB962C8B-B14F-4D97-AF65-F5344CB8AC3E}">
        <p14:creationId xmlns:p14="http://schemas.microsoft.com/office/powerpoint/2010/main" val="599722463"/>
      </p:ext>
    </p:extLst>
  </p:cSld>
  <p:clrMapOvr>
    <a:masterClrMapping/>
  </p:clrMapOvr>
  <p:transition spd="med">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64987-15F6-409F-BA4F-BEA45840B897}"/>
              </a:ext>
            </a:extLst>
          </p:cNvPr>
          <p:cNvSpPr>
            <a:spLocks noGrp="1"/>
          </p:cNvSpPr>
          <p:nvPr>
            <p:ph type="title"/>
          </p:nvPr>
        </p:nvSpPr>
        <p:spPr/>
        <p:txBody>
          <a:bodyPr/>
          <a:lstStyle/>
          <a:p>
            <a:r>
              <a:rPr lang="ru-RU" dirty="0">
                <a:ln w="0"/>
                <a:effectLst>
                  <a:outerShdw blurRad="38100" dist="19050" dir="2700000" algn="tl" rotWithShape="0">
                    <a:schemeClr val="dk1">
                      <a:alpha val="40000"/>
                    </a:schemeClr>
                  </a:outerShdw>
                </a:effectLst>
                <a:latin typeface="Arial Black" panose="020B0A04020102020204" pitchFamily="34" charset="0"/>
              </a:rPr>
              <a:t>ЗАДАНИЕ</a:t>
            </a:r>
            <a:endParaRPr lang="ru-RU" dirty="0">
              <a:ln w="0"/>
              <a:solidFill>
                <a:srgbClr val="0070C0"/>
              </a:solidFill>
              <a:effectLst>
                <a:outerShdw blurRad="38100" dist="19050" dir="2700000" algn="tl" rotWithShape="0">
                  <a:schemeClr val="dk1">
                    <a:alpha val="40000"/>
                  </a:schemeClr>
                </a:outerShdw>
              </a:effectLst>
              <a:latin typeface="Arial Black" panose="020B0A04020102020204" pitchFamily="34" charset="0"/>
            </a:endParaRPr>
          </a:p>
        </p:txBody>
      </p:sp>
      <p:sp>
        <p:nvSpPr>
          <p:cNvPr id="3" name="Объект 2">
            <a:extLst>
              <a:ext uri="{FF2B5EF4-FFF2-40B4-BE49-F238E27FC236}">
                <a16:creationId xmlns:a16="http://schemas.microsoft.com/office/drawing/2014/main" id="{FBB24F0C-18AD-4795-AB60-E0805939D1B8}"/>
              </a:ext>
            </a:extLst>
          </p:cNvPr>
          <p:cNvSpPr>
            <a:spLocks noGrp="1"/>
          </p:cNvSpPr>
          <p:nvPr>
            <p:ph idx="1"/>
          </p:nvPr>
        </p:nvSpPr>
        <p:spPr>
          <a:xfrm>
            <a:off x="667980" y="1452329"/>
            <a:ext cx="10515600" cy="4351338"/>
          </a:xfrm>
        </p:spPr>
        <p:txBody>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Придумать тематику социального проекта (название и </a:t>
            </a:r>
            <a:r>
              <a:rPr lang="ru-RU" dirty="0" err="1">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тд</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p>
        </p:txBody>
      </p:sp>
      <p:sp>
        <p:nvSpPr>
          <p:cNvPr id="4" name="Стрелка: вниз 3">
            <a:extLst>
              <a:ext uri="{FF2B5EF4-FFF2-40B4-BE49-F238E27FC236}">
                <a16:creationId xmlns:a16="http://schemas.microsoft.com/office/drawing/2014/main" id="{4AFA8339-6F51-4D51-8151-6E8EFC59E0A2}"/>
              </a:ext>
            </a:extLst>
          </p:cNvPr>
          <p:cNvSpPr/>
          <p:nvPr/>
        </p:nvSpPr>
        <p:spPr>
          <a:xfrm rot="20130266">
            <a:off x="3162838" y="2450592"/>
            <a:ext cx="484632" cy="97840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pic>
        <p:nvPicPr>
          <p:cNvPr id="5" name="Рисунок 4">
            <a:extLst>
              <a:ext uri="{FF2B5EF4-FFF2-40B4-BE49-F238E27FC236}">
                <a16:creationId xmlns:a16="http://schemas.microsoft.com/office/drawing/2014/main" id="{922B21FF-3CF4-4AEF-95E8-4F1567436BE3}"/>
              </a:ext>
            </a:extLst>
          </p:cNvPr>
          <p:cNvPicPr>
            <a:picLocks noChangeAspect="1"/>
          </p:cNvPicPr>
          <p:nvPr/>
        </p:nvPicPr>
        <p:blipFill rotWithShape="1">
          <a:blip r:embed="rId2"/>
          <a:srcRect l="13745"/>
          <a:stretch/>
        </p:blipFill>
        <p:spPr>
          <a:xfrm>
            <a:off x="881402" y="2466533"/>
            <a:ext cx="2308514" cy="792549"/>
          </a:xfrm>
          <a:prstGeom prst="rect">
            <a:avLst/>
          </a:prstGeom>
        </p:spPr>
      </p:pic>
      <p:pic>
        <p:nvPicPr>
          <p:cNvPr id="6" name="Рисунок 5">
            <a:extLst>
              <a:ext uri="{FF2B5EF4-FFF2-40B4-BE49-F238E27FC236}">
                <a16:creationId xmlns:a16="http://schemas.microsoft.com/office/drawing/2014/main" id="{5D846C04-9ED7-46F9-A5EF-2D295FF5739D}"/>
              </a:ext>
            </a:extLst>
          </p:cNvPr>
          <p:cNvPicPr>
            <a:picLocks noChangeAspect="1"/>
          </p:cNvPicPr>
          <p:nvPr/>
        </p:nvPicPr>
        <p:blipFill rotWithShape="1">
          <a:blip r:embed="rId3"/>
          <a:srcRect l="20382"/>
          <a:stretch/>
        </p:blipFill>
        <p:spPr>
          <a:xfrm>
            <a:off x="3689803" y="3032725"/>
            <a:ext cx="1315416" cy="792549"/>
          </a:xfrm>
          <a:prstGeom prst="rect">
            <a:avLst/>
          </a:prstGeom>
        </p:spPr>
      </p:pic>
      <p:sp>
        <p:nvSpPr>
          <p:cNvPr id="7" name="Стрелка: вниз 6">
            <a:extLst>
              <a:ext uri="{FF2B5EF4-FFF2-40B4-BE49-F238E27FC236}">
                <a16:creationId xmlns:a16="http://schemas.microsoft.com/office/drawing/2014/main" id="{50E86391-D928-4807-976A-A4BCB869C039}"/>
              </a:ext>
            </a:extLst>
          </p:cNvPr>
          <p:cNvSpPr/>
          <p:nvPr/>
        </p:nvSpPr>
        <p:spPr>
          <a:xfrm rot="15753716" flipH="1">
            <a:off x="5173808" y="2841158"/>
            <a:ext cx="472589" cy="978408"/>
          </a:xfrm>
          <a:prstGeom prst="downArrow">
            <a:avLst>
              <a:gd name="adj1" fmla="val 50000"/>
              <a:gd name="adj2" fmla="val 5297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pic>
        <p:nvPicPr>
          <p:cNvPr id="8" name="Рисунок 7">
            <a:extLst>
              <a:ext uri="{FF2B5EF4-FFF2-40B4-BE49-F238E27FC236}">
                <a16:creationId xmlns:a16="http://schemas.microsoft.com/office/drawing/2014/main" id="{50F8BF7A-2AE8-4671-B1A8-507A744B4094}"/>
              </a:ext>
            </a:extLst>
          </p:cNvPr>
          <p:cNvPicPr>
            <a:picLocks noChangeAspect="1"/>
          </p:cNvPicPr>
          <p:nvPr/>
        </p:nvPicPr>
        <p:blipFill rotWithShape="1">
          <a:blip r:embed="rId4"/>
          <a:srcRect l="14391"/>
          <a:stretch/>
        </p:blipFill>
        <p:spPr>
          <a:xfrm>
            <a:off x="5928906" y="2995301"/>
            <a:ext cx="2072000" cy="792549"/>
          </a:xfrm>
          <a:prstGeom prst="rect">
            <a:avLst/>
          </a:prstGeom>
        </p:spPr>
      </p:pic>
      <p:sp>
        <p:nvSpPr>
          <p:cNvPr id="10" name="Стрелка: вниз 9">
            <a:extLst>
              <a:ext uri="{FF2B5EF4-FFF2-40B4-BE49-F238E27FC236}">
                <a16:creationId xmlns:a16="http://schemas.microsoft.com/office/drawing/2014/main" id="{C8F206B2-A1D7-492E-BC43-186786C5FECB}"/>
              </a:ext>
            </a:extLst>
          </p:cNvPr>
          <p:cNvSpPr/>
          <p:nvPr/>
        </p:nvSpPr>
        <p:spPr>
          <a:xfrm rot="3616456" flipH="1">
            <a:off x="4914810" y="3057659"/>
            <a:ext cx="250942" cy="2203232"/>
          </a:xfrm>
          <a:prstGeom prst="downArrow">
            <a:avLst>
              <a:gd name="adj1" fmla="val 50000"/>
              <a:gd name="adj2" fmla="val 5297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sp>
        <p:nvSpPr>
          <p:cNvPr id="11" name="Стрелка: вниз 10">
            <a:extLst>
              <a:ext uri="{FF2B5EF4-FFF2-40B4-BE49-F238E27FC236}">
                <a16:creationId xmlns:a16="http://schemas.microsoft.com/office/drawing/2014/main" id="{433FCE7D-A0B3-47BD-BC87-9712F0AEE39D}"/>
              </a:ext>
            </a:extLst>
          </p:cNvPr>
          <p:cNvSpPr/>
          <p:nvPr/>
        </p:nvSpPr>
        <p:spPr>
          <a:xfrm rot="2606668" flipH="1">
            <a:off x="5797692" y="3500866"/>
            <a:ext cx="250942" cy="1441359"/>
          </a:xfrm>
          <a:prstGeom prst="downArrow">
            <a:avLst>
              <a:gd name="adj1" fmla="val 50000"/>
              <a:gd name="adj2" fmla="val 5297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sp>
        <p:nvSpPr>
          <p:cNvPr id="12" name="Стрелка: вниз 11">
            <a:extLst>
              <a:ext uri="{FF2B5EF4-FFF2-40B4-BE49-F238E27FC236}">
                <a16:creationId xmlns:a16="http://schemas.microsoft.com/office/drawing/2014/main" id="{EAA8A3EB-75BA-4FAD-A149-5061BCEA248C}"/>
              </a:ext>
            </a:extLst>
          </p:cNvPr>
          <p:cNvSpPr/>
          <p:nvPr/>
        </p:nvSpPr>
        <p:spPr>
          <a:xfrm rot="21289129" flipH="1">
            <a:off x="6914702" y="3710002"/>
            <a:ext cx="250942" cy="1441359"/>
          </a:xfrm>
          <a:prstGeom prst="downArrow">
            <a:avLst>
              <a:gd name="adj1" fmla="val 50000"/>
              <a:gd name="adj2" fmla="val 5297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sp>
        <p:nvSpPr>
          <p:cNvPr id="13" name="Стрелка: вниз 12">
            <a:extLst>
              <a:ext uri="{FF2B5EF4-FFF2-40B4-BE49-F238E27FC236}">
                <a16:creationId xmlns:a16="http://schemas.microsoft.com/office/drawing/2014/main" id="{43DFEE22-CDB5-41CF-AC62-23A9189790A7}"/>
              </a:ext>
            </a:extLst>
          </p:cNvPr>
          <p:cNvSpPr/>
          <p:nvPr/>
        </p:nvSpPr>
        <p:spPr>
          <a:xfrm rot="20420647" flipH="1">
            <a:off x="7701562" y="3602682"/>
            <a:ext cx="250942" cy="1769152"/>
          </a:xfrm>
          <a:prstGeom prst="downArrow">
            <a:avLst>
              <a:gd name="adj1" fmla="val 50000"/>
              <a:gd name="adj2" fmla="val 5297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pic>
        <p:nvPicPr>
          <p:cNvPr id="14" name="Рисунок 13">
            <a:extLst>
              <a:ext uri="{FF2B5EF4-FFF2-40B4-BE49-F238E27FC236}">
                <a16:creationId xmlns:a16="http://schemas.microsoft.com/office/drawing/2014/main" id="{01944E8A-7028-4A80-9C7F-E8FCD85761DA}"/>
              </a:ext>
            </a:extLst>
          </p:cNvPr>
          <p:cNvPicPr>
            <a:picLocks noChangeAspect="1"/>
          </p:cNvPicPr>
          <p:nvPr/>
        </p:nvPicPr>
        <p:blipFill>
          <a:blip r:embed="rId5"/>
          <a:stretch>
            <a:fillRect/>
          </a:stretch>
        </p:blipFill>
        <p:spPr>
          <a:xfrm>
            <a:off x="2537572" y="4556864"/>
            <a:ext cx="1371719" cy="792549"/>
          </a:xfrm>
          <a:prstGeom prst="rect">
            <a:avLst/>
          </a:prstGeom>
        </p:spPr>
      </p:pic>
      <p:pic>
        <p:nvPicPr>
          <p:cNvPr id="15" name="Рисунок 14">
            <a:extLst>
              <a:ext uri="{FF2B5EF4-FFF2-40B4-BE49-F238E27FC236}">
                <a16:creationId xmlns:a16="http://schemas.microsoft.com/office/drawing/2014/main" id="{F3FCE219-2094-4A2E-8C1B-E1B559709FE3}"/>
              </a:ext>
            </a:extLst>
          </p:cNvPr>
          <p:cNvPicPr>
            <a:picLocks noChangeAspect="1"/>
          </p:cNvPicPr>
          <p:nvPr/>
        </p:nvPicPr>
        <p:blipFill>
          <a:blip r:embed="rId6"/>
          <a:stretch>
            <a:fillRect/>
          </a:stretch>
        </p:blipFill>
        <p:spPr>
          <a:xfrm>
            <a:off x="4353961" y="4814471"/>
            <a:ext cx="1402202" cy="792549"/>
          </a:xfrm>
          <a:prstGeom prst="rect">
            <a:avLst/>
          </a:prstGeom>
        </p:spPr>
      </p:pic>
      <p:pic>
        <p:nvPicPr>
          <p:cNvPr id="16" name="Рисунок 15">
            <a:extLst>
              <a:ext uri="{FF2B5EF4-FFF2-40B4-BE49-F238E27FC236}">
                <a16:creationId xmlns:a16="http://schemas.microsoft.com/office/drawing/2014/main" id="{923256B3-0C50-4318-9A32-E8F8A5722C34}"/>
              </a:ext>
            </a:extLst>
          </p:cNvPr>
          <p:cNvPicPr>
            <a:picLocks noChangeAspect="1"/>
          </p:cNvPicPr>
          <p:nvPr/>
        </p:nvPicPr>
        <p:blipFill>
          <a:blip r:embed="rId7"/>
          <a:stretch>
            <a:fillRect/>
          </a:stretch>
        </p:blipFill>
        <p:spPr>
          <a:xfrm>
            <a:off x="6435839" y="5119061"/>
            <a:ext cx="1329043" cy="792549"/>
          </a:xfrm>
          <a:prstGeom prst="rect">
            <a:avLst/>
          </a:prstGeom>
        </p:spPr>
      </p:pic>
      <p:pic>
        <p:nvPicPr>
          <p:cNvPr id="18" name="Рисунок 17">
            <a:extLst>
              <a:ext uri="{FF2B5EF4-FFF2-40B4-BE49-F238E27FC236}">
                <a16:creationId xmlns:a16="http://schemas.microsoft.com/office/drawing/2014/main" id="{DCA78F3B-32BD-4BF1-BA9F-39815CB3B526}"/>
              </a:ext>
            </a:extLst>
          </p:cNvPr>
          <p:cNvPicPr>
            <a:picLocks noChangeAspect="1"/>
          </p:cNvPicPr>
          <p:nvPr/>
        </p:nvPicPr>
        <p:blipFill>
          <a:blip r:embed="rId8"/>
          <a:stretch>
            <a:fillRect/>
          </a:stretch>
        </p:blipFill>
        <p:spPr>
          <a:xfrm>
            <a:off x="8105178" y="5153349"/>
            <a:ext cx="1871634" cy="792549"/>
          </a:xfrm>
          <a:prstGeom prst="rect">
            <a:avLst/>
          </a:prstGeom>
        </p:spPr>
      </p:pic>
      <p:pic>
        <p:nvPicPr>
          <p:cNvPr id="19" name="Рисунок 18">
            <a:extLst>
              <a:ext uri="{FF2B5EF4-FFF2-40B4-BE49-F238E27FC236}">
                <a16:creationId xmlns:a16="http://schemas.microsoft.com/office/drawing/2014/main" id="{064165F2-7AB8-4211-8D58-B1970D095F6A}"/>
              </a:ext>
            </a:extLst>
          </p:cNvPr>
          <p:cNvPicPr>
            <a:picLocks noChangeAspect="1"/>
          </p:cNvPicPr>
          <p:nvPr/>
        </p:nvPicPr>
        <p:blipFill>
          <a:blip r:embed="rId9"/>
          <a:stretch>
            <a:fillRect/>
          </a:stretch>
        </p:blipFill>
        <p:spPr>
          <a:xfrm>
            <a:off x="7687284" y="3263041"/>
            <a:ext cx="4419983" cy="1231499"/>
          </a:xfrm>
          <a:prstGeom prst="rect">
            <a:avLst/>
          </a:prstGeom>
        </p:spPr>
      </p:pic>
    </p:spTree>
    <p:extLst>
      <p:ext uri="{BB962C8B-B14F-4D97-AF65-F5344CB8AC3E}">
        <p14:creationId xmlns:p14="http://schemas.microsoft.com/office/powerpoint/2010/main" val="287820467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up)">
                                      <p:cBhvr>
                                        <p:cTn id="74" dur="500"/>
                                        <p:tgtEl>
                                          <p:spTgt spid="13"/>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nodeType="clickEffect">
                                  <p:stCondLst>
                                    <p:cond delay="0"/>
                                  </p:stCondLst>
                                  <p:childTnLst>
                                    <p:set>
                                      <p:cBhvr>
                                        <p:cTn id="85" dur="1" fill="hold">
                                          <p:stCondLst>
                                            <p:cond delay="0"/>
                                          </p:stCondLst>
                                        </p:cTn>
                                        <p:tgtEl>
                                          <p:spTgt spid="19"/>
                                        </p:tgtEl>
                                        <p:attrNameLst>
                                          <p:attrName>style.visibility</p:attrName>
                                        </p:attrNameLst>
                                      </p:cBhvr>
                                      <p:to>
                                        <p:strVal val="visible"/>
                                      </p:to>
                                    </p:set>
                                    <p:anim calcmode="lin" valueType="num">
                                      <p:cBhvr>
                                        <p:cTn id="86" dur="500" fill="hold"/>
                                        <p:tgtEl>
                                          <p:spTgt spid="19"/>
                                        </p:tgtEl>
                                        <p:attrNameLst>
                                          <p:attrName>ppt_w</p:attrName>
                                        </p:attrNameLst>
                                      </p:cBhvr>
                                      <p:tavLst>
                                        <p:tav tm="0">
                                          <p:val>
                                            <p:fltVal val="0"/>
                                          </p:val>
                                        </p:tav>
                                        <p:tav tm="100000">
                                          <p:val>
                                            <p:strVal val="#ppt_w"/>
                                          </p:val>
                                        </p:tav>
                                      </p:tavLst>
                                    </p:anim>
                                    <p:anim calcmode="lin" valueType="num">
                                      <p:cBhvr>
                                        <p:cTn id="87" dur="500" fill="hold"/>
                                        <p:tgtEl>
                                          <p:spTgt spid="19"/>
                                        </p:tgtEl>
                                        <p:attrNameLst>
                                          <p:attrName>ppt_h</p:attrName>
                                        </p:attrNameLst>
                                      </p:cBhvr>
                                      <p:tavLst>
                                        <p:tav tm="0">
                                          <p:val>
                                            <p:fltVal val="0"/>
                                          </p:val>
                                        </p:tav>
                                        <p:tav tm="100000">
                                          <p:val>
                                            <p:strVal val="#ppt_h"/>
                                          </p:val>
                                        </p:tav>
                                      </p:tavLst>
                                    </p:anim>
                                    <p:animEffect transition="in" filter="fade">
                                      <p:cBhvr>
                                        <p:cTn id="8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41BB5D-E1E0-4EB0-BABC-B6849CC719D3}"/>
              </a:ext>
            </a:extLst>
          </p:cNvPr>
          <p:cNvSpPr>
            <a:spLocks noGrp="1"/>
          </p:cNvSpPr>
          <p:nvPr>
            <p:ph type="title"/>
          </p:nvPr>
        </p:nvSpPr>
        <p:spPr>
          <a:xfrm>
            <a:off x="838200" y="457361"/>
            <a:ext cx="10515600" cy="1792149"/>
          </a:xfrm>
          <a:solidFill>
            <a:srgbClr val="D9B3FF"/>
          </a:solidFill>
        </p:spPr>
        <p:txBody>
          <a:bodyPr>
            <a:normAutofit fontScale="90000"/>
          </a:bodyPr>
          <a:lstStyle/>
          <a:p>
            <a:b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Когда говорят о проектировании как деятельности, то в качестве результата подразумевают некоторый предмет (вещь)</a:t>
            </a:r>
            <a:br>
              <a:rPr lang="ru-RU" sz="4000" b="1" dirty="0">
                <a:solidFill>
                  <a:srgbClr val="FF0000"/>
                </a:solidFill>
                <a:latin typeface="Arial" panose="020B0604020202020204" pitchFamily="34" charset="0"/>
                <a:cs typeface="Arial" panose="020B0604020202020204" pitchFamily="34" charset="0"/>
              </a:rPr>
            </a:br>
            <a:endParaRPr lang="ru-RU" sz="4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15" name="Рисунок 14">
            <a:extLst>
              <a:ext uri="{FF2B5EF4-FFF2-40B4-BE49-F238E27FC236}">
                <a16:creationId xmlns:a16="http://schemas.microsoft.com/office/drawing/2014/main" id="{E38D0AFE-E64F-4EE9-B79F-23DBA301B656}"/>
              </a:ext>
            </a:extLst>
          </p:cNvPr>
          <p:cNvPicPr>
            <a:picLocks noChangeAspect="1"/>
          </p:cNvPicPr>
          <p:nvPr/>
        </p:nvPicPr>
        <p:blipFill>
          <a:blip r:embed="rId2"/>
          <a:stretch>
            <a:fillRect/>
          </a:stretch>
        </p:blipFill>
        <p:spPr>
          <a:xfrm>
            <a:off x="554238" y="3786359"/>
            <a:ext cx="4426080" cy="792549"/>
          </a:xfrm>
          <a:prstGeom prst="rect">
            <a:avLst/>
          </a:prstGeom>
        </p:spPr>
      </p:pic>
      <p:pic>
        <p:nvPicPr>
          <p:cNvPr id="16" name="Рисунок 15">
            <a:extLst>
              <a:ext uri="{FF2B5EF4-FFF2-40B4-BE49-F238E27FC236}">
                <a16:creationId xmlns:a16="http://schemas.microsoft.com/office/drawing/2014/main" id="{33C50C46-70A0-4593-BA19-90CD563124AC}"/>
              </a:ext>
            </a:extLst>
          </p:cNvPr>
          <p:cNvPicPr>
            <a:picLocks noChangeAspect="1"/>
          </p:cNvPicPr>
          <p:nvPr/>
        </p:nvPicPr>
        <p:blipFill>
          <a:blip r:embed="rId3"/>
          <a:stretch>
            <a:fillRect/>
          </a:stretch>
        </p:blipFill>
        <p:spPr>
          <a:xfrm>
            <a:off x="3193021" y="4863265"/>
            <a:ext cx="1822862" cy="792549"/>
          </a:xfrm>
          <a:prstGeom prst="rect">
            <a:avLst/>
          </a:prstGeom>
        </p:spPr>
      </p:pic>
      <p:pic>
        <p:nvPicPr>
          <p:cNvPr id="17" name="Рисунок 16">
            <a:extLst>
              <a:ext uri="{FF2B5EF4-FFF2-40B4-BE49-F238E27FC236}">
                <a16:creationId xmlns:a16="http://schemas.microsoft.com/office/drawing/2014/main" id="{6B9F5484-4AFA-4C84-A00D-91C3FF319766}"/>
              </a:ext>
            </a:extLst>
          </p:cNvPr>
          <p:cNvPicPr>
            <a:picLocks noChangeAspect="1"/>
          </p:cNvPicPr>
          <p:nvPr/>
        </p:nvPicPr>
        <p:blipFill>
          <a:blip r:embed="rId4"/>
          <a:stretch>
            <a:fillRect/>
          </a:stretch>
        </p:blipFill>
        <p:spPr>
          <a:xfrm>
            <a:off x="4728902" y="2675366"/>
            <a:ext cx="4237087" cy="792549"/>
          </a:xfrm>
          <a:prstGeom prst="rect">
            <a:avLst/>
          </a:prstGeom>
        </p:spPr>
      </p:pic>
      <p:pic>
        <p:nvPicPr>
          <p:cNvPr id="18" name="Рисунок 17">
            <a:extLst>
              <a:ext uri="{FF2B5EF4-FFF2-40B4-BE49-F238E27FC236}">
                <a16:creationId xmlns:a16="http://schemas.microsoft.com/office/drawing/2014/main" id="{DF4A27C0-683A-483A-BE72-B08EC5FED8F8}"/>
              </a:ext>
            </a:extLst>
          </p:cNvPr>
          <p:cNvPicPr>
            <a:picLocks noChangeAspect="1"/>
          </p:cNvPicPr>
          <p:nvPr/>
        </p:nvPicPr>
        <p:blipFill rotWithShape="1">
          <a:blip r:embed="rId5"/>
          <a:srcRect l="5109"/>
          <a:stretch/>
        </p:blipFill>
        <p:spPr>
          <a:xfrm>
            <a:off x="5089035" y="5259539"/>
            <a:ext cx="6542935" cy="792549"/>
          </a:xfrm>
          <a:prstGeom prst="rect">
            <a:avLst/>
          </a:prstGeom>
          <a:ln w="6350">
            <a:solidFill>
              <a:schemeClr val="tx1"/>
            </a:solidFill>
          </a:ln>
        </p:spPr>
      </p:pic>
      <p:pic>
        <p:nvPicPr>
          <p:cNvPr id="19" name="Рисунок 18">
            <a:extLst>
              <a:ext uri="{FF2B5EF4-FFF2-40B4-BE49-F238E27FC236}">
                <a16:creationId xmlns:a16="http://schemas.microsoft.com/office/drawing/2014/main" id="{08FB6193-C103-4BBD-B9DD-11E0C90C89C3}"/>
              </a:ext>
            </a:extLst>
          </p:cNvPr>
          <p:cNvPicPr>
            <a:picLocks noChangeAspect="1"/>
          </p:cNvPicPr>
          <p:nvPr/>
        </p:nvPicPr>
        <p:blipFill rotWithShape="1">
          <a:blip r:embed="rId6"/>
          <a:srcRect l="4995" t="18900" r="5815" b="22659"/>
          <a:stretch/>
        </p:blipFill>
        <p:spPr>
          <a:xfrm>
            <a:off x="1092453" y="2529559"/>
            <a:ext cx="1848160" cy="1210987"/>
          </a:xfrm>
          <a:prstGeom prst="rect">
            <a:avLst/>
          </a:prstGeom>
        </p:spPr>
      </p:pic>
      <p:pic>
        <p:nvPicPr>
          <p:cNvPr id="20" name="Рисунок 19">
            <a:extLst>
              <a:ext uri="{FF2B5EF4-FFF2-40B4-BE49-F238E27FC236}">
                <a16:creationId xmlns:a16="http://schemas.microsoft.com/office/drawing/2014/main" id="{D296B272-F654-4031-854A-BEE5F452509F}"/>
              </a:ext>
            </a:extLst>
          </p:cNvPr>
          <p:cNvPicPr>
            <a:picLocks noChangeAspect="1"/>
          </p:cNvPicPr>
          <p:nvPr/>
        </p:nvPicPr>
        <p:blipFill>
          <a:blip r:embed="rId7"/>
          <a:stretch>
            <a:fillRect/>
          </a:stretch>
        </p:blipFill>
        <p:spPr>
          <a:xfrm>
            <a:off x="8883693" y="2576030"/>
            <a:ext cx="2126029" cy="2137145"/>
          </a:xfrm>
          <a:prstGeom prst="rect">
            <a:avLst/>
          </a:prstGeom>
          <a:ln>
            <a:solidFill>
              <a:schemeClr val="tx1"/>
            </a:solidFill>
          </a:ln>
        </p:spPr>
      </p:pic>
      <p:pic>
        <p:nvPicPr>
          <p:cNvPr id="21" name="Рисунок 20">
            <a:extLst>
              <a:ext uri="{FF2B5EF4-FFF2-40B4-BE49-F238E27FC236}">
                <a16:creationId xmlns:a16="http://schemas.microsoft.com/office/drawing/2014/main" id="{DFE8A6D4-21AD-470F-914B-219D05E2D120}"/>
              </a:ext>
            </a:extLst>
          </p:cNvPr>
          <p:cNvPicPr>
            <a:picLocks noChangeAspect="1"/>
          </p:cNvPicPr>
          <p:nvPr/>
        </p:nvPicPr>
        <p:blipFill>
          <a:blip r:embed="rId8"/>
          <a:stretch>
            <a:fillRect/>
          </a:stretch>
        </p:blipFill>
        <p:spPr>
          <a:xfrm>
            <a:off x="6048375" y="3381375"/>
            <a:ext cx="95250" cy="95250"/>
          </a:xfrm>
          <a:prstGeom prst="rect">
            <a:avLst/>
          </a:prstGeom>
        </p:spPr>
      </p:pic>
      <p:pic>
        <p:nvPicPr>
          <p:cNvPr id="22" name="Рисунок 21">
            <a:extLst>
              <a:ext uri="{FF2B5EF4-FFF2-40B4-BE49-F238E27FC236}">
                <a16:creationId xmlns:a16="http://schemas.microsoft.com/office/drawing/2014/main" id="{DB324BA9-D5C5-42EA-8144-669FD74D2706}"/>
              </a:ext>
            </a:extLst>
          </p:cNvPr>
          <p:cNvPicPr>
            <a:picLocks noChangeAspect="1"/>
          </p:cNvPicPr>
          <p:nvPr/>
        </p:nvPicPr>
        <p:blipFill>
          <a:blip r:embed="rId8"/>
          <a:stretch>
            <a:fillRect/>
          </a:stretch>
        </p:blipFill>
        <p:spPr>
          <a:xfrm>
            <a:off x="6200775" y="3533775"/>
            <a:ext cx="95250" cy="95250"/>
          </a:xfrm>
          <a:prstGeom prst="rect">
            <a:avLst/>
          </a:prstGeom>
        </p:spPr>
      </p:pic>
      <p:pic>
        <p:nvPicPr>
          <p:cNvPr id="23" name="Рисунок 22">
            <a:extLst>
              <a:ext uri="{FF2B5EF4-FFF2-40B4-BE49-F238E27FC236}">
                <a16:creationId xmlns:a16="http://schemas.microsoft.com/office/drawing/2014/main" id="{E156FF23-320B-4E37-B0A4-E77A1369AFD8}"/>
              </a:ext>
            </a:extLst>
          </p:cNvPr>
          <p:cNvPicPr>
            <a:picLocks noChangeAspect="1"/>
          </p:cNvPicPr>
          <p:nvPr/>
        </p:nvPicPr>
        <p:blipFill>
          <a:blip r:embed="rId9"/>
          <a:stretch>
            <a:fillRect/>
          </a:stretch>
        </p:blipFill>
        <p:spPr>
          <a:xfrm>
            <a:off x="946953" y="4833319"/>
            <a:ext cx="2259492" cy="1570070"/>
          </a:xfrm>
          <a:prstGeom prst="rect">
            <a:avLst/>
          </a:prstGeom>
          <a:ln>
            <a:solidFill>
              <a:schemeClr val="tx1"/>
            </a:solidFill>
          </a:ln>
        </p:spPr>
      </p:pic>
    </p:spTree>
    <p:extLst>
      <p:ext uri="{BB962C8B-B14F-4D97-AF65-F5344CB8AC3E}">
        <p14:creationId xmlns:p14="http://schemas.microsoft.com/office/powerpoint/2010/main" val="5363609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par>
                                <p:cTn id="22" presetID="53" presetClass="entr" presetSubtype="16"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par>
                                <p:cTn id="34" presetID="53" presetClass="entr" presetSubtype="16"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333212-13B0-4429-A5EA-6F3255124556}"/>
              </a:ext>
            </a:extLst>
          </p:cNvPr>
          <p:cNvSpPr>
            <a:spLocks noGrp="1"/>
          </p:cNvSpPr>
          <p:nvPr>
            <p:ph type="ctrTitle"/>
          </p:nvPr>
        </p:nvSpPr>
        <p:spPr>
          <a:xfrm>
            <a:off x="1603899" y="1402672"/>
            <a:ext cx="9144000" cy="3047090"/>
          </a:xfrm>
          <a:solidFill>
            <a:srgbClr val="FFFF00"/>
          </a:solidFill>
        </p:spPr>
        <p:txBody>
          <a:bodyPr>
            <a:normAutofit fontScale="90000"/>
          </a:bodyPr>
          <a:lstStyle/>
          <a:p>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Техническое </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проектирование</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и </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конструирование </a:t>
            </a:r>
            <a:b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b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как типы деятельности</a:t>
            </a:r>
          </a:p>
        </p:txBody>
      </p:sp>
      <p:sp>
        <p:nvSpPr>
          <p:cNvPr id="3" name="Подзаголовок 2">
            <a:extLst>
              <a:ext uri="{FF2B5EF4-FFF2-40B4-BE49-F238E27FC236}">
                <a16:creationId xmlns:a16="http://schemas.microsoft.com/office/drawing/2014/main" id="{15676F54-5672-4912-A3D3-CDBDCDBC9563}"/>
              </a:ext>
            </a:extLst>
          </p:cNvPr>
          <p:cNvSpPr>
            <a:spLocks noGrp="1"/>
          </p:cNvSpPr>
          <p:nvPr>
            <p:ph type="subTitle" idx="1"/>
          </p:nvPr>
        </p:nvSpPr>
        <p:spPr>
          <a:xfrm>
            <a:off x="1434424" y="4968578"/>
            <a:ext cx="9144000" cy="1655762"/>
          </a:xfrm>
        </p:spPr>
        <p:txBody>
          <a:bodyPr>
            <a:normAutofit/>
          </a:bodyPr>
          <a:lstStyle/>
          <a:p>
            <a:r>
              <a:rPr lang="ru-RU" sz="3600" dirty="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Индивидуальный проект</a:t>
            </a:r>
          </a:p>
          <a:p>
            <a:r>
              <a:rPr lang="ru-RU" sz="2800" dirty="0">
                <a:ln w="0"/>
                <a:solidFill>
                  <a:schemeClr val="bg1">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Учитель Путилова Е.Л.</a:t>
            </a:r>
          </a:p>
        </p:txBody>
      </p:sp>
      <p:sp>
        <p:nvSpPr>
          <p:cNvPr id="4" name="Прямоугольник 3">
            <a:extLst>
              <a:ext uri="{FF2B5EF4-FFF2-40B4-BE49-F238E27FC236}">
                <a16:creationId xmlns:a16="http://schemas.microsoft.com/office/drawing/2014/main" id="{00CA4D12-539D-4C29-A068-C568D739DBE2}"/>
              </a:ext>
            </a:extLst>
          </p:cNvPr>
          <p:cNvSpPr/>
          <p:nvPr/>
        </p:nvSpPr>
        <p:spPr>
          <a:xfrm>
            <a:off x="596690" y="2808450"/>
            <a:ext cx="3377848" cy="2646878"/>
          </a:xfrm>
          <a:prstGeom prst="rect">
            <a:avLst/>
          </a:prstGeom>
        </p:spPr>
        <p:txBody>
          <a:bodyPr wrap="none">
            <a:spAutoFit/>
          </a:bodyPr>
          <a:lstStyle/>
          <a:p>
            <a:r>
              <a:rPr lang="ru-RU" sz="16600" b="1" dirty="0">
                <a:ln w="0"/>
                <a:solidFill>
                  <a:prstClr val="black"/>
                </a:solidFill>
                <a:effectLst>
                  <a:outerShdw blurRad="38100" dist="19050" dir="2700000" algn="tl" rotWithShape="0">
                    <a:prstClr val="black">
                      <a:alpha val="40000"/>
                    </a:prstClr>
                  </a:outerShdw>
                </a:effectLst>
                <a:latin typeface="Arial" panose="020B0604020202020204" pitchFamily="34" charset="0"/>
                <a:ea typeface="+mj-ea"/>
                <a:cs typeface="Arial" panose="020B0604020202020204" pitchFamily="34" charset="0"/>
              </a:rPr>
              <a:t>НО</a:t>
            </a:r>
            <a:endParaRPr lang="ru-RU" sz="4800" dirty="0"/>
          </a:p>
        </p:txBody>
      </p:sp>
    </p:spTree>
    <p:extLst>
      <p:ext uri="{BB962C8B-B14F-4D97-AF65-F5344CB8AC3E}">
        <p14:creationId xmlns:p14="http://schemas.microsoft.com/office/powerpoint/2010/main" val="249337138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BFED3B7-2E5F-4610-9556-12845B2F9442}"/>
              </a:ext>
            </a:extLst>
          </p:cNvPr>
          <p:cNvSpPr>
            <a:spLocks noGrp="1"/>
          </p:cNvSpPr>
          <p:nvPr>
            <p:ph idx="1"/>
          </p:nvPr>
        </p:nvSpPr>
        <p:spPr>
          <a:xfrm>
            <a:off x="1021080" y="682625"/>
            <a:ext cx="10515600" cy="4351338"/>
          </a:xfrm>
        </p:spPr>
        <p:txBody>
          <a:bodyPr>
            <a:normAutofit/>
          </a:bodyPr>
          <a:lstStyle/>
          <a:p>
            <a:pPr marL="0" indent="0">
              <a:buNone/>
            </a:pP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Проектирование как тип деятельности используется в ситуациях, не связанных с созданием материального объекта, или когда создание этого объекта не является ОСНОВНОЙ ЦЕЛЬЮ ПРОЕКТА. </a:t>
            </a:r>
          </a:p>
          <a:p>
            <a:pPr marL="0" indent="0">
              <a:buNone/>
            </a:pP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Например – это</a:t>
            </a:r>
            <a:endPar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0" indent="0">
              <a:buNone/>
            </a:pPr>
            <a:endParaRPr lang="ru-RU" sz="4400" dirty="0">
              <a:ln w="0"/>
              <a:effectLst>
                <a:outerShdw blurRad="38100" dist="19050" dir="2700000" algn="tl" rotWithShape="0">
                  <a:schemeClr val="dk1">
                    <a:alpha val="40000"/>
                  </a:schemeClr>
                </a:outerShdw>
              </a:effectLst>
              <a:latin typeface="Arial Black" panose="020B0A040201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906A3C5F-FF07-4EC3-AD96-0F26D1CA07D5}"/>
              </a:ext>
            </a:extLst>
          </p:cNvPr>
          <p:cNvPicPr>
            <a:picLocks noChangeAspect="1"/>
          </p:cNvPicPr>
          <p:nvPr/>
        </p:nvPicPr>
        <p:blipFill>
          <a:blip r:embed="rId2"/>
          <a:stretch>
            <a:fillRect/>
          </a:stretch>
        </p:blipFill>
        <p:spPr>
          <a:xfrm>
            <a:off x="655320" y="3686648"/>
            <a:ext cx="10681118" cy="1146147"/>
          </a:xfrm>
          <a:prstGeom prst="rect">
            <a:avLst/>
          </a:prstGeom>
          <a:solidFill>
            <a:srgbClr val="FFFFFF">
              <a:shade val="85000"/>
            </a:srgbClr>
          </a:solidFill>
          <a:ln w="88900" cap="sq">
            <a:solidFill>
              <a:srgbClr val="7030A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3056501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B2B201-5404-44E7-8FAB-229D3ED654CD}"/>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333B5128-231E-4155-B0DC-DEFE308A3489}"/>
              </a:ext>
            </a:extLst>
          </p:cNvPr>
          <p:cNvSpPr>
            <a:spLocks noGrp="1"/>
          </p:cNvSpPr>
          <p:nvPr>
            <p:ph idx="1"/>
          </p:nvPr>
        </p:nvSpPr>
        <p:spPr/>
        <p:txBody>
          <a:bodyPr/>
          <a:lstStyle/>
          <a:p>
            <a:endParaRPr lang="ru-RU"/>
          </a:p>
        </p:txBody>
      </p:sp>
      <p:pic>
        <p:nvPicPr>
          <p:cNvPr id="4" name="Рисунок 3">
            <a:extLst>
              <a:ext uri="{FF2B5EF4-FFF2-40B4-BE49-F238E27FC236}">
                <a16:creationId xmlns:a16="http://schemas.microsoft.com/office/drawing/2014/main" id="{BFED7D90-3EF9-4584-BDCF-5F5CDBA1470F}"/>
              </a:ext>
            </a:extLst>
          </p:cNvPr>
          <p:cNvPicPr>
            <a:picLocks noChangeAspect="1"/>
          </p:cNvPicPr>
          <p:nvPr/>
        </p:nvPicPr>
        <p:blipFill>
          <a:blip r:embed="rId2"/>
          <a:stretch>
            <a:fillRect/>
          </a:stretch>
        </p:blipFill>
        <p:spPr>
          <a:xfrm>
            <a:off x="0" y="-387350"/>
            <a:ext cx="12192000" cy="7245350"/>
          </a:xfrm>
          <a:prstGeom prst="rect">
            <a:avLst/>
          </a:prstGeom>
        </p:spPr>
      </p:pic>
      <p:pic>
        <p:nvPicPr>
          <p:cNvPr id="5" name="Рисунок 4">
            <a:extLst>
              <a:ext uri="{FF2B5EF4-FFF2-40B4-BE49-F238E27FC236}">
                <a16:creationId xmlns:a16="http://schemas.microsoft.com/office/drawing/2014/main" id="{263836CB-5FF8-48EC-95BB-6C55E514FCB8}"/>
              </a:ext>
            </a:extLst>
          </p:cNvPr>
          <p:cNvPicPr>
            <a:picLocks noChangeAspect="1"/>
          </p:cNvPicPr>
          <p:nvPr/>
        </p:nvPicPr>
        <p:blipFill>
          <a:blip r:embed="rId3"/>
          <a:stretch>
            <a:fillRect/>
          </a:stretch>
        </p:blipFill>
        <p:spPr>
          <a:xfrm>
            <a:off x="325903" y="3855744"/>
            <a:ext cx="6572058" cy="1176630"/>
          </a:xfrm>
          <a:prstGeom prst="rect">
            <a:avLst/>
          </a:prstGeom>
        </p:spPr>
      </p:pic>
      <p:pic>
        <p:nvPicPr>
          <p:cNvPr id="6" name="Рисунок 5">
            <a:extLst>
              <a:ext uri="{FF2B5EF4-FFF2-40B4-BE49-F238E27FC236}">
                <a16:creationId xmlns:a16="http://schemas.microsoft.com/office/drawing/2014/main" id="{9E11B467-09DD-4E2C-AFC6-69CAE5E84DA3}"/>
              </a:ext>
            </a:extLst>
          </p:cNvPr>
          <p:cNvPicPr>
            <a:picLocks noChangeAspect="1"/>
          </p:cNvPicPr>
          <p:nvPr/>
        </p:nvPicPr>
        <p:blipFill>
          <a:blip r:embed="rId4"/>
          <a:stretch>
            <a:fillRect/>
          </a:stretch>
        </p:blipFill>
        <p:spPr>
          <a:xfrm>
            <a:off x="563407" y="4790003"/>
            <a:ext cx="10918882" cy="1377815"/>
          </a:xfrm>
          <a:prstGeom prst="rect">
            <a:avLst/>
          </a:prstGeom>
        </p:spPr>
      </p:pic>
    </p:spTree>
    <p:extLst>
      <p:ext uri="{BB962C8B-B14F-4D97-AF65-F5344CB8AC3E}">
        <p14:creationId xmlns:p14="http://schemas.microsoft.com/office/powerpoint/2010/main" val="17177375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8A230AB4-96D8-453C-9641-0CA0D1B830D6}"/>
              </a:ext>
            </a:extLst>
          </p:cNvPr>
          <p:cNvPicPr>
            <a:picLocks noChangeAspect="1"/>
          </p:cNvPicPr>
          <p:nvPr/>
        </p:nvPicPr>
        <p:blipFill rotWithShape="1">
          <a:blip r:embed="rId2"/>
          <a:srcRect r="55345"/>
          <a:stretch/>
        </p:blipFill>
        <p:spPr>
          <a:xfrm>
            <a:off x="1571147" y="1378363"/>
            <a:ext cx="4130231" cy="4101274"/>
          </a:xfrm>
          <a:prstGeom prst="rect">
            <a:avLst/>
          </a:prstGeom>
          <a:ln>
            <a:solidFill>
              <a:schemeClr val="tx1"/>
            </a:solidFill>
          </a:ln>
        </p:spPr>
      </p:pic>
      <p:pic>
        <p:nvPicPr>
          <p:cNvPr id="6" name="Рисунок 5">
            <a:extLst>
              <a:ext uri="{FF2B5EF4-FFF2-40B4-BE49-F238E27FC236}">
                <a16:creationId xmlns:a16="http://schemas.microsoft.com/office/drawing/2014/main" id="{D23A50A5-603C-454B-9AB5-EB2B7EE6FB66}"/>
              </a:ext>
            </a:extLst>
          </p:cNvPr>
          <p:cNvPicPr>
            <a:picLocks noChangeAspect="1"/>
          </p:cNvPicPr>
          <p:nvPr/>
        </p:nvPicPr>
        <p:blipFill>
          <a:blip r:embed="rId3"/>
          <a:stretch>
            <a:fillRect/>
          </a:stretch>
        </p:blipFill>
        <p:spPr>
          <a:xfrm>
            <a:off x="844018" y="606949"/>
            <a:ext cx="6407451" cy="908383"/>
          </a:xfrm>
          <a:prstGeom prst="rect">
            <a:avLst/>
          </a:prstGeom>
        </p:spPr>
      </p:pic>
      <p:sp>
        <p:nvSpPr>
          <p:cNvPr id="2" name="Прямоугольник 1">
            <a:extLst>
              <a:ext uri="{FF2B5EF4-FFF2-40B4-BE49-F238E27FC236}">
                <a16:creationId xmlns:a16="http://schemas.microsoft.com/office/drawing/2014/main" id="{E627115A-BEEC-45A7-AACB-B24AFC97B4C5}"/>
              </a:ext>
            </a:extLst>
          </p:cNvPr>
          <p:cNvSpPr/>
          <p:nvPr/>
        </p:nvSpPr>
        <p:spPr>
          <a:xfrm>
            <a:off x="5775498" y="1398258"/>
            <a:ext cx="5812727" cy="4893647"/>
          </a:xfrm>
          <a:prstGeom prst="rect">
            <a:avLst/>
          </a:prstGeom>
          <a:solidFill>
            <a:srgbClr val="EEDDFF"/>
          </a:solidFill>
          <a:ln>
            <a:solidFill>
              <a:schemeClr val="accent2">
                <a:lumMod val="50000"/>
              </a:schemeClr>
            </a:solidFill>
          </a:ln>
        </p:spPr>
        <p:txBody>
          <a:bodyPr wrap="square">
            <a:spAutoFit/>
          </a:bodyPr>
          <a:lstStyle/>
          <a:p>
            <a:r>
              <a:rPr lang="ru-RU" sz="2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существует определённая норма, которая служит для производства продукта из какого-либо материала. В соответствии с нормой эта деятельность постоянно повторяется. Какой бы сложной она ни была, она не является проектом, так как мы воспроизводим уже существующую норму (например, постановка спектакля является регулярной деятельностью театра, то есть нормой, соответственно, проектом её назвать нельзя). </a:t>
            </a:r>
          </a:p>
        </p:txBody>
      </p:sp>
      <p:pic>
        <p:nvPicPr>
          <p:cNvPr id="3" name="Рисунок 2">
            <a:extLst>
              <a:ext uri="{FF2B5EF4-FFF2-40B4-BE49-F238E27FC236}">
                <a16:creationId xmlns:a16="http://schemas.microsoft.com/office/drawing/2014/main" id="{12969BC8-B006-4C52-AD96-3BE2DAE35C0D}"/>
              </a:ext>
            </a:extLst>
          </p:cNvPr>
          <p:cNvPicPr>
            <a:picLocks noChangeAspect="1"/>
          </p:cNvPicPr>
          <p:nvPr/>
        </p:nvPicPr>
        <p:blipFill>
          <a:blip r:embed="rId4"/>
          <a:stretch>
            <a:fillRect/>
          </a:stretch>
        </p:blipFill>
        <p:spPr>
          <a:xfrm>
            <a:off x="1340761" y="1728216"/>
            <a:ext cx="8285182" cy="12314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a:extLst>
              <a:ext uri="{FF2B5EF4-FFF2-40B4-BE49-F238E27FC236}">
                <a16:creationId xmlns:a16="http://schemas.microsoft.com/office/drawing/2014/main" id="{5F8E6C85-C5C1-4316-9A04-6E71861B639B}"/>
              </a:ext>
            </a:extLst>
          </p:cNvPr>
          <p:cNvPicPr>
            <a:picLocks noChangeAspect="1"/>
          </p:cNvPicPr>
          <p:nvPr/>
        </p:nvPicPr>
        <p:blipFill>
          <a:blip r:embed="rId5"/>
          <a:stretch>
            <a:fillRect/>
          </a:stretch>
        </p:blipFill>
        <p:spPr>
          <a:xfrm>
            <a:off x="432538" y="3172408"/>
            <a:ext cx="6407451" cy="20943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6883574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8A230AB4-96D8-453C-9641-0CA0D1B830D6}"/>
              </a:ext>
            </a:extLst>
          </p:cNvPr>
          <p:cNvPicPr>
            <a:picLocks noChangeAspect="1"/>
          </p:cNvPicPr>
          <p:nvPr/>
        </p:nvPicPr>
        <p:blipFill rotWithShape="1">
          <a:blip r:embed="rId2"/>
          <a:srcRect l="45644"/>
          <a:stretch/>
        </p:blipFill>
        <p:spPr>
          <a:xfrm>
            <a:off x="969264" y="1783080"/>
            <a:ext cx="5027516" cy="4101274"/>
          </a:xfrm>
          <a:prstGeom prst="rect">
            <a:avLst/>
          </a:prstGeom>
          <a:ln>
            <a:solidFill>
              <a:schemeClr val="tx1"/>
            </a:solidFill>
          </a:ln>
        </p:spPr>
      </p:pic>
      <p:pic>
        <p:nvPicPr>
          <p:cNvPr id="6" name="Рисунок 5">
            <a:extLst>
              <a:ext uri="{FF2B5EF4-FFF2-40B4-BE49-F238E27FC236}">
                <a16:creationId xmlns:a16="http://schemas.microsoft.com/office/drawing/2014/main" id="{D23A50A5-603C-454B-9AB5-EB2B7EE6FB66}"/>
              </a:ext>
            </a:extLst>
          </p:cNvPr>
          <p:cNvPicPr>
            <a:picLocks noChangeAspect="1"/>
          </p:cNvPicPr>
          <p:nvPr/>
        </p:nvPicPr>
        <p:blipFill>
          <a:blip r:embed="rId3"/>
          <a:stretch>
            <a:fillRect/>
          </a:stretch>
        </p:blipFill>
        <p:spPr>
          <a:xfrm>
            <a:off x="716002" y="783257"/>
            <a:ext cx="6407451" cy="908383"/>
          </a:xfrm>
          <a:prstGeom prst="rect">
            <a:avLst/>
          </a:prstGeom>
        </p:spPr>
      </p:pic>
      <p:sp>
        <p:nvSpPr>
          <p:cNvPr id="7" name="Прямоугольник 6">
            <a:extLst>
              <a:ext uri="{FF2B5EF4-FFF2-40B4-BE49-F238E27FC236}">
                <a16:creationId xmlns:a16="http://schemas.microsoft.com/office/drawing/2014/main" id="{26F39FE2-E153-4713-9A4B-0F898976A9CB}"/>
              </a:ext>
            </a:extLst>
          </p:cNvPr>
          <p:cNvSpPr/>
          <p:nvPr/>
        </p:nvSpPr>
        <p:spPr>
          <a:xfrm>
            <a:off x="6195222" y="1783080"/>
            <a:ext cx="5108448" cy="3970318"/>
          </a:xfrm>
          <a:prstGeom prst="rect">
            <a:avLst/>
          </a:prstGeom>
          <a:solidFill>
            <a:srgbClr val="EEDDFF"/>
          </a:solidFill>
          <a:ln>
            <a:solidFill>
              <a:schemeClr val="accent2">
                <a:lumMod val="50000"/>
              </a:schemeClr>
            </a:solidFill>
          </a:ln>
        </p:spPr>
        <p:txBody>
          <a:bodyPr wrap="square">
            <a:spAutoFit/>
          </a:bodyPr>
          <a:lstStyle/>
          <a:p>
            <a:r>
              <a:rPr lang="ru-RU" sz="28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На этой схеме изображено начало проектной деятельности: нас не устраивает, как устроена существующая реальность, поэтому мы хотим её преобразовать. В этот момент возникает запрос на проектную деятельность</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103334583"/>
      </p:ext>
    </p:extLst>
  </p:cSld>
  <p:clrMapOvr>
    <a:masterClrMapping/>
  </p:clrMapOvr>
  <p:transition spd="med">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2993DC-18E5-49C6-8D9F-225B72D8123A}"/>
              </a:ext>
            </a:extLst>
          </p:cNvPr>
          <p:cNvSpPr>
            <a:spLocks noGrp="1"/>
          </p:cNvSpPr>
          <p:nvPr>
            <p:ph type="title"/>
          </p:nvPr>
        </p:nvSpPr>
        <p:spPr>
          <a:solidFill>
            <a:srgbClr val="FFFF00"/>
          </a:solidFill>
        </p:spPr>
        <p:txBody>
          <a:bodyPr/>
          <a:lstStyle/>
          <a:p>
            <a:r>
              <a:rPr lang="ru-RU" dirty="0">
                <a:ln w="0"/>
                <a:effectLst>
                  <a:outerShdw blurRad="38100" dist="19050" dir="2700000" algn="tl" rotWithShape="0">
                    <a:schemeClr val="dk1">
                      <a:alpha val="40000"/>
                    </a:schemeClr>
                  </a:outerShdw>
                </a:effectLst>
                <a:latin typeface="Arial Black" panose="020B0A04020102020204" pitchFamily="34" charset="0"/>
              </a:rPr>
              <a:t>Стимул - неудовлетворённость</a:t>
            </a:r>
          </a:p>
        </p:txBody>
      </p:sp>
      <p:sp>
        <p:nvSpPr>
          <p:cNvPr id="3" name="Объект 2">
            <a:extLst>
              <a:ext uri="{FF2B5EF4-FFF2-40B4-BE49-F238E27FC236}">
                <a16:creationId xmlns:a16="http://schemas.microsoft.com/office/drawing/2014/main" id="{B22B7C97-CEA9-4E7C-968A-AC90A453561D}"/>
              </a:ext>
            </a:extLst>
          </p:cNvPr>
          <p:cNvSpPr>
            <a:spLocks noGrp="1"/>
          </p:cNvSpPr>
          <p:nvPr>
            <p:ph idx="1"/>
          </p:nvPr>
        </p:nvSpPr>
        <p:spPr>
          <a:solidFill>
            <a:srgbClr val="FFFF9F"/>
          </a:solidFill>
        </p:spPr>
        <p:txBody>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Всегда есть люди, которые хотели бы помочь другим людям, улучшить их быт, обогатить жизненную среду, сделать жизнь ярче, интереснее.</a:t>
            </a:r>
          </a:p>
          <a:p>
            <a:pPr marL="0" indent="0">
              <a:buNone/>
            </a:pPr>
            <a:r>
              <a:rPr lang="ru-RU" sz="32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Инициатором (субъектом) социального проекта может быть:</a:t>
            </a:r>
          </a:p>
          <a:p>
            <a:pPr>
              <a:buFont typeface="Wingdings" panose="05000000000000000000" pitchFamily="2" charset="2"/>
              <a:buChar char="§"/>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отдельный человек</a:t>
            </a:r>
          </a:p>
          <a:p>
            <a:pPr>
              <a:buFont typeface="Wingdings" panose="05000000000000000000" pitchFamily="2" charset="2"/>
              <a:buChar char="§"/>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группа инициативных людей</a:t>
            </a:r>
          </a:p>
          <a:p>
            <a:pPr>
              <a:buFont typeface="Wingdings" panose="05000000000000000000" pitchFamily="2" charset="2"/>
              <a:buChar char="§"/>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организация</a:t>
            </a:r>
          </a:p>
          <a:p>
            <a:pPr>
              <a:buFont typeface="Wingdings" panose="05000000000000000000" pitchFamily="2" charset="2"/>
              <a:buChar char="§"/>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сообщество </a:t>
            </a:r>
          </a:p>
          <a:p>
            <a:pPr marL="0" indent="0">
              <a:buNone/>
            </a:pPr>
            <a:endParaRPr lang="ru-RU" dirty="0">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119E6123-1E03-4B47-9A39-D8293005BD52}"/>
              </a:ext>
            </a:extLst>
          </p:cNvPr>
          <p:cNvPicPr>
            <a:picLocks noChangeAspect="1"/>
          </p:cNvPicPr>
          <p:nvPr/>
        </p:nvPicPr>
        <p:blipFill>
          <a:blip r:embed="rId2"/>
          <a:stretch>
            <a:fillRect/>
          </a:stretch>
        </p:blipFill>
        <p:spPr>
          <a:xfrm>
            <a:off x="6340245" y="3597828"/>
            <a:ext cx="4449676" cy="2967563"/>
          </a:xfrm>
          <a:prstGeom prst="rect">
            <a:avLst/>
          </a:prstGeom>
          <a:ln>
            <a:solidFill>
              <a:schemeClr val="tx1"/>
            </a:solidFill>
          </a:ln>
        </p:spPr>
      </p:pic>
    </p:spTree>
    <p:extLst>
      <p:ext uri="{BB962C8B-B14F-4D97-AF65-F5344CB8AC3E}">
        <p14:creationId xmlns:p14="http://schemas.microsoft.com/office/powerpoint/2010/main" val="2827785130"/>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A8427C-9DBB-4C65-A3A3-0FAA250BEB9B}"/>
              </a:ext>
            </a:extLst>
          </p:cNvPr>
          <p:cNvSpPr>
            <a:spLocks noGrp="1"/>
          </p:cNvSpPr>
          <p:nvPr>
            <p:ph type="title"/>
          </p:nvPr>
        </p:nvSpPr>
        <p:spPr>
          <a:solidFill>
            <a:srgbClr val="D9B3FF"/>
          </a:solidFill>
        </p:spPr>
        <p:txBody>
          <a:bodyPr/>
          <a:lstStyle/>
          <a:p>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Функции социального проектирования</a:t>
            </a:r>
          </a:p>
        </p:txBody>
      </p:sp>
      <p:sp>
        <p:nvSpPr>
          <p:cNvPr id="3" name="Объект 2">
            <a:extLst>
              <a:ext uri="{FF2B5EF4-FFF2-40B4-BE49-F238E27FC236}">
                <a16:creationId xmlns:a16="http://schemas.microsoft.com/office/drawing/2014/main" id="{2EE32D07-109F-4AAB-AAE7-7C61123B7DB2}"/>
              </a:ext>
            </a:extLst>
          </p:cNvPr>
          <p:cNvSpPr>
            <a:spLocks noGrp="1"/>
          </p:cNvSpPr>
          <p:nvPr>
            <p:ph idx="1"/>
          </p:nvPr>
        </p:nvSpPr>
        <p:spPr>
          <a:xfrm>
            <a:off x="838200" y="1825625"/>
            <a:ext cx="10515600" cy="4667250"/>
          </a:xfrm>
          <a:solidFill>
            <a:srgbClr val="EEDDFF"/>
          </a:solidFill>
          <a:ln>
            <a:solidFill>
              <a:srgbClr val="7030A0"/>
            </a:solidFill>
          </a:ln>
        </p:spPr>
        <p:txBody>
          <a:bodyPr>
            <a:normAutofit/>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Выделение социального проектирования как самостоятельного вида произошло в 70-х гг. XX в., когда были разработаны основы социального управления. В это время выделяют функции современного управления: </a:t>
            </a:r>
          </a:p>
          <a:p>
            <a:pPr>
              <a:buFont typeface="Wingdings" panose="05000000000000000000" pitchFamily="2" charset="2"/>
              <a:buChar char="§"/>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социальное планирование</a:t>
            </a:r>
          </a:p>
          <a:p>
            <a:pPr>
              <a:buFont typeface="Wingdings" panose="05000000000000000000" pitchFamily="2" charset="2"/>
              <a:buChar char="§"/>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социальное прогнозирование</a:t>
            </a:r>
          </a:p>
          <a:p>
            <a:pPr>
              <a:buFont typeface="Wingdings" panose="05000000000000000000" pitchFamily="2" charset="2"/>
              <a:buChar char="§"/>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социальное конструирование</a:t>
            </a:r>
          </a:p>
          <a:p>
            <a:pPr>
              <a:buFont typeface="Wingdings" panose="05000000000000000000" pitchFamily="2" charset="2"/>
              <a:buChar char="§"/>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социальное проектирование</a:t>
            </a:r>
          </a:p>
          <a:p>
            <a:pPr>
              <a:buFont typeface="Wingdings" panose="05000000000000000000" pitchFamily="2" charset="2"/>
              <a:buChar char="§"/>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моделирование организационных и социальных процессов и структур. </a:t>
            </a:r>
          </a:p>
        </p:txBody>
      </p:sp>
    </p:spTree>
    <p:extLst>
      <p:ext uri="{BB962C8B-B14F-4D97-AF65-F5344CB8AC3E}">
        <p14:creationId xmlns:p14="http://schemas.microsoft.com/office/powerpoint/2010/main" val="596208220"/>
      </p:ext>
    </p:extLst>
  </p:cSld>
  <p:clrMapOvr>
    <a:masterClrMapping/>
  </p:clrMapOvr>
  <p:transition spd="med">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A8427C-9DBB-4C65-A3A3-0FAA250BEB9B}"/>
              </a:ext>
            </a:extLst>
          </p:cNvPr>
          <p:cNvSpPr>
            <a:spLocks noGrp="1"/>
          </p:cNvSpPr>
          <p:nvPr>
            <p:ph type="title"/>
          </p:nvPr>
        </p:nvSpPr>
        <p:spPr>
          <a:solidFill>
            <a:srgbClr val="D9B3FF"/>
          </a:solidFill>
        </p:spPr>
        <p:txBody>
          <a:bodyPr/>
          <a:lstStyle/>
          <a:p>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Предмет социального проектирования</a:t>
            </a:r>
          </a:p>
        </p:txBody>
      </p:sp>
      <p:sp>
        <p:nvSpPr>
          <p:cNvPr id="3" name="Объект 2">
            <a:extLst>
              <a:ext uri="{FF2B5EF4-FFF2-40B4-BE49-F238E27FC236}">
                <a16:creationId xmlns:a16="http://schemas.microsoft.com/office/drawing/2014/main" id="{2EE32D07-109F-4AAB-AAE7-7C61123B7DB2}"/>
              </a:ext>
            </a:extLst>
          </p:cNvPr>
          <p:cNvSpPr>
            <a:spLocks noGrp="1"/>
          </p:cNvSpPr>
          <p:nvPr>
            <p:ph idx="1"/>
          </p:nvPr>
        </p:nvSpPr>
        <p:spPr>
          <a:xfrm>
            <a:off x="838200" y="1825625"/>
            <a:ext cx="10515600" cy="4667250"/>
          </a:xfrm>
          <a:solidFill>
            <a:srgbClr val="EEDDFF"/>
          </a:solidFill>
          <a:ln>
            <a:solidFill>
              <a:srgbClr val="7030A0"/>
            </a:solidFill>
          </a:ln>
        </p:spPr>
        <p:txBody>
          <a:bodyPr>
            <a:normAutofit/>
          </a:bodyPr>
          <a:lstStyle/>
          <a:p>
            <a:pPr marL="0" indent="0">
              <a:buNone/>
            </a:pPr>
            <a:r>
              <a:rPr lang="ru-RU" sz="4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Предметом социального проектирования является создание (модернизация, сохранение в изменившейся среде) </a:t>
            </a:r>
            <a:r>
              <a:rPr lang="ru-RU" sz="60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ценности. </a:t>
            </a:r>
            <a:r>
              <a:rPr lang="ru-RU" sz="4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Формы, в которых новая ценность предстанет в ходе реализации проекта, разнообразны.</a:t>
            </a:r>
          </a:p>
        </p:txBody>
      </p:sp>
    </p:spTree>
    <p:extLst>
      <p:ext uri="{BB962C8B-B14F-4D97-AF65-F5344CB8AC3E}">
        <p14:creationId xmlns:p14="http://schemas.microsoft.com/office/powerpoint/2010/main" val="3416151807"/>
      </p:ext>
    </p:extLst>
  </p:cSld>
  <p:clrMapOvr>
    <a:masterClrMapping/>
  </p:clrMapOvr>
  <p:transition spd="med">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A8427C-9DBB-4C65-A3A3-0FAA250BEB9B}"/>
              </a:ext>
            </a:extLst>
          </p:cNvPr>
          <p:cNvSpPr>
            <a:spLocks noGrp="1"/>
          </p:cNvSpPr>
          <p:nvPr>
            <p:ph type="title"/>
          </p:nvPr>
        </p:nvSpPr>
        <p:spPr>
          <a:solidFill>
            <a:srgbClr val="D9B3FF"/>
          </a:solidFill>
        </p:spPr>
        <p:txBody>
          <a:bodyPr/>
          <a:lstStyle/>
          <a:p>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В результате реализации проекта могут появиться:</a:t>
            </a:r>
          </a:p>
        </p:txBody>
      </p:sp>
      <p:sp>
        <p:nvSpPr>
          <p:cNvPr id="3" name="Объект 2">
            <a:extLst>
              <a:ext uri="{FF2B5EF4-FFF2-40B4-BE49-F238E27FC236}">
                <a16:creationId xmlns:a16="http://schemas.microsoft.com/office/drawing/2014/main" id="{2EE32D07-109F-4AAB-AAE7-7C61123B7DB2}"/>
              </a:ext>
            </a:extLst>
          </p:cNvPr>
          <p:cNvSpPr>
            <a:spLocks noGrp="1"/>
          </p:cNvSpPr>
          <p:nvPr>
            <p:ph idx="1"/>
          </p:nvPr>
        </p:nvSpPr>
        <p:spPr>
          <a:xfrm>
            <a:off x="838200" y="1825625"/>
            <a:ext cx="10515600" cy="4667250"/>
          </a:xfrm>
          <a:solidFill>
            <a:srgbClr val="EEDDFF"/>
          </a:solidFill>
          <a:ln>
            <a:solidFill>
              <a:srgbClr val="7030A0"/>
            </a:solidFill>
          </a:ln>
        </p:spPr>
        <p:txBody>
          <a:bodyPr>
            <a:normAutofit/>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новая вещь, предмет </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(здание, сооружение, комплекс, город и т.д.);</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новые свойства </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старой вещи (например, новый дизайн; другие свойства приобретает любая вещь при её включении в коллекцию);</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смена функций </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(сооружение социальными работниками из армейского надувного склада горки для детей);</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услуга</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(например, создание телефона для глухих в Великобритании).</a:t>
            </a:r>
          </a:p>
          <a:p>
            <a:pPr marL="0" indent="0">
              <a:buNone/>
            </a:pPr>
            <a:endParaRPr lang="ru-RU" sz="4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3268332"/>
      </p:ext>
    </p:extLst>
  </p:cSld>
  <p:clrMapOvr>
    <a:masterClrMapping/>
  </p:clrMapOvr>
  <p:transition spd="med">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A8427C-9DBB-4C65-A3A3-0FAA250BEB9B}"/>
              </a:ext>
            </a:extLst>
          </p:cNvPr>
          <p:cNvSpPr>
            <a:spLocks noGrp="1"/>
          </p:cNvSpPr>
          <p:nvPr>
            <p:ph type="title"/>
          </p:nvPr>
        </p:nvSpPr>
        <p:spPr>
          <a:solidFill>
            <a:srgbClr val="D9B3FF"/>
          </a:solidFill>
        </p:spPr>
        <p:txBody>
          <a:bodyPr/>
          <a:lstStyle/>
          <a:p>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В результате реализации проекта могут появиться:</a:t>
            </a:r>
          </a:p>
        </p:txBody>
      </p:sp>
      <p:sp>
        <p:nvSpPr>
          <p:cNvPr id="3" name="Объект 2">
            <a:extLst>
              <a:ext uri="{FF2B5EF4-FFF2-40B4-BE49-F238E27FC236}">
                <a16:creationId xmlns:a16="http://schemas.microsoft.com/office/drawing/2014/main" id="{2EE32D07-109F-4AAB-AAE7-7C61123B7DB2}"/>
              </a:ext>
            </a:extLst>
          </p:cNvPr>
          <p:cNvSpPr>
            <a:spLocks noGrp="1"/>
          </p:cNvSpPr>
          <p:nvPr>
            <p:ph idx="1"/>
          </p:nvPr>
        </p:nvSpPr>
        <p:spPr>
          <a:xfrm>
            <a:off x="838200" y="1825625"/>
            <a:ext cx="10515600" cy="4667250"/>
          </a:xfrm>
          <a:solidFill>
            <a:srgbClr val="EEDDFF"/>
          </a:solidFill>
          <a:ln>
            <a:solidFill>
              <a:srgbClr val="7030A0"/>
            </a:solidFill>
          </a:ln>
        </p:spPr>
        <p:txBody>
          <a:bodyPr>
            <a:normAutofit/>
          </a:bodyPr>
          <a:lstStyle/>
          <a:p>
            <a:pPr marL="0" indent="0">
              <a:buNone/>
            </a:pP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ru-RU" sz="32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мероприятия</a:t>
            </a: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(в том числе различные массовые праздники — Олимпийские игры, праздники городов,  и т.д.);</a:t>
            </a:r>
          </a:p>
          <a:p>
            <a:pPr marL="0" indent="0">
              <a:buNone/>
            </a:pP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ru-RU" sz="32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запрограммированное поведение, реакция </a:t>
            </a: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(таковы действия рекламы, маркетинговых мероприятий);</a:t>
            </a:r>
          </a:p>
          <a:p>
            <a:pPr marL="0" indent="0">
              <a:buNone/>
            </a:pP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ru-RU" sz="32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мода, имидж </a:t>
            </a: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(разработка имиджа лидера, организации, товара и т.д.).</a:t>
            </a:r>
          </a:p>
        </p:txBody>
      </p:sp>
    </p:spTree>
    <p:extLst>
      <p:ext uri="{BB962C8B-B14F-4D97-AF65-F5344CB8AC3E}">
        <p14:creationId xmlns:p14="http://schemas.microsoft.com/office/powerpoint/2010/main" val="2765571093"/>
      </p:ext>
    </p:extLst>
  </p:cSld>
  <p:clrMapOvr>
    <a:masterClrMapping/>
  </p:clrMapOvr>
  <p:transition spd="med">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A8427C-9DBB-4C65-A3A3-0FAA250BEB9B}"/>
              </a:ext>
            </a:extLst>
          </p:cNvPr>
          <p:cNvSpPr>
            <a:spLocks noGrp="1"/>
          </p:cNvSpPr>
          <p:nvPr>
            <p:ph type="title"/>
          </p:nvPr>
        </p:nvSpPr>
        <p:spPr>
          <a:solidFill>
            <a:srgbClr val="D9B3FF"/>
          </a:solidFill>
        </p:spPr>
        <p:txBody>
          <a:bodyPr/>
          <a:lstStyle/>
          <a:p>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В результате реализации проекта могут появиться:</a:t>
            </a:r>
          </a:p>
        </p:txBody>
      </p:sp>
      <p:sp>
        <p:nvSpPr>
          <p:cNvPr id="3" name="Объект 2">
            <a:extLst>
              <a:ext uri="{FF2B5EF4-FFF2-40B4-BE49-F238E27FC236}">
                <a16:creationId xmlns:a16="http://schemas.microsoft.com/office/drawing/2014/main" id="{2EE32D07-109F-4AAB-AAE7-7C61123B7DB2}"/>
              </a:ext>
            </a:extLst>
          </p:cNvPr>
          <p:cNvSpPr>
            <a:spLocks noGrp="1"/>
          </p:cNvSpPr>
          <p:nvPr>
            <p:ph idx="1"/>
          </p:nvPr>
        </p:nvSpPr>
        <p:spPr>
          <a:xfrm>
            <a:off x="838200" y="1825625"/>
            <a:ext cx="10515600" cy="4667250"/>
          </a:xfrm>
          <a:solidFill>
            <a:srgbClr val="EEDDFF"/>
          </a:solidFill>
          <a:ln>
            <a:solidFill>
              <a:srgbClr val="7030A0"/>
            </a:solidFill>
          </a:ln>
        </p:spPr>
        <p:txBody>
          <a:bodyPr>
            <a:normAutofit/>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отрасль производства, отрасль управления (так, с 1991 г. в России начала формироваться система органов по делам молодёжи);</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организация (общественное объединение, фирма, художественная студия и т.п.);</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система воздействия (идеология, система воспитания с соответствующими инструментами внедрения);</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новый канал коммуникации (например, Интернет).</a:t>
            </a:r>
          </a:p>
          <a:p>
            <a:pPr marL="0" indent="0">
              <a:buNone/>
            </a:pPr>
            <a:endPar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0" indent="0">
              <a:buNone/>
            </a:pPr>
            <a:endParaRPr lang="ru-RU" sz="44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571C4EE5-FB6E-428C-83A3-9211DF9D671E}"/>
              </a:ext>
            </a:extLst>
          </p:cNvPr>
          <p:cNvSpPr/>
          <p:nvPr/>
        </p:nvSpPr>
        <p:spPr>
          <a:xfrm>
            <a:off x="838200" y="1825625"/>
            <a:ext cx="10515600" cy="4247317"/>
          </a:xfrm>
          <a:prstGeom prst="rect">
            <a:avLst/>
          </a:prstGeom>
          <a:solidFill>
            <a:srgbClr val="FFFF00"/>
          </a:solidFill>
        </p:spPr>
        <p:txBody>
          <a:bodyPr wrap="square">
            <a:spAutoFit/>
          </a:bodyPr>
          <a:lstStyle/>
          <a:p>
            <a:r>
              <a:rPr lang="ru-RU" sz="5400" dirty="0">
                <a:ln w="0"/>
                <a:solidFill>
                  <a:srgbClr val="7030A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Необходимая черта субъекта проектирования — его социальная активность, непосредственное участие в процессе проектирования.</a:t>
            </a:r>
          </a:p>
        </p:txBody>
      </p:sp>
    </p:spTree>
    <p:extLst>
      <p:ext uri="{BB962C8B-B14F-4D97-AF65-F5344CB8AC3E}">
        <p14:creationId xmlns:p14="http://schemas.microsoft.com/office/powerpoint/2010/main" val="4257436098"/>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4A0B7B-009B-4F26-BCF0-48BAE94B40F5}"/>
              </a:ext>
            </a:extLst>
          </p:cNvPr>
          <p:cNvSpPr>
            <a:spLocks noGrp="1"/>
          </p:cNvSpPr>
          <p:nvPr>
            <p:ph type="title"/>
          </p:nvPr>
        </p:nvSpPr>
        <p:spPr>
          <a:solidFill>
            <a:schemeClr val="accent6">
              <a:lumMod val="40000"/>
              <a:lumOff val="60000"/>
            </a:schemeClr>
          </a:solidFill>
        </p:spPr>
        <p:txBody>
          <a:bodyPr/>
          <a:lstStyle/>
          <a:p>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Цель и задачи</a:t>
            </a:r>
          </a:p>
        </p:txBody>
      </p:sp>
      <p:sp>
        <p:nvSpPr>
          <p:cNvPr id="3" name="Объект 2">
            <a:extLst>
              <a:ext uri="{FF2B5EF4-FFF2-40B4-BE49-F238E27FC236}">
                <a16:creationId xmlns:a16="http://schemas.microsoft.com/office/drawing/2014/main" id="{97BFDB8C-F4A6-4937-88F0-55B7E4031303}"/>
              </a:ext>
            </a:extLst>
          </p:cNvPr>
          <p:cNvSpPr>
            <a:spLocks noGrp="1"/>
          </p:cNvSpPr>
          <p:nvPr>
            <p:ph idx="1"/>
          </p:nvPr>
        </p:nvSpPr>
        <p:spPr>
          <a:solidFill>
            <a:schemeClr val="accent6">
              <a:lumMod val="20000"/>
              <a:lumOff val="80000"/>
            </a:schemeClr>
          </a:solidFill>
          <a:ln>
            <a:solidFill>
              <a:schemeClr val="accent6">
                <a:lumMod val="50000"/>
              </a:schemeClr>
            </a:solidFill>
          </a:ln>
        </p:spPr>
        <p:txBody>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Цель проекта достигается с помощью конкретных задач.</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Если целей несколько – это затрудняет или делает невозможным реализацию проекта.</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Каждая задача проекта решается за счёт проведения мероприятий.</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Ни одно из мероприятий невозможно без</a:t>
            </a:r>
          </a:p>
        </p:txBody>
      </p:sp>
      <p:pic>
        <p:nvPicPr>
          <p:cNvPr id="4" name="Рисунок 3">
            <a:extLst>
              <a:ext uri="{FF2B5EF4-FFF2-40B4-BE49-F238E27FC236}">
                <a16:creationId xmlns:a16="http://schemas.microsoft.com/office/drawing/2014/main" id="{1E9E859E-6526-4A57-B846-86BEF784C565}"/>
              </a:ext>
            </a:extLst>
          </p:cNvPr>
          <p:cNvPicPr>
            <a:picLocks noChangeAspect="1"/>
          </p:cNvPicPr>
          <p:nvPr/>
        </p:nvPicPr>
        <p:blipFill rotWithShape="1">
          <a:blip r:embed="rId2"/>
          <a:srcRect l="7991"/>
          <a:stretch/>
        </p:blipFill>
        <p:spPr>
          <a:xfrm>
            <a:off x="838200" y="4360091"/>
            <a:ext cx="10222992" cy="1816872"/>
          </a:xfrm>
          <a:prstGeom prst="rect">
            <a:avLst/>
          </a:prstGeom>
        </p:spPr>
      </p:pic>
    </p:spTree>
    <p:extLst>
      <p:ext uri="{BB962C8B-B14F-4D97-AF65-F5344CB8AC3E}">
        <p14:creationId xmlns:p14="http://schemas.microsoft.com/office/powerpoint/2010/main" val="231131898"/>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4A0B7B-009B-4F26-BCF0-48BAE94B40F5}"/>
              </a:ext>
            </a:extLst>
          </p:cNvPr>
          <p:cNvSpPr>
            <a:spLocks noGrp="1"/>
          </p:cNvSpPr>
          <p:nvPr>
            <p:ph type="title"/>
          </p:nvPr>
        </p:nvSpPr>
        <p:spPr>
          <a:solidFill>
            <a:schemeClr val="accent6">
              <a:lumMod val="40000"/>
              <a:lumOff val="60000"/>
            </a:schemeClr>
          </a:solidFill>
        </p:spPr>
        <p:txBody>
          <a:bodyPr/>
          <a:lstStyle/>
          <a:p>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Основной ресурс</a:t>
            </a:r>
          </a:p>
        </p:txBody>
      </p:sp>
      <p:sp>
        <p:nvSpPr>
          <p:cNvPr id="3" name="Объект 2">
            <a:extLst>
              <a:ext uri="{FF2B5EF4-FFF2-40B4-BE49-F238E27FC236}">
                <a16:creationId xmlns:a16="http://schemas.microsoft.com/office/drawing/2014/main" id="{97BFDB8C-F4A6-4937-88F0-55B7E4031303}"/>
              </a:ext>
            </a:extLst>
          </p:cNvPr>
          <p:cNvSpPr>
            <a:spLocks noGrp="1"/>
          </p:cNvSpPr>
          <p:nvPr>
            <p:ph idx="1"/>
          </p:nvPr>
        </p:nvSpPr>
        <p:spPr>
          <a:solidFill>
            <a:schemeClr val="accent6">
              <a:lumMod val="20000"/>
              <a:lumOff val="80000"/>
            </a:schemeClr>
          </a:solidFill>
          <a:ln>
            <a:solidFill>
              <a:schemeClr val="accent6">
                <a:lumMod val="50000"/>
              </a:schemeClr>
            </a:solidFill>
          </a:ln>
        </p:spPr>
        <p:txBody>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Чем более заинтересованная команда, чем больше она соответствует решению поставленных задач, тем результативнее мероприятие.</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Ресурсы могут быть материальными, интеллектуальными, информационными.</a:t>
            </a:r>
          </a:p>
          <a:p>
            <a:pPr marL="0" indent="0">
              <a:buNone/>
            </a:pPr>
            <a:r>
              <a:rPr lang="ru-RU" sz="3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Следующая составляющая - это </a:t>
            </a:r>
            <a:r>
              <a:rPr lang="ru-RU" sz="3600"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БЮДЖЕТ. </a:t>
            </a:r>
            <a:r>
              <a:rPr lang="ru-RU" sz="36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Он может состоять из собственных средств или из средств привлечённых.</a:t>
            </a:r>
          </a:p>
          <a:p>
            <a:pPr marL="0" indent="0">
              <a:buNone/>
            </a:pPr>
            <a:endPar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ABDD854B-696A-49E8-9E7F-A752B337426C}"/>
              </a:ext>
            </a:extLst>
          </p:cNvPr>
          <p:cNvPicPr>
            <a:picLocks noChangeAspect="1"/>
          </p:cNvPicPr>
          <p:nvPr/>
        </p:nvPicPr>
        <p:blipFill>
          <a:blip r:embed="rId2"/>
          <a:stretch>
            <a:fillRect/>
          </a:stretch>
        </p:blipFill>
        <p:spPr>
          <a:xfrm>
            <a:off x="4887487" y="187970"/>
            <a:ext cx="6466313" cy="2015734"/>
          </a:xfrm>
          <a:prstGeom prst="rect">
            <a:avLst/>
          </a:prstGeom>
        </p:spPr>
      </p:pic>
    </p:spTree>
    <p:extLst>
      <p:ext uri="{BB962C8B-B14F-4D97-AF65-F5344CB8AC3E}">
        <p14:creationId xmlns:p14="http://schemas.microsoft.com/office/powerpoint/2010/main" val="367962466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9A1C59-19BC-4767-95C3-D1E2EE064F9E}"/>
              </a:ext>
            </a:extLst>
          </p:cNvPr>
          <p:cNvSpPr>
            <a:spLocks noGrp="1"/>
          </p:cNvSpPr>
          <p:nvPr>
            <p:ph type="title"/>
          </p:nvPr>
        </p:nvSpPr>
        <p:spPr>
          <a:solidFill>
            <a:srgbClr val="FF9F5D"/>
          </a:solidFill>
        </p:spPr>
        <p:txBody>
          <a:bodyPr/>
          <a:lstStyle/>
          <a:p>
            <a:r>
              <a:rPr lang="ru-RU" dirty="0">
                <a:ln w="0"/>
                <a:effectLst>
                  <a:outerShdw blurRad="38100" dist="19050" dir="2700000" algn="tl" rotWithShape="0">
                    <a:schemeClr val="dk1">
                      <a:alpha val="40000"/>
                    </a:schemeClr>
                  </a:outerShdw>
                </a:effectLst>
                <a:latin typeface="Arial Black" panose="020B0A04020102020204" pitchFamily="34" charset="0"/>
              </a:rPr>
              <a:t>Результат мероприятия </a:t>
            </a: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(количественный и качественный)</a:t>
            </a:r>
            <a:endPar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BE009A2C-93E4-44C4-979E-C91DAA2991B4}"/>
              </a:ext>
            </a:extLst>
          </p:cNvPr>
          <p:cNvSpPr>
            <a:spLocks noGrp="1"/>
          </p:cNvSpPr>
          <p:nvPr>
            <p:ph idx="1"/>
          </p:nvPr>
        </p:nvSpPr>
        <p:spPr>
          <a:solidFill>
            <a:srgbClr val="FFCDAB"/>
          </a:solidFill>
        </p:spPr>
        <p:txBody>
          <a:bodyPr/>
          <a:lstStyle/>
          <a:p>
            <a:pPr marL="514350" indent="-514350">
              <a:buFont typeface="+mj-lt"/>
              <a:buAutoNum type="arabicPeriod"/>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Объём всех мероприятий укладывается в календарный план</a:t>
            </a:r>
          </a:p>
          <a:p>
            <a:pPr marL="514350" indent="-514350">
              <a:buFont typeface="+mj-lt"/>
              <a:buAutoNum type="arabicPeriod"/>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Сумма всех результатов каждого проведённого мероприятия является общим результатом проекта</a:t>
            </a:r>
          </a:p>
        </p:txBody>
      </p:sp>
      <p:pic>
        <p:nvPicPr>
          <p:cNvPr id="4" name="Рисунок 3">
            <a:extLst>
              <a:ext uri="{FF2B5EF4-FFF2-40B4-BE49-F238E27FC236}">
                <a16:creationId xmlns:a16="http://schemas.microsoft.com/office/drawing/2014/main" id="{7010B2FA-B1CF-4ACF-861A-068F8617F745}"/>
              </a:ext>
            </a:extLst>
          </p:cNvPr>
          <p:cNvPicPr>
            <a:picLocks noChangeAspect="1"/>
          </p:cNvPicPr>
          <p:nvPr/>
        </p:nvPicPr>
        <p:blipFill>
          <a:blip r:embed="rId2"/>
          <a:stretch>
            <a:fillRect/>
          </a:stretch>
        </p:blipFill>
        <p:spPr>
          <a:xfrm>
            <a:off x="767884" y="3630169"/>
            <a:ext cx="7728059" cy="1255810"/>
          </a:xfrm>
          <a:prstGeom prst="rect">
            <a:avLst/>
          </a:prstGeom>
        </p:spPr>
      </p:pic>
    </p:spTree>
    <p:extLst>
      <p:ext uri="{BB962C8B-B14F-4D97-AF65-F5344CB8AC3E}">
        <p14:creationId xmlns:p14="http://schemas.microsoft.com/office/powerpoint/2010/main" val="402845595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9A1C59-19BC-4767-95C3-D1E2EE064F9E}"/>
              </a:ext>
            </a:extLst>
          </p:cNvPr>
          <p:cNvSpPr>
            <a:spLocks noGrp="1"/>
          </p:cNvSpPr>
          <p:nvPr>
            <p:ph type="title"/>
          </p:nvPr>
        </p:nvSpPr>
        <p:spPr>
          <a:solidFill>
            <a:srgbClr val="FF9F5D"/>
          </a:solidFill>
        </p:spPr>
        <p:txBody>
          <a:bodyPr/>
          <a:lstStyle/>
          <a:p>
            <a:r>
              <a:rPr lang="ru-RU" dirty="0">
                <a:ln w="0"/>
                <a:effectLst>
                  <a:outerShdw blurRad="38100" dist="19050" dir="2700000" algn="tl" rotWithShape="0">
                    <a:schemeClr val="dk1">
                      <a:alpha val="40000"/>
                    </a:schemeClr>
                  </a:outerShdw>
                </a:effectLst>
                <a:latin typeface="Arial Black" panose="020B0A04020102020204" pitchFamily="34" charset="0"/>
              </a:rPr>
              <a:t>Результат мероприятия </a:t>
            </a: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(количественный и качественный)</a:t>
            </a:r>
            <a:endPar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BE009A2C-93E4-44C4-979E-C91DAA2991B4}"/>
              </a:ext>
            </a:extLst>
          </p:cNvPr>
          <p:cNvSpPr>
            <a:spLocks noGrp="1"/>
          </p:cNvSpPr>
          <p:nvPr>
            <p:ph idx="1"/>
          </p:nvPr>
        </p:nvSpPr>
        <p:spPr>
          <a:solidFill>
            <a:srgbClr val="FFCDAB"/>
          </a:solidFill>
        </p:spPr>
        <p:txBody>
          <a:bodyPr>
            <a:normAutofit/>
          </a:bodyPr>
          <a:lstStyle/>
          <a:p>
            <a:pPr marL="0" indent="0">
              <a:buNone/>
            </a:pP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Количественный показатель – сколько человек из целевой группы получили блага в результате реализации проекта</a:t>
            </a:r>
          </a:p>
          <a:p>
            <a:pPr marL="0" indent="0">
              <a:buNone/>
            </a:pPr>
            <a:endPar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0" indent="0">
              <a:buNone/>
            </a:pPr>
            <a:r>
              <a:rPr lang="ru-RU" sz="3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Качественный показатель – насколько улучшилась социальная среда, где живёт, трудится целевая группа</a:t>
            </a:r>
          </a:p>
        </p:txBody>
      </p:sp>
    </p:spTree>
    <p:extLst>
      <p:ext uri="{BB962C8B-B14F-4D97-AF65-F5344CB8AC3E}">
        <p14:creationId xmlns:p14="http://schemas.microsoft.com/office/powerpoint/2010/main" val="28055861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477A1D-4CE1-4DCF-A2DB-BF4B33C4E0A9}"/>
              </a:ext>
            </a:extLst>
          </p:cNvPr>
          <p:cNvSpPr>
            <a:spLocks noGrp="1"/>
          </p:cNvSpPr>
          <p:nvPr>
            <p:ph type="title"/>
          </p:nvPr>
        </p:nvSpPr>
        <p:spPr>
          <a:solidFill>
            <a:srgbClr val="FF8989"/>
          </a:solidFill>
        </p:spPr>
        <p:txBody>
          <a:bodyPr/>
          <a:lstStyle/>
          <a:p>
            <a:r>
              <a:rPr lang="ru-RU" dirty="0">
                <a:ln w="0"/>
                <a:effectLst>
                  <a:outerShdw blurRad="38100" dist="19050" dir="2700000" algn="tl" rotWithShape="0">
                    <a:schemeClr val="dk1">
                      <a:alpha val="40000"/>
                    </a:schemeClr>
                  </a:outerShdw>
                </a:effectLst>
                <a:latin typeface="Arial Black" panose="020B0A04020102020204" pitchFamily="34" charset="0"/>
              </a:rPr>
              <a:t>Сущность социального проекта</a:t>
            </a:r>
          </a:p>
        </p:txBody>
      </p:sp>
      <p:sp>
        <p:nvSpPr>
          <p:cNvPr id="3" name="Объект 2">
            <a:extLst>
              <a:ext uri="{FF2B5EF4-FFF2-40B4-BE49-F238E27FC236}">
                <a16:creationId xmlns:a16="http://schemas.microsoft.com/office/drawing/2014/main" id="{4AC1CC54-F468-4E65-AF64-377AF10B5B76}"/>
              </a:ext>
            </a:extLst>
          </p:cNvPr>
          <p:cNvSpPr>
            <a:spLocks noGrp="1"/>
          </p:cNvSpPr>
          <p:nvPr>
            <p:ph idx="1"/>
          </p:nvPr>
        </p:nvSpPr>
        <p:spPr>
          <a:solidFill>
            <a:srgbClr val="FABEBF"/>
          </a:solidFill>
        </p:spPr>
        <p:txBody>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У нас есть настоящее, где имеется общественно значимая проблема.</a:t>
            </a:r>
          </a:p>
          <a:p>
            <a:pPr marL="0" indent="0" algn="ctr">
              <a:buNone/>
            </a:pPr>
            <a:r>
              <a:rPr lang="ru-RU" sz="4400" dirty="0">
                <a:ln w="0"/>
                <a:solidFill>
                  <a:srgbClr val="C00000"/>
                </a:solidFill>
                <a:effectLst>
                  <a:outerShdw blurRad="50800" dist="38100" algn="l" rotWithShape="0">
                    <a:prstClr val="black">
                      <a:alpha val="93000"/>
                    </a:prstClr>
                  </a:outerShdw>
                </a:effectLst>
                <a:latin typeface="Arial Black" panose="020B0A04020102020204" pitchFamily="34" charset="0"/>
                <a:cs typeface="Arial" panose="020B0604020202020204" pitchFamily="34" charset="0"/>
              </a:rPr>
              <a:t>МЫ ВИДИМ БУДУЩЕЕ, КОТОРОЕ УЛУЧШИТСЯ БЛАГОДАРЯ РЕАЛИЗАЦИИ НАШЕГО ПРОЕКТА</a:t>
            </a:r>
          </a:p>
        </p:txBody>
      </p:sp>
    </p:spTree>
    <p:extLst>
      <p:ext uri="{BB962C8B-B14F-4D97-AF65-F5344CB8AC3E}">
        <p14:creationId xmlns:p14="http://schemas.microsoft.com/office/powerpoint/2010/main" val="113730277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477A1D-4CE1-4DCF-A2DB-BF4B33C4E0A9}"/>
              </a:ext>
            </a:extLst>
          </p:cNvPr>
          <p:cNvSpPr>
            <a:spLocks noGrp="1"/>
          </p:cNvSpPr>
          <p:nvPr>
            <p:ph type="title"/>
          </p:nvPr>
        </p:nvSpPr>
        <p:spPr>
          <a:solidFill>
            <a:srgbClr val="FF8989"/>
          </a:solidFill>
        </p:spPr>
        <p:txBody>
          <a:bodyPr/>
          <a:lstStyle/>
          <a:p>
            <a:r>
              <a:rPr lang="ru-RU" dirty="0">
                <a:ln w="0"/>
                <a:effectLst>
                  <a:outerShdw blurRad="38100" dist="19050" dir="2700000" algn="tl" rotWithShape="0">
                    <a:schemeClr val="dk1">
                      <a:alpha val="40000"/>
                    </a:schemeClr>
                  </a:outerShdw>
                </a:effectLst>
                <a:latin typeface="Arial Black" panose="020B0A04020102020204" pitchFamily="34" charset="0"/>
              </a:rPr>
              <a:t>Благотворительный социальный проект</a:t>
            </a:r>
          </a:p>
        </p:txBody>
      </p:sp>
      <p:sp>
        <p:nvSpPr>
          <p:cNvPr id="3" name="Объект 2">
            <a:extLst>
              <a:ext uri="{FF2B5EF4-FFF2-40B4-BE49-F238E27FC236}">
                <a16:creationId xmlns:a16="http://schemas.microsoft.com/office/drawing/2014/main" id="{4AC1CC54-F468-4E65-AF64-377AF10B5B76}"/>
              </a:ext>
            </a:extLst>
          </p:cNvPr>
          <p:cNvSpPr>
            <a:spLocks noGrp="1"/>
          </p:cNvSpPr>
          <p:nvPr>
            <p:ph idx="1"/>
          </p:nvPr>
        </p:nvSpPr>
        <p:spPr>
          <a:solidFill>
            <a:srgbClr val="FABEBF"/>
          </a:solidFill>
        </p:spPr>
        <p:txBody>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Благотворительность тоже может рассматриваться как социальный проект, если благотворительность не разовая, а система мероприятий по сбору и распределению средств в пользу нуждающихся.</a:t>
            </a:r>
          </a:p>
          <a:p>
            <a:pPr marL="0" indent="0" algn="ctr">
              <a:buNone/>
            </a:pPr>
            <a:r>
              <a:rPr lang="ru-RU" sz="4400" dirty="0">
                <a:ln w="0"/>
                <a:solidFill>
                  <a:srgbClr val="C00000"/>
                </a:solidFill>
                <a:effectLst>
                  <a:outerShdw blurRad="50800" dist="38100" algn="l" rotWithShape="0">
                    <a:prstClr val="black">
                      <a:alpha val="93000"/>
                    </a:prstClr>
                  </a:outerShdw>
                </a:effectLst>
                <a:latin typeface="Arial Black" panose="020B0A04020102020204" pitchFamily="34" charset="0"/>
                <a:cs typeface="Arial" panose="020B0604020202020204" pitchFamily="34" charset="0"/>
              </a:rPr>
              <a:t>МЫ ВИДИМ БУДУЩЕЕ, КОТОРОЕ УЛУЧШИТСЯ БЛАГОДАРЯ РЕАЛИЗАЦИИ НАШЕГО ПРОЕКТА</a:t>
            </a:r>
          </a:p>
        </p:txBody>
      </p:sp>
    </p:spTree>
    <p:extLst>
      <p:ext uri="{BB962C8B-B14F-4D97-AF65-F5344CB8AC3E}">
        <p14:creationId xmlns:p14="http://schemas.microsoft.com/office/powerpoint/2010/main" val="1730053664"/>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477A1D-4CE1-4DCF-A2DB-BF4B33C4E0A9}"/>
              </a:ext>
            </a:extLst>
          </p:cNvPr>
          <p:cNvSpPr>
            <a:spLocks noGrp="1"/>
          </p:cNvSpPr>
          <p:nvPr>
            <p:ph type="title"/>
          </p:nvPr>
        </p:nvSpPr>
        <p:spPr>
          <a:solidFill>
            <a:srgbClr val="FF8989"/>
          </a:solidFill>
        </p:spPr>
        <p:txBody>
          <a:bodyPr>
            <a:normAutofit/>
          </a:bodyPr>
          <a:lstStyle/>
          <a:p>
            <a:pPr algn="ctr"/>
            <a:r>
              <a:rPr lang="ru-RU" sz="4000" dirty="0">
                <a:ln w="0"/>
                <a:effectLst>
                  <a:outerShdw blurRad="38100" dist="19050" dir="2700000" algn="tl" rotWithShape="0">
                    <a:schemeClr val="dk1">
                      <a:alpha val="40000"/>
                    </a:schemeClr>
                  </a:outerShdw>
                </a:effectLst>
                <a:latin typeface="Arial Black" panose="020B0A04020102020204" pitchFamily="34" charset="0"/>
              </a:rPr>
              <a:t>Социальный проект</a:t>
            </a:r>
          </a:p>
        </p:txBody>
      </p:sp>
      <p:sp>
        <p:nvSpPr>
          <p:cNvPr id="3" name="Объект 2">
            <a:extLst>
              <a:ext uri="{FF2B5EF4-FFF2-40B4-BE49-F238E27FC236}">
                <a16:creationId xmlns:a16="http://schemas.microsoft.com/office/drawing/2014/main" id="{4AC1CC54-F468-4E65-AF64-377AF10B5B76}"/>
              </a:ext>
            </a:extLst>
          </p:cNvPr>
          <p:cNvSpPr>
            <a:spLocks noGrp="1"/>
          </p:cNvSpPr>
          <p:nvPr>
            <p:ph idx="1"/>
          </p:nvPr>
        </p:nvSpPr>
        <p:spPr>
          <a:solidFill>
            <a:srgbClr val="FABEBF"/>
          </a:solidFill>
        </p:spPr>
        <p:txBody>
          <a:bodyPr/>
          <a:lstStyle/>
          <a:p>
            <a:pPr marL="0" indent="0" algn="ctr">
              <a:buNone/>
            </a:pPr>
            <a:r>
              <a:rPr lang="ru-RU" sz="4400" dirty="0">
                <a:ln w="0"/>
                <a:solidFill>
                  <a:srgbClr val="C00000"/>
                </a:solidFill>
                <a:effectLst>
                  <a:outerShdw blurRad="50800" dist="38100" algn="l" rotWithShape="0">
                    <a:prstClr val="black">
                      <a:alpha val="93000"/>
                    </a:prstClr>
                  </a:outerShdw>
                </a:effectLst>
                <a:latin typeface="Arial Black" panose="020B0A04020102020204" pitchFamily="34" charset="0"/>
                <a:cs typeface="Arial" panose="020B0604020202020204" pitchFamily="34" charset="0"/>
              </a:rPr>
              <a:t>Социальный проект подразумевает создание нестандартных, нетривиальных способов решения проблемы.</a:t>
            </a:r>
          </a:p>
          <a:p>
            <a:pPr marL="0" indent="0" algn="ctr">
              <a:buNone/>
            </a:pPr>
            <a:r>
              <a:rPr lang="ru-RU" sz="4400" dirty="0">
                <a:ln w="0"/>
                <a:solidFill>
                  <a:srgbClr val="C00000"/>
                </a:solidFill>
                <a:effectLst>
                  <a:outerShdw blurRad="50800" dist="38100" algn="l" rotWithShape="0">
                    <a:prstClr val="black">
                      <a:alpha val="93000"/>
                    </a:prstClr>
                  </a:outerShdw>
                </a:effectLst>
                <a:latin typeface="Arial Black" panose="020B0A04020102020204" pitchFamily="34" charset="0"/>
                <a:cs typeface="Arial" panose="020B0604020202020204" pitchFamily="34" charset="0"/>
              </a:rPr>
              <a:t>Иначе она была бы уже РЕШЕНА.</a:t>
            </a:r>
          </a:p>
        </p:txBody>
      </p:sp>
      <p:sp>
        <p:nvSpPr>
          <p:cNvPr id="4" name="Прямоугольник 3">
            <a:extLst>
              <a:ext uri="{FF2B5EF4-FFF2-40B4-BE49-F238E27FC236}">
                <a16:creationId xmlns:a16="http://schemas.microsoft.com/office/drawing/2014/main" id="{5A4F51E5-342C-48F6-B89F-E1C3866FECD5}"/>
              </a:ext>
            </a:extLst>
          </p:cNvPr>
          <p:cNvSpPr/>
          <p:nvPr/>
        </p:nvSpPr>
        <p:spPr>
          <a:xfrm>
            <a:off x="2036064" y="1825625"/>
            <a:ext cx="4145280" cy="39703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ru-RU" sz="36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Синонимы к слову «нетривиальный»</a:t>
            </a:r>
          </a:p>
          <a:p>
            <a:pPr>
              <a:buFont typeface="Arial" panose="020B0604020202020204" pitchFamily="34" charset="0"/>
              <a:buChar char="•"/>
            </a:pPr>
            <a:r>
              <a:rPr lang="ru-RU" sz="36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особенный</a:t>
            </a:r>
          </a:p>
          <a:p>
            <a:pPr>
              <a:buFont typeface="Arial" panose="020B0604020202020204" pitchFamily="34" charset="0"/>
              <a:buChar char="•"/>
            </a:pPr>
            <a:r>
              <a:rPr lang="ru-RU" sz="36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особый</a:t>
            </a:r>
          </a:p>
          <a:p>
            <a:pPr>
              <a:buFont typeface="Arial" panose="020B0604020202020204" pitchFamily="34" charset="0"/>
              <a:buChar char="•"/>
            </a:pPr>
            <a:r>
              <a:rPr lang="ru-RU" sz="36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неповторимый</a:t>
            </a:r>
          </a:p>
          <a:p>
            <a:pPr>
              <a:buFont typeface="Arial" panose="020B0604020202020204" pitchFamily="34" charset="0"/>
              <a:buChar char="•"/>
            </a:pPr>
            <a:r>
              <a:rPr lang="ru-RU" sz="36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необычный</a:t>
            </a:r>
          </a:p>
          <a:p>
            <a:pPr>
              <a:buFont typeface="Arial" panose="020B0604020202020204" pitchFamily="34" charset="0"/>
              <a:buChar char="•"/>
            </a:pPr>
            <a:r>
              <a:rPr lang="ru-RU" sz="36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своеобразный</a:t>
            </a:r>
          </a:p>
        </p:txBody>
      </p:sp>
    </p:spTree>
    <p:extLst>
      <p:ext uri="{BB962C8B-B14F-4D97-AF65-F5344CB8AC3E}">
        <p14:creationId xmlns:p14="http://schemas.microsoft.com/office/powerpoint/2010/main" val="366498694"/>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A8427C-9DBB-4C65-A3A3-0FAA250BEB9B}"/>
              </a:ext>
            </a:extLst>
          </p:cNvPr>
          <p:cNvSpPr>
            <a:spLocks noGrp="1"/>
          </p:cNvSpPr>
          <p:nvPr>
            <p:ph type="title"/>
          </p:nvPr>
        </p:nvSpPr>
        <p:spPr>
          <a:solidFill>
            <a:srgbClr val="D9B3FF"/>
          </a:solidFill>
        </p:spPr>
        <p:txBody>
          <a:bodyPr/>
          <a:lstStyle/>
          <a:p>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Возможные темы проектов:</a:t>
            </a:r>
          </a:p>
        </p:txBody>
      </p:sp>
      <p:sp>
        <p:nvSpPr>
          <p:cNvPr id="3" name="Объект 2">
            <a:extLst>
              <a:ext uri="{FF2B5EF4-FFF2-40B4-BE49-F238E27FC236}">
                <a16:creationId xmlns:a16="http://schemas.microsoft.com/office/drawing/2014/main" id="{2EE32D07-109F-4AAB-AAE7-7C61123B7DB2}"/>
              </a:ext>
            </a:extLst>
          </p:cNvPr>
          <p:cNvSpPr>
            <a:spLocks noGrp="1"/>
          </p:cNvSpPr>
          <p:nvPr>
            <p:ph idx="1"/>
          </p:nvPr>
        </p:nvSpPr>
        <p:spPr>
          <a:solidFill>
            <a:srgbClr val="EEDDFF"/>
          </a:solidFill>
          <a:ln>
            <a:solidFill>
              <a:srgbClr val="7030A0"/>
            </a:solidFill>
          </a:ln>
        </p:spPr>
        <p:txBody>
          <a:bodyPr>
            <a:normAutofit fontScale="85000" lnSpcReduction="10000"/>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1.</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Образовательные</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как правило, представляют собой  проведение лекционных мероприятий, разработку методов,  различных пособий, развивающих игр и дидактических материалов;</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2. </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Защитно-правовые</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включающие в себя организацию  мероприятий для людей, попавших  в сложные жизненные ситуации, а также помощь и защита животных;</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 </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Воспитательные</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способствующие всестороннему и гармоничному развитию личности человека;</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4.</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Благотворительные</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осуществляющие поддержку людей, находящихся за чертой бедности, а также защиту животных;</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5.</a:t>
            </a: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Культурные</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целью которых является сохранение существующих культурных традиций и разнообразных направлений искусства.</a:t>
            </a:r>
          </a:p>
          <a:p>
            <a:endPar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3876489"/>
      </p:ext>
    </p:extLst>
  </p:cSld>
  <p:clrMapOvr>
    <a:masterClrMapping/>
  </p:clrMapOvr>
  <p:transition spd="med">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43B736-9EED-44B4-8CD8-EED3FC21F66A}"/>
              </a:ext>
            </a:extLst>
          </p:cNvPr>
          <p:cNvSpPr>
            <a:spLocks noGrp="1"/>
          </p:cNvSpPr>
          <p:nvPr>
            <p:ph type="title"/>
          </p:nvPr>
        </p:nvSpPr>
        <p:spPr>
          <a:solidFill>
            <a:srgbClr val="66FF99"/>
          </a:solidFill>
        </p:spPr>
        <p:txBody>
          <a:bodyPr/>
          <a:lstStyle/>
          <a:p>
            <a:pPr algn="ctr"/>
            <a:r>
              <a:rPr lang="ru-RU" dirty="0">
                <a:ln w="0"/>
                <a:effectLst>
                  <a:outerShdw blurRad="38100" dist="19050" dir="2700000" algn="tl" rotWithShape="0">
                    <a:schemeClr val="dk1">
                      <a:alpha val="40000"/>
                    </a:schemeClr>
                  </a:outerShdw>
                </a:effectLst>
                <a:latin typeface="Arial Black" panose="020B0A04020102020204" pitchFamily="34" charset="0"/>
              </a:rPr>
              <a:t>Лучшие социальные проекты России</a:t>
            </a:r>
          </a:p>
        </p:txBody>
      </p:sp>
      <p:sp>
        <p:nvSpPr>
          <p:cNvPr id="3" name="Объект 2">
            <a:extLst>
              <a:ext uri="{FF2B5EF4-FFF2-40B4-BE49-F238E27FC236}">
                <a16:creationId xmlns:a16="http://schemas.microsoft.com/office/drawing/2014/main" id="{655681FF-6D61-4D0C-AAE3-57D1909455C0}"/>
              </a:ext>
            </a:extLst>
          </p:cNvPr>
          <p:cNvSpPr>
            <a:spLocks noGrp="1"/>
          </p:cNvSpPr>
          <p:nvPr>
            <p:ph idx="1"/>
          </p:nvPr>
        </p:nvSpPr>
        <p:spPr>
          <a:solidFill>
            <a:srgbClr val="C1FFD6"/>
          </a:solidFill>
          <a:ln>
            <a:solidFill>
              <a:schemeClr val="accent6">
                <a:lumMod val="50000"/>
              </a:schemeClr>
            </a:solidFill>
          </a:ln>
        </p:spPr>
        <p:txBody>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Постоянное развитие социальной сферы становится одним из важнейших пунктов государственной политики. </a:t>
            </a:r>
          </a:p>
          <a:p>
            <a:pPr>
              <a:buFont typeface="Wingdings" panose="05000000000000000000" pitchFamily="2" charset="2"/>
              <a:buChar char="§"/>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Акция «Утилизация». ««Эльдорадо» традиционно уделяет особое внимание актуальным экологическим проблемам.</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ru-RU" i="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Подобные инициативы способны популяризировать в нашем обществе грамотное отношение к природе и бытовой технике, которая по окончании периода </a:t>
            </a:r>
          </a:p>
          <a:p>
            <a:pPr marL="0" indent="0">
              <a:buNone/>
            </a:pPr>
            <a:r>
              <a:rPr lang="ru-RU" i="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эксплуатации способна нанести </a:t>
            </a:r>
          </a:p>
          <a:p>
            <a:pPr marL="0" indent="0">
              <a:buNone/>
            </a:pPr>
            <a:r>
              <a:rPr lang="ru-RU" i="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значительный вред экологии.</a:t>
            </a:r>
          </a:p>
        </p:txBody>
      </p:sp>
      <p:sp>
        <p:nvSpPr>
          <p:cNvPr id="4" name="Прямоугольник 3">
            <a:extLst>
              <a:ext uri="{FF2B5EF4-FFF2-40B4-BE49-F238E27FC236}">
                <a16:creationId xmlns:a16="http://schemas.microsoft.com/office/drawing/2014/main" id="{936E9D20-5A5C-46FE-BF00-2C76E65A963E}"/>
              </a:ext>
            </a:extLst>
          </p:cNvPr>
          <p:cNvSpPr/>
          <p:nvPr/>
        </p:nvSpPr>
        <p:spPr>
          <a:xfrm>
            <a:off x="3048000" y="2413338"/>
            <a:ext cx="6096000" cy="646331"/>
          </a:xfrm>
          <a:prstGeom prst="rect">
            <a:avLst/>
          </a:prstGeom>
        </p:spPr>
        <p:txBody>
          <a:bodyPr>
            <a:spAutoFit/>
          </a:bodyPr>
          <a:lstStyle/>
          <a:p>
            <a:br>
              <a:rPr lang="ru-RU" dirty="0"/>
            </a:br>
            <a:endParaRPr lang="ru-RU" b="0" i="0" cap="all" dirty="0">
              <a:solidFill>
                <a:srgbClr val="222222"/>
              </a:solidFill>
              <a:effectLst/>
              <a:latin typeface="HeliosCondBold"/>
            </a:endParaRPr>
          </a:p>
        </p:txBody>
      </p:sp>
      <p:pic>
        <p:nvPicPr>
          <p:cNvPr id="5" name="Рисунок 4">
            <a:extLst>
              <a:ext uri="{FF2B5EF4-FFF2-40B4-BE49-F238E27FC236}">
                <a16:creationId xmlns:a16="http://schemas.microsoft.com/office/drawing/2014/main" id="{64BA7165-7B3A-4E90-8C07-9FAFA6989CBF}"/>
              </a:ext>
            </a:extLst>
          </p:cNvPr>
          <p:cNvPicPr>
            <a:picLocks noChangeAspect="1"/>
          </p:cNvPicPr>
          <p:nvPr/>
        </p:nvPicPr>
        <p:blipFill>
          <a:blip r:embed="rId2"/>
          <a:stretch>
            <a:fillRect/>
          </a:stretch>
        </p:blipFill>
        <p:spPr>
          <a:xfrm>
            <a:off x="7672769" y="4461023"/>
            <a:ext cx="3345752" cy="2230501"/>
          </a:xfrm>
          <a:prstGeom prst="rect">
            <a:avLst/>
          </a:prstGeom>
          <a:ln>
            <a:solidFill>
              <a:schemeClr val="tx1"/>
            </a:solidFill>
          </a:ln>
        </p:spPr>
      </p:pic>
    </p:spTree>
    <p:extLst>
      <p:ext uri="{BB962C8B-B14F-4D97-AF65-F5344CB8AC3E}">
        <p14:creationId xmlns:p14="http://schemas.microsoft.com/office/powerpoint/2010/main" val="355453683"/>
      </p:ext>
    </p:extLst>
  </p:cSld>
  <p:clrMapOvr>
    <a:masterClrMapping/>
  </p:clrMapOvr>
  <p:transition spd="med">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DBFF1A-B915-41F2-83AB-977959D1B7D9}"/>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id="{D35009FC-9C83-4AFA-84A5-4515AEF497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65125"/>
            <a:ext cx="3263503" cy="4351338"/>
          </a:xfrm>
          <a:ln>
            <a:solidFill>
              <a:schemeClr val="tx1"/>
            </a:solidFill>
          </a:ln>
        </p:spPr>
      </p:pic>
      <p:pic>
        <p:nvPicPr>
          <p:cNvPr id="7" name="Рисунок 6">
            <a:extLst>
              <a:ext uri="{FF2B5EF4-FFF2-40B4-BE49-F238E27FC236}">
                <a16:creationId xmlns:a16="http://schemas.microsoft.com/office/drawing/2014/main" id="{7EDB436C-6A73-4F28-B426-A83426799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0504" y="3649091"/>
            <a:ext cx="3694176" cy="2770632"/>
          </a:xfrm>
          <a:prstGeom prst="rect">
            <a:avLst/>
          </a:prstGeom>
          <a:ln>
            <a:solidFill>
              <a:schemeClr val="tx1"/>
            </a:solidFill>
          </a:ln>
        </p:spPr>
      </p:pic>
      <p:pic>
        <p:nvPicPr>
          <p:cNvPr id="9" name="Рисунок 8">
            <a:extLst>
              <a:ext uri="{FF2B5EF4-FFF2-40B4-BE49-F238E27FC236}">
                <a16:creationId xmlns:a16="http://schemas.microsoft.com/office/drawing/2014/main" id="{9D9150E6-D153-42DD-8096-458EAFA47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0082" y="365124"/>
            <a:ext cx="4477934" cy="5970579"/>
          </a:xfrm>
          <a:prstGeom prst="rect">
            <a:avLst/>
          </a:prstGeom>
          <a:ln>
            <a:solidFill>
              <a:schemeClr val="tx1"/>
            </a:solidFill>
          </a:ln>
        </p:spPr>
      </p:pic>
      <p:pic>
        <p:nvPicPr>
          <p:cNvPr id="10" name="Рисунок 9">
            <a:extLst>
              <a:ext uri="{FF2B5EF4-FFF2-40B4-BE49-F238E27FC236}">
                <a16:creationId xmlns:a16="http://schemas.microsoft.com/office/drawing/2014/main" id="{59FFE58A-1F3D-4ABD-8CAF-9B07DA701D31}"/>
              </a:ext>
            </a:extLst>
          </p:cNvPr>
          <p:cNvPicPr>
            <a:picLocks noChangeAspect="1"/>
          </p:cNvPicPr>
          <p:nvPr/>
        </p:nvPicPr>
        <p:blipFill>
          <a:blip r:embed="rId5"/>
          <a:stretch>
            <a:fillRect/>
          </a:stretch>
        </p:blipFill>
        <p:spPr>
          <a:xfrm>
            <a:off x="4101703" y="113409"/>
            <a:ext cx="3336341" cy="3964815"/>
          </a:xfrm>
          <a:prstGeom prst="rect">
            <a:avLst/>
          </a:prstGeom>
        </p:spPr>
      </p:pic>
    </p:spTree>
    <p:extLst>
      <p:ext uri="{BB962C8B-B14F-4D97-AF65-F5344CB8AC3E}">
        <p14:creationId xmlns:p14="http://schemas.microsoft.com/office/powerpoint/2010/main" val="1863399297"/>
      </p:ext>
    </p:extLst>
  </p:cSld>
  <p:clrMapOvr>
    <a:masterClrMapping/>
  </p:clrMapOvr>
  <p:transition spd="med">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43B736-9EED-44B4-8CD8-EED3FC21F66A}"/>
              </a:ext>
            </a:extLst>
          </p:cNvPr>
          <p:cNvSpPr>
            <a:spLocks noGrp="1"/>
          </p:cNvSpPr>
          <p:nvPr>
            <p:ph type="title"/>
          </p:nvPr>
        </p:nvSpPr>
        <p:spPr>
          <a:solidFill>
            <a:srgbClr val="66FF99"/>
          </a:solidFill>
        </p:spPr>
        <p:txBody>
          <a:bodyPr/>
          <a:lstStyle/>
          <a:p>
            <a:pPr algn="ctr"/>
            <a:r>
              <a:rPr lang="ru-RU" dirty="0">
                <a:ln w="0"/>
                <a:effectLst>
                  <a:outerShdw blurRad="38100" dist="19050" dir="2700000" algn="tl" rotWithShape="0">
                    <a:schemeClr val="dk1">
                      <a:alpha val="40000"/>
                    </a:schemeClr>
                  </a:outerShdw>
                </a:effectLst>
                <a:latin typeface="Arial Black" panose="020B0A04020102020204" pitchFamily="34" charset="0"/>
              </a:rPr>
              <a:t>Лучшие социальные проекты России</a:t>
            </a:r>
          </a:p>
        </p:txBody>
      </p:sp>
      <p:sp>
        <p:nvSpPr>
          <p:cNvPr id="3" name="Объект 2">
            <a:extLst>
              <a:ext uri="{FF2B5EF4-FFF2-40B4-BE49-F238E27FC236}">
                <a16:creationId xmlns:a16="http://schemas.microsoft.com/office/drawing/2014/main" id="{655681FF-6D61-4D0C-AAE3-57D1909455C0}"/>
              </a:ext>
            </a:extLst>
          </p:cNvPr>
          <p:cNvSpPr>
            <a:spLocks noGrp="1"/>
          </p:cNvSpPr>
          <p:nvPr>
            <p:ph idx="1"/>
          </p:nvPr>
        </p:nvSpPr>
        <p:spPr>
          <a:xfrm>
            <a:off x="838200" y="1825624"/>
            <a:ext cx="5818632" cy="4739767"/>
          </a:xfrm>
          <a:solidFill>
            <a:srgbClr val="C1FFD6"/>
          </a:solidFill>
          <a:ln>
            <a:solidFill>
              <a:schemeClr val="accent6">
                <a:lumMod val="50000"/>
              </a:schemeClr>
            </a:solidFill>
          </a:ln>
        </p:spPr>
        <p:txBody>
          <a:bodyPr>
            <a:normAutofit fontScale="92500"/>
          </a:bodyPr>
          <a:lstStyle/>
          <a:p>
            <a:pPr marL="0" indent="0">
              <a:buNone/>
            </a:pPr>
            <a:r>
              <a:rPr lang="ru-RU" b="1"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Фонд помощи хосписам «Вера»</a:t>
            </a:r>
          </a:p>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российская благотворительная организация, основанная Анной </a:t>
            </a:r>
            <a:r>
              <a:rPr lang="ru-RU" dirty="0" err="1">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Федермессер</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в 2006 году. Первый и единственный в России фонд, занимающийся помощью хосписам и их пациентам, а также единственный в стране </a:t>
            </a:r>
            <a:r>
              <a:rPr lang="ru-RU" dirty="0" err="1">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эндаумент</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в области здравоохранения. Девиз фонда «Вера»: «Если человека нельзя вылечить, это не значит, что ему нельзя помочь».</a:t>
            </a:r>
          </a:p>
        </p:txBody>
      </p:sp>
      <p:sp>
        <p:nvSpPr>
          <p:cNvPr id="4" name="Прямоугольник 3">
            <a:extLst>
              <a:ext uri="{FF2B5EF4-FFF2-40B4-BE49-F238E27FC236}">
                <a16:creationId xmlns:a16="http://schemas.microsoft.com/office/drawing/2014/main" id="{936E9D20-5A5C-46FE-BF00-2C76E65A963E}"/>
              </a:ext>
            </a:extLst>
          </p:cNvPr>
          <p:cNvSpPr/>
          <p:nvPr/>
        </p:nvSpPr>
        <p:spPr>
          <a:xfrm>
            <a:off x="3048000" y="2413338"/>
            <a:ext cx="6096000" cy="646331"/>
          </a:xfrm>
          <a:prstGeom prst="rect">
            <a:avLst/>
          </a:prstGeom>
        </p:spPr>
        <p:txBody>
          <a:bodyPr>
            <a:spAutoFit/>
          </a:bodyPr>
          <a:lstStyle/>
          <a:p>
            <a:br>
              <a:rPr lang="ru-RU" dirty="0"/>
            </a:br>
            <a:endParaRPr lang="ru-RU" b="0" i="0" cap="all" dirty="0">
              <a:solidFill>
                <a:srgbClr val="222222"/>
              </a:solidFill>
              <a:effectLst/>
              <a:latin typeface="HeliosCondBold"/>
            </a:endParaRPr>
          </a:p>
        </p:txBody>
      </p:sp>
      <p:pic>
        <p:nvPicPr>
          <p:cNvPr id="6" name="Рисунок 5">
            <a:extLst>
              <a:ext uri="{FF2B5EF4-FFF2-40B4-BE49-F238E27FC236}">
                <a16:creationId xmlns:a16="http://schemas.microsoft.com/office/drawing/2014/main" id="{1B4D9205-BF94-48F3-9DB2-C036EDDD5B6F}"/>
              </a:ext>
            </a:extLst>
          </p:cNvPr>
          <p:cNvPicPr>
            <a:picLocks noChangeAspect="1"/>
          </p:cNvPicPr>
          <p:nvPr/>
        </p:nvPicPr>
        <p:blipFill>
          <a:blip r:embed="rId2"/>
          <a:stretch>
            <a:fillRect/>
          </a:stretch>
        </p:blipFill>
        <p:spPr>
          <a:xfrm>
            <a:off x="6760340" y="1825624"/>
            <a:ext cx="4593460" cy="2600072"/>
          </a:xfrm>
          <a:prstGeom prst="rect">
            <a:avLst/>
          </a:prstGeom>
          <a:ln>
            <a:solidFill>
              <a:schemeClr val="tx1"/>
            </a:solidFill>
          </a:ln>
        </p:spPr>
      </p:pic>
      <p:pic>
        <p:nvPicPr>
          <p:cNvPr id="7" name="Рисунок 6">
            <a:extLst>
              <a:ext uri="{FF2B5EF4-FFF2-40B4-BE49-F238E27FC236}">
                <a16:creationId xmlns:a16="http://schemas.microsoft.com/office/drawing/2014/main" id="{5F92C4EC-AB8D-4D26-97B5-66A53598AF40}"/>
              </a:ext>
            </a:extLst>
          </p:cNvPr>
          <p:cNvPicPr>
            <a:picLocks noChangeAspect="1"/>
          </p:cNvPicPr>
          <p:nvPr/>
        </p:nvPicPr>
        <p:blipFill rotWithShape="1">
          <a:blip r:embed="rId3"/>
          <a:srcRect l="21585"/>
          <a:stretch/>
        </p:blipFill>
        <p:spPr>
          <a:xfrm>
            <a:off x="6867144" y="4242821"/>
            <a:ext cx="2276856" cy="1935736"/>
          </a:xfrm>
          <a:prstGeom prst="rect">
            <a:avLst/>
          </a:prstGeom>
          <a:ln>
            <a:solidFill>
              <a:schemeClr val="tx1"/>
            </a:solidFill>
          </a:ln>
        </p:spPr>
      </p:pic>
      <p:pic>
        <p:nvPicPr>
          <p:cNvPr id="8" name="Рисунок 7">
            <a:extLst>
              <a:ext uri="{FF2B5EF4-FFF2-40B4-BE49-F238E27FC236}">
                <a16:creationId xmlns:a16="http://schemas.microsoft.com/office/drawing/2014/main" id="{5C435740-31B8-437F-B963-F34925458716}"/>
              </a:ext>
            </a:extLst>
          </p:cNvPr>
          <p:cNvPicPr>
            <a:picLocks noChangeAspect="1"/>
          </p:cNvPicPr>
          <p:nvPr/>
        </p:nvPicPr>
        <p:blipFill>
          <a:blip r:embed="rId4"/>
          <a:stretch>
            <a:fillRect/>
          </a:stretch>
        </p:blipFill>
        <p:spPr>
          <a:xfrm>
            <a:off x="8540687" y="5099839"/>
            <a:ext cx="2813113" cy="1486173"/>
          </a:xfrm>
          <a:prstGeom prst="rect">
            <a:avLst/>
          </a:prstGeom>
          <a:ln>
            <a:solidFill>
              <a:schemeClr val="tx1"/>
            </a:solidFill>
          </a:ln>
        </p:spPr>
      </p:pic>
    </p:spTree>
    <p:extLst>
      <p:ext uri="{BB962C8B-B14F-4D97-AF65-F5344CB8AC3E}">
        <p14:creationId xmlns:p14="http://schemas.microsoft.com/office/powerpoint/2010/main" val="790083407"/>
      </p:ext>
    </p:extLst>
  </p:cSld>
  <p:clrMapOvr>
    <a:masterClrMapping/>
  </p:clrMapOvr>
  <p:transition spd="med">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43B736-9EED-44B4-8CD8-EED3FC21F66A}"/>
              </a:ext>
            </a:extLst>
          </p:cNvPr>
          <p:cNvSpPr>
            <a:spLocks noGrp="1"/>
          </p:cNvSpPr>
          <p:nvPr>
            <p:ph type="title"/>
          </p:nvPr>
        </p:nvSpPr>
        <p:spPr>
          <a:solidFill>
            <a:srgbClr val="66FF99"/>
          </a:solidFill>
        </p:spPr>
        <p:txBody>
          <a:bodyPr/>
          <a:lstStyle/>
          <a:p>
            <a:pPr algn="ctr"/>
            <a:r>
              <a:rPr lang="ru-RU" dirty="0">
                <a:ln w="0"/>
                <a:effectLst>
                  <a:outerShdw blurRad="38100" dist="19050" dir="2700000" algn="tl" rotWithShape="0">
                    <a:schemeClr val="dk1">
                      <a:alpha val="40000"/>
                    </a:schemeClr>
                  </a:outerShdw>
                </a:effectLst>
                <a:latin typeface="Arial Black" panose="020B0A04020102020204" pitchFamily="34" charset="0"/>
              </a:rPr>
              <a:t>Лучшие социальные проекты России</a:t>
            </a:r>
          </a:p>
        </p:txBody>
      </p:sp>
      <p:sp>
        <p:nvSpPr>
          <p:cNvPr id="3" name="Объект 2">
            <a:extLst>
              <a:ext uri="{FF2B5EF4-FFF2-40B4-BE49-F238E27FC236}">
                <a16:creationId xmlns:a16="http://schemas.microsoft.com/office/drawing/2014/main" id="{655681FF-6D61-4D0C-AAE3-57D1909455C0}"/>
              </a:ext>
            </a:extLst>
          </p:cNvPr>
          <p:cNvSpPr>
            <a:spLocks noGrp="1"/>
          </p:cNvSpPr>
          <p:nvPr>
            <p:ph idx="1"/>
          </p:nvPr>
        </p:nvSpPr>
        <p:spPr>
          <a:solidFill>
            <a:srgbClr val="C1FFD6"/>
          </a:solidFill>
          <a:ln>
            <a:solidFill>
              <a:schemeClr val="accent6">
                <a:lumMod val="50000"/>
              </a:schemeClr>
            </a:solidFill>
          </a:ln>
        </p:spPr>
        <p:txBody>
          <a:bodyPr>
            <a:normAutofit/>
          </a:bodyPr>
          <a:lstStyle/>
          <a:p>
            <a:pPr marL="0" indent="0">
              <a:buNone/>
            </a:pPr>
            <a:r>
              <a:rPr lang="ru-RU" sz="40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Социальный проект является одним из видов и способов развития современного общества, который представляет собой определённую цепочку мероприятий, акций, после осуществления которой достигается решение задач, значимых для общества.</a:t>
            </a:r>
            <a:endParaRPr lang="ru-RU" sz="48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936E9D20-5A5C-46FE-BF00-2C76E65A963E}"/>
              </a:ext>
            </a:extLst>
          </p:cNvPr>
          <p:cNvSpPr/>
          <p:nvPr/>
        </p:nvSpPr>
        <p:spPr>
          <a:xfrm>
            <a:off x="3048000" y="2413338"/>
            <a:ext cx="6096000" cy="646331"/>
          </a:xfrm>
          <a:prstGeom prst="rect">
            <a:avLst/>
          </a:prstGeom>
        </p:spPr>
        <p:txBody>
          <a:bodyPr>
            <a:spAutoFit/>
          </a:bodyPr>
          <a:lstStyle/>
          <a:p>
            <a:br>
              <a:rPr lang="ru-RU" dirty="0"/>
            </a:br>
            <a:endParaRPr lang="ru-RU" b="0" i="0" cap="all" dirty="0">
              <a:solidFill>
                <a:srgbClr val="222222"/>
              </a:solidFill>
              <a:effectLst/>
              <a:latin typeface="HeliosCondBold"/>
            </a:endParaRPr>
          </a:p>
        </p:txBody>
      </p:sp>
    </p:spTree>
    <p:extLst>
      <p:ext uri="{BB962C8B-B14F-4D97-AF65-F5344CB8AC3E}">
        <p14:creationId xmlns:p14="http://schemas.microsoft.com/office/powerpoint/2010/main" val="2578544493"/>
      </p:ext>
    </p:extLst>
  </p:cSld>
  <p:clrMapOvr>
    <a:masterClrMapping/>
  </p:clrMapOvr>
  <p:transition spd="med">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43B736-9EED-44B4-8CD8-EED3FC21F66A}"/>
              </a:ext>
            </a:extLst>
          </p:cNvPr>
          <p:cNvSpPr>
            <a:spLocks noGrp="1"/>
          </p:cNvSpPr>
          <p:nvPr>
            <p:ph type="title"/>
          </p:nvPr>
        </p:nvSpPr>
        <p:spPr>
          <a:solidFill>
            <a:srgbClr val="66FF99"/>
          </a:solidFill>
        </p:spPr>
        <p:txBody>
          <a:bodyPr/>
          <a:lstStyle/>
          <a:p>
            <a:pPr algn="ctr"/>
            <a:r>
              <a:rPr lang="ru-RU" dirty="0">
                <a:ln w="0"/>
                <a:effectLst>
                  <a:outerShdw blurRad="38100" dist="19050" dir="2700000" algn="tl" rotWithShape="0">
                    <a:schemeClr val="dk1">
                      <a:alpha val="40000"/>
                    </a:schemeClr>
                  </a:outerShdw>
                </a:effectLst>
                <a:latin typeface="Arial Black" panose="020B0A04020102020204" pitchFamily="34" charset="0"/>
              </a:rPr>
              <a:t>Лучшие социальные проекты России</a:t>
            </a:r>
          </a:p>
        </p:txBody>
      </p:sp>
      <p:sp>
        <p:nvSpPr>
          <p:cNvPr id="3" name="Объект 2">
            <a:extLst>
              <a:ext uri="{FF2B5EF4-FFF2-40B4-BE49-F238E27FC236}">
                <a16:creationId xmlns:a16="http://schemas.microsoft.com/office/drawing/2014/main" id="{655681FF-6D61-4D0C-AAE3-57D1909455C0}"/>
              </a:ext>
            </a:extLst>
          </p:cNvPr>
          <p:cNvSpPr>
            <a:spLocks noGrp="1"/>
          </p:cNvSpPr>
          <p:nvPr>
            <p:ph idx="1"/>
          </p:nvPr>
        </p:nvSpPr>
        <p:spPr>
          <a:solidFill>
            <a:srgbClr val="C1FFD6"/>
          </a:solidFill>
          <a:ln>
            <a:solidFill>
              <a:schemeClr val="accent6">
                <a:lumMod val="50000"/>
              </a:schemeClr>
            </a:solidFill>
          </a:ln>
        </p:spPr>
        <p:txBody>
          <a:bodyPr>
            <a:normAutofit/>
          </a:bodyPr>
          <a:lstStyle/>
          <a:p>
            <a:pPr marL="0" indent="0">
              <a:buNone/>
            </a:pPr>
            <a:r>
              <a:rPr lang="ru-RU" sz="3600" dirty="0">
                <a:ln w="0"/>
                <a:effectLst>
                  <a:outerShdw blurRad="38100" dist="19050" dir="2700000" algn="tl" rotWithShape="0">
                    <a:schemeClr val="dk1">
                      <a:alpha val="40000"/>
                    </a:schemeClr>
                  </a:outerShdw>
                </a:effectLst>
                <a:latin typeface="PT Sans"/>
              </a:rPr>
              <a:t>«Лучшие социальные проекты России» давно стали своеобразной лакмусовой бумажной в сфере социальной ответственности, показывая какого результата добиваются организации. Развитие социальной ответственности — наша общая задача на пути к светлому будущему нашей страны!</a:t>
            </a:r>
            <a:endParaRPr lang="ru-RU" sz="3600" dirty="0">
              <a:ln w="0"/>
              <a:effectLst>
                <a:outerShdw blurRad="38100" dist="19050" dir="2700000" algn="tl" rotWithShape="0">
                  <a:schemeClr val="dk1">
                    <a:alpha val="40000"/>
                  </a:schemeClr>
                </a:outerShdw>
              </a:effectLst>
            </a:endParaRPr>
          </a:p>
        </p:txBody>
      </p:sp>
      <p:sp>
        <p:nvSpPr>
          <p:cNvPr id="4" name="Прямоугольник 3">
            <a:extLst>
              <a:ext uri="{FF2B5EF4-FFF2-40B4-BE49-F238E27FC236}">
                <a16:creationId xmlns:a16="http://schemas.microsoft.com/office/drawing/2014/main" id="{936E9D20-5A5C-46FE-BF00-2C76E65A963E}"/>
              </a:ext>
            </a:extLst>
          </p:cNvPr>
          <p:cNvSpPr/>
          <p:nvPr/>
        </p:nvSpPr>
        <p:spPr>
          <a:xfrm>
            <a:off x="3048000" y="2413338"/>
            <a:ext cx="6096000" cy="646331"/>
          </a:xfrm>
          <a:prstGeom prst="rect">
            <a:avLst/>
          </a:prstGeom>
        </p:spPr>
        <p:txBody>
          <a:bodyPr>
            <a:spAutoFit/>
          </a:bodyPr>
          <a:lstStyle/>
          <a:p>
            <a:br>
              <a:rPr lang="ru-RU" dirty="0"/>
            </a:br>
            <a:endParaRPr lang="ru-RU" b="0" i="0" cap="all" dirty="0">
              <a:solidFill>
                <a:srgbClr val="222222"/>
              </a:solidFill>
              <a:effectLst/>
              <a:latin typeface="HeliosCondBold"/>
            </a:endParaRPr>
          </a:p>
        </p:txBody>
      </p:sp>
    </p:spTree>
    <p:extLst>
      <p:ext uri="{BB962C8B-B14F-4D97-AF65-F5344CB8AC3E}">
        <p14:creationId xmlns:p14="http://schemas.microsoft.com/office/powerpoint/2010/main" val="3346142046"/>
      </p:ext>
    </p:extLst>
  </p:cSld>
  <p:clrMapOvr>
    <a:masterClrMapping/>
  </p:clrMapOvr>
  <p:transition spd="med">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8C55B72-0A15-49A6-91E2-7028802DA5C3}"/>
              </a:ext>
            </a:extLst>
          </p:cNvPr>
          <p:cNvPicPr>
            <a:picLocks noChangeAspect="1"/>
          </p:cNvPicPr>
          <p:nvPr/>
        </p:nvPicPr>
        <p:blipFill rotWithShape="1">
          <a:blip r:embed="rId2"/>
          <a:srcRect r="7322"/>
          <a:stretch/>
        </p:blipFill>
        <p:spPr>
          <a:xfrm>
            <a:off x="0" y="-48155"/>
            <a:ext cx="12192000" cy="6954309"/>
          </a:xfrm>
          <a:prstGeom prst="rect">
            <a:avLst/>
          </a:prstGeom>
        </p:spPr>
      </p:pic>
    </p:spTree>
    <p:extLst>
      <p:ext uri="{BB962C8B-B14F-4D97-AF65-F5344CB8AC3E}">
        <p14:creationId xmlns:p14="http://schemas.microsoft.com/office/powerpoint/2010/main" val="208845850"/>
      </p:ext>
    </p:extLst>
  </p:cSld>
  <p:clrMapOvr>
    <a:masterClrMapping/>
  </p:clrMapOvr>
  <p:transition spd="med">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64987-15F6-409F-BA4F-BEA45840B897}"/>
              </a:ext>
            </a:extLst>
          </p:cNvPr>
          <p:cNvSpPr>
            <a:spLocks noGrp="1"/>
          </p:cNvSpPr>
          <p:nvPr>
            <p:ph type="title"/>
          </p:nvPr>
        </p:nvSpPr>
        <p:spPr/>
        <p:txBody>
          <a:bodyPr/>
          <a:lstStyle/>
          <a:p>
            <a:r>
              <a:rPr lang="ru-RU" dirty="0">
                <a:ln w="0"/>
                <a:effectLst>
                  <a:outerShdw blurRad="38100" dist="19050" dir="2700000" algn="tl" rotWithShape="0">
                    <a:schemeClr val="dk1">
                      <a:alpha val="40000"/>
                    </a:schemeClr>
                  </a:outerShdw>
                </a:effectLst>
                <a:latin typeface="Arial Black" panose="020B0A04020102020204" pitchFamily="34" charset="0"/>
              </a:rPr>
              <a:t>ЗАДАНИЕ</a:t>
            </a:r>
            <a:endParaRPr lang="ru-RU" dirty="0">
              <a:ln w="0"/>
              <a:solidFill>
                <a:srgbClr val="0070C0"/>
              </a:solidFill>
              <a:effectLst>
                <a:outerShdw blurRad="38100" dist="19050" dir="2700000" algn="tl" rotWithShape="0">
                  <a:schemeClr val="dk1">
                    <a:alpha val="40000"/>
                  </a:schemeClr>
                </a:outerShdw>
              </a:effectLst>
              <a:latin typeface="Arial Black" panose="020B0A04020102020204" pitchFamily="34" charset="0"/>
            </a:endParaRPr>
          </a:p>
        </p:txBody>
      </p:sp>
      <p:sp>
        <p:nvSpPr>
          <p:cNvPr id="3" name="Объект 2">
            <a:extLst>
              <a:ext uri="{FF2B5EF4-FFF2-40B4-BE49-F238E27FC236}">
                <a16:creationId xmlns:a16="http://schemas.microsoft.com/office/drawing/2014/main" id="{FBB24F0C-18AD-4795-AB60-E0805939D1B8}"/>
              </a:ext>
            </a:extLst>
          </p:cNvPr>
          <p:cNvSpPr>
            <a:spLocks noGrp="1"/>
          </p:cNvSpPr>
          <p:nvPr>
            <p:ph idx="1"/>
          </p:nvPr>
        </p:nvSpPr>
        <p:spPr>
          <a:xfrm>
            <a:off x="667980" y="1452329"/>
            <a:ext cx="10515600" cy="4351338"/>
          </a:xfrm>
        </p:spPr>
        <p:txBody>
          <a:bodyPr/>
          <a:lstStyle/>
          <a:p>
            <a:pPr marL="0" indent="0">
              <a:buNone/>
            </a:pP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Придумать тематику социального проекта (название и </a:t>
            </a:r>
            <a:r>
              <a:rPr lang="ru-RU" dirty="0" err="1">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тд</a:t>
            </a:r>
            <a:r>
              <a:rPr lang="ru-RU"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p>
        </p:txBody>
      </p:sp>
      <p:sp>
        <p:nvSpPr>
          <p:cNvPr id="4" name="Стрелка: вниз 3">
            <a:extLst>
              <a:ext uri="{FF2B5EF4-FFF2-40B4-BE49-F238E27FC236}">
                <a16:creationId xmlns:a16="http://schemas.microsoft.com/office/drawing/2014/main" id="{4AFA8339-6F51-4D51-8151-6E8EFC59E0A2}"/>
              </a:ext>
            </a:extLst>
          </p:cNvPr>
          <p:cNvSpPr/>
          <p:nvPr/>
        </p:nvSpPr>
        <p:spPr>
          <a:xfrm rot="20130266">
            <a:off x="3162838" y="2450592"/>
            <a:ext cx="484632" cy="97840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pic>
        <p:nvPicPr>
          <p:cNvPr id="5" name="Рисунок 4">
            <a:extLst>
              <a:ext uri="{FF2B5EF4-FFF2-40B4-BE49-F238E27FC236}">
                <a16:creationId xmlns:a16="http://schemas.microsoft.com/office/drawing/2014/main" id="{922B21FF-3CF4-4AEF-95E8-4F1567436BE3}"/>
              </a:ext>
            </a:extLst>
          </p:cNvPr>
          <p:cNvPicPr>
            <a:picLocks noChangeAspect="1"/>
          </p:cNvPicPr>
          <p:nvPr/>
        </p:nvPicPr>
        <p:blipFill rotWithShape="1">
          <a:blip r:embed="rId2"/>
          <a:srcRect l="13745"/>
          <a:stretch/>
        </p:blipFill>
        <p:spPr>
          <a:xfrm>
            <a:off x="881402" y="2466533"/>
            <a:ext cx="2308514" cy="792549"/>
          </a:xfrm>
          <a:prstGeom prst="rect">
            <a:avLst/>
          </a:prstGeom>
        </p:spPr>
      </p:pic>
      <p:pic>
        <p:nvPicPr>
          <p:cNvPr id="6" name="Рисунок 5">
            <a:extLst>
              <a:ext uri="{FF2B5EF4-FFF2-40B4-BE49-F238E27FC236}">
                <a16:creationId xmlns:a16="http://schemas.microsoft.com/office/drawing/2014/main" id="{5D846C04-9ED7-46F9-A5EF-2D295FF5739D}"/>
              </a:ext>
            </a:extLst>
          </p:cNvPr>
          <p:cNvPicPr>
            <a:picLocks noChangeAspect="1"/>
          </p:cNvPicPr>
          <p:nvPr/>
        </p:nvPicPr>
        <p:blipFill rotWithShape="1">
          <a:blip r:embed="rId3"/>
          <a:srcRect l="20382"/>
          <a:stretch/>
        </p:blipFill>
        <p:spPr>
          <a:xfrm>
            <a:off x="3689803" y="3032725"/>
            <a:ext cx="1315416" cy="792549"/>
          </a:xfrm>
          <a:prstGeom prst="rect">
            <a:avLst/>
          </a:prstGeom>
        </p:spPr>
      </p:pic>
      <p:sp>
        <p:nvSpPr>
          <p:cNvPr id="7" name="Стрелка: вниз 6">
            <a:extLst>
              <a:ext uri="{FF2B5EF4-FFF2-40B4-BE49-F238E27FC236}">
                <a16:creationId xmlns:a16="http://schemas.microsoft.com/office/drawing/2014/main" id="{50E86391-D928-4807-976A-A4BCB869C039}"/>
              </a:ext>
            </a:extLst>
          </p:cNvPr>
          <p:cNvSpPr/>
          <p:nvPr/>
        </p:nvSpPr>
        <p:spPr>
          <a:xfrm rot="15753716" flipH="1">
            <a:off x="5173808" y="2841158"/>
            <a:ext cx="472589" cy="978408"/>
          </a:xfrm>
          <a:prstGeom prst="downArrow">
            <a:avLst>
              <a:gd name="adj1" fmla="val 50000"/>
              <a:gd name="adj2" fmla="val 5297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pic>
        <p:nvPicPr>
          <p:cNvPr id="8" name="Рисунок 7">
            <a:extLst>
              <a:ext uri="{FF2B5EF4-FFF2-40B4-BE49-F238E27FC236}">
                <a16:creationId xmlns:a16="http://schemas.microsoft.com/office/drawing/2014/main" id="{50F8BF7A-2AE8-4671-B1A8-507A744B4094}"/>
              </a:ext>
            </a:extLst>
          </p:cNvPr>
          <p:cNvPicPr>
            <a:picLocks noChangeAspect="1"/>
          </p:cNvPicPr>
          <p:nvPr/>
        </p:nvPicPr>
        <p:blipFill rotWithShape="1">
          <a:blip r:embed="rId4"/>
          <a:srcRect l="14391"/>
          <a:stretch/>
        </p:blipFill>
        <p:spPr>
          <a:xfrm>
            <a:off x="5928906" y="2995301"/>
            <a:ext cx="2072000" cy="792549"/>
          </a:xfrm>
          <a:prstGeom prst="rect">
            <a:avLst/>
          </a:prstGeom>
        </p:spPr>
      </p:pic>
      <p:sp>
        <p:nvSpPr>
          <p:cNvPr id="10" name="Стрелка: вниз 9">
            <a:extLst>
              <a:ext uri="{FF2B5EF4-FFF2-40B4-BE49-F238E27FC236}">
                <a16:creationId xmlns:a16="http://schemas.microsoft.com/office/drawing/2014/main" id="{C8F206B2-A1D7-492E-BC43-186786C5FECB}"/>
              </a:ext>
            </a:extLst>
          </p:cNvPr>
          <p:cNvSpPr/>
          <p:nvPr/>
        </p:nvSpPr>
        <p:spPr>
          <a:xfrm rot="3616456" flipH="1">
            <a:off x="4914810" y="3057659"/>
            <a:ext cx="250942" cy="2203232"/>
          </a:xfrm>
          <a:prstGeom prst="downArrow">
            <a:avLst>
              <a:gd name="adj1" fmla="val 50000"/>
              <a:gd name="adj2" fmla="val 5297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sp>
        <p:nvSpPr>
          <p:cNvPr id="11" name="Стрелка: вниз 10">
            <a:extLst>
              <a:ext uri="{FF2B5EF4-FFF2-40B4-BE49-F238E27FC236}">
                <a16:creationId xmlns:a16="http://schemas.microsoft.com/office/drawing/2014/main" id="{433FCE7D-A0B3-47BD-BC87-9712F0AEE39D}"/>
              </a:ext>
            </a:extLst>
          </p:cNvPr>
          <p:cNvSpPr/>
          <p:nvPr/>
        </p:nvSpPr>
        <p:spPr>
          <a:xfrm rot="2606668" flipH="1">
            <a:off x="5797692" y="3500866"/>
            <a:ext cx="250942" cy="1441359"/>
          </a:xfrm>
          <a:prstGeom prst="downArrow">
            <a:avLst>
              <a:gd name="adj1" fmla="val 50000"/>
              <a:gd name="adj2" fmla="val 5297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sp>
        <p:nvSpPr>
          <p:cNvPr id="12" name="Стрелка: вниз 11">
            <a:extLst>
              <a:ext uri="{FF2B5EF4-FFF2-40B4-BE49-F238E27FC236}">
                <a16:creationId xmlns:a16="http://schemas.microsoft.com/office/drawing/2014/main" id="{EAA8A3EB-75BA-4FAD-A149-5061BCEA248C}"/>
              </a:ext>
            </a:extLst>
          </p:cNvPr>
          <p:cNvSpPr/>
          <p:nvPr/>
        </p:nvSpPr>
        <p:spPr>
          <a:xfrm rot="21289129" flipH="1">
            <a:off x="6914702" y="3710002"/>
            <a:ext cx="250942" cy="1441359"/>
          </a:xfrm>
          <a:prstGeom prst="downArrow">
            <a:avLst>
              <a:gd name="adj1" fmla="val 50000"/>
              <a:gd name="adj2" fmla="val 5297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sp>
        <p:nvSpPr>
          <p:cNvPr id="13" name="Стрелка: вниз 12">
            <a:extLst>
              <a:ext uri="{FF2B5EF4-FFF2-40B4-BE49-F238E27FC236}">
                <a16:creationId xmlns:a16="http://schemas.microsoft.com/office/drawing/2014/main" id="{43DFEE22-CDB5-41CF-AC62-23A9189790A7}"/>
              </a:ext>
            </a:extLst>
          </p:cNvPr>
          <p:cNvSpPr/>
          <p:nvPr/>
        </p:nvSpPr>
        <p:spPr>
          <a:xfrm rot="20420647" flipH="1">
            <a:off x="7701562" y="3602682"/>
            <a:ext cx="250942" cy="1769152"/>
          </a:xfrm>
          <a:prstGeom prst="downArrow">
            <a:avLst>
              <a:gd name="adj1" fmla="val 50000"/>
              <a:gd name="adj2" fmla="val 5297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pic>
        <p:nvPicPr>
          <p:cNvPr id="14" name="Рисунок 13">
            <a:extLst>
              <a:ext uri="{FF2B5EF4-FFF2-40B4-BE49-F238E27FC236}">
                <a16:creationId xmlns:a16="http://schemas.microsoft.com/office/drawing/2014/main" id="{01944E8A-7028-4A80-9C7F-E8FCD85761DA}"/>
              </a:ext>
            </a:extLst>
          </p:cNvPr>
          <p:cNvPicPr>
            <a:picLocks noChangeAspect="1"/>
          </p:cNvPicPr>
          <p:nvPr/>
        </p:nvPicPr>
        <p:blipFill>
          <a:blip r:embed="rId5"/>
          <a:stretch>
            <a:fillRect/>
          </a:stretch>
        </p:blipFill>
        <p:spPr>
          <a:xfrm>
            <a:off x="2537572" y="4556864"/>
            <a:ext cx="1371719" cy="792549"/>
          </a:xfrm>
          <a:prstGeom prst="rect">
            <a:avLst/>
          </a:prstGeom>
        </p:spPr>
      </p:pic>
      <p:pic>
        <p:nvPicPr>
          <p:cNvPr id="15" name="Рисунок 14">
            <a:extLst>
              <a:ext uri="{FF2B5EF4-FFF2-40B4-BE49-F238E27FC236}">
                <a16:creationId xmlns:a16="http://schemas.microsoft.com/office/drawing/2014/main" id="{F3FCE219-2094-4A2E-8C1B-E1B559709FE3}"/>
              </a:ext>
            </a:extLst>
          </p:cNvPr>
          <p:cNvPicPr>
            <a:picLocks noChangeAspect="1"/>
          </p:cNvPicPr>
          <p:nvPr/>
        </p:nvPicPr>
        <p:blipFill>
          <a:blip r:embed="rId6"/>
          <a:stretch>
            <a:fillRect/>
          </a:stretch>
        </p:blipFill>
        <p:spPr>
          <a:xfrm>
            <a:off x="4353961" y="4814471"/>
            <a:ext cx="1402202" cy="792549"/>
          </a:xfrm>
          <a:prstGeom prst="rect">
            <a:avLst/>
          </a:prstGeom>
        </p:spPr>
      </p:pic>
      <p:pic>
        <p:nvPicPr>
          <p:cNvPr id="16" name="Рисунок 15">
            <a:extLst>
              <a:ext uri="{FF2B5EF4-FFF2-40B4-BE49-F238E27FC236}">
                <a16:creationId xmlns:a16="http://schemas.microsoft.com/office/drawing/2014/main" id="{923256B3-0C50-4318-9A32-E8F8A5722C34}"/>
              </a:ext>
            </a:extLst>
          </p:cNvPr>
          <p:cNvPicPr>
            <a:picLocks noChangeAspect="1"/>
          </p:cNvPicPr>
          <p:nvPr/>
        </p:nvPicPr>
        <p:blipFill>
          <a:blip r:embed="rId7"/>
          <a:stretch>
            <a:fillRect/>
          </a:stretch>
        </p:blipFill>
        <p:spPr>
          <a:xfrm>
            <a:off x="6435839" y="5119061"/>
            <a:ext cx="1329043" cy="792549"/>
          </a:xfrm>
          <a:prstGeom prst="rect">
            <a:avLst/>
          </a:prstGeom>
        </p:spPr>
      </p:pic>
      <p:pic>
        <p:nvPicPr>
          <p:cNvPr id="18" name="Рисунок 17">
            <a:extLst>
              <a:ext uri="{FF2B5EF4-FFF2-40B4-BE49-F238E27FC236}">
                <a16:creationId xmlns:a16="http://schemas.microsoft.com/office/drawing/2014/main" id="{DCA78F3B-32BD-4BF1-BA9F-39815CB3B526}"/>
              </a:ext>
            </a:extLst>
          </p:cNvPr>
          <p:cNvPicPr>
            <a:picLocks noChangeAspect="1"/>
          </p:cNvPicPr>
          <p:nvPr/>
        </p:nvPicPr>
        <p:blipFill>
          <a:blip r:embed="rId8"/>
          <a:stretch>
            <a:fillRect/>
          </a:stretch>
        </p:blipFill>
        <p:spPr>
          <a:xfrm>
            <a:off x="8105178" y="5153349"/>
            <a:ext cx="1871634" cy="792549"/>
          </a:xfrm>
          <a:prstGeom prst="rect">
            <a:avLst/>
          </a:prstGeom>
        </p:spPr>
      </p:pic>
      <p:pic>
        <p:nvPicPr>
          <p:cNvPr id="19" name="Рисунок 18">
            <a:extLst>
              <a:ext uri="{FF2B5EF4-FFF2-40B4-BE49-F238E27FC236}">
                <a16:creationId xmlns:a16="http://schemas.microsoft.com/office/drawing/2014/main" id="{064165F2-7AB8-4211-8D58-B1970D095F6A}"/>
              </a:ext>
            </a:extLst>
          </p:cNvPr>
          <p:cNvPicPr>
            <a:picLocks noChangeAspect="1"/>
          </p:cNvPicPr>
          <p:nvPr/>
        </p:nvPicPr>
        <p:blipFill>
          <a:blip r:embed="rId9"/>
          <a:stretch>
            <a:fillRect/>
          </a:stretch>
        </p:blipFill>
        <p:spPr>
          <a:xfrm>
            <a:off x="7687284" y="3263041"/>
            <a:ext cx="4419983" cy="1231499"/>
          </a:xfrm>
          <a:prstGeom prst="rect">
            <a:avLst/>
          </a:prstGeom>
        </p:spPr>
      </p:pic>
    </p:spTree>
    <p:extLst>
      <p:ext uri="{BB962C8B-B14F-4D97-AF65-F5344CB8AC3E}">
        <p14:creationId xmlns:p14="http://schemas.microsoft.com/office/powerpoint/2010/main" val="8919123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up)">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up)">
                                      <p:cBhvr>
                                        <p:cTn id="74" dur="500"/>
                                        <p:tgtEl>
                                          <p:spTgt spid="13"/>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nodeType="clickEffect">
                                  <p:stCondLst>
                                    <p:cond delay="0"/>
                                  </p:stCondLst>
                                  <p:childTnLst>
                                    <p:set>
                                      <p:cBhvr>
                                        <p:cTn id="85" dur="1" fill="hold">
                                          <p:stCondLst>
                                            <p:cond delay="0"/>
                                          </p:stCondLst>
                                        </p:cTn>
                                        <p:tgtEl>
                                          <p:spTgt spid="19"/>
                                        </p:tgtEl>
                                        <p:attrNameLst>
                                          <p:attrName>style.visibility</p:attrName>
                                        </p:attrNameLst>
                                      </p:cBhvr>
                                      <p:to>
                                        <p:strVal val="visible"/>
                                      </p:to>
                                    </p:set>
                                    <p:anim calcmode="lin" valueType="num">
                                      <p:cBhvr>
                                        <p:cTn id="86" dur="500" fill="hold"/>
                                        <p:tgtEl>
                                          <p:spTgt spid="19"/>
                                        </p:tgtEl>
                                        <p:attrNameLst>
                                          <p:attrName>ppt_w</p:attrName>
                                        </p:attrNameLst>
                                      </p:cBhvr>
                                      <p:tavLst>
                                        <p:tav tm="0">
                                          <p:val>
                                            <p:fltVal val="0"/>
                                          </p:val>
                                        </p:tav>
                                        <p:tav tm="100000">
                                          <p:val>
                                            <p:strVal val="#ppt_w"/>
                                          </p:val>
                                        </p:tav>
                                      </p:tavLst>
                                    </p:anim>
                                    <p:anim calcmode="lin" valueType="num">
                                      <p:cBhvr>
                                        <p:cTn id="87" dur="500" fill="hold"/>
                                        <p:tgtEl>
                                          <p:spTgt spid="19"/>
                                        </p:tgtEl>
                                        <p:attrNameLst>
                                          <p:attrName>ppt_h</p:attrName>
                                        </p:attrNameLst>
                                      </p:cBhvr>
                                      <p:tavLst>
                                        <p:tav tm="0">
                                          <p:val>
                                            <p:fltVal val="0"/>
                                          </p:val>
                                        </p:tav>
                                        <p:tav tm="100000">
                                          <p:val>
                                            <p:strVal val="#ppt_h"/>
                                          </p:val>
                                        </p:tav>
                                      </p:tavLst>
                                    </p:anim>
                                    <p:animEffect transition="in" filter="fade">
                                      <p:cBhvr>
                                        <p:cTn id="8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P spid="11" grpId="0" animBg="1"/>
      <p:bldP spid="12" grpId="0" animBg="1"/>
      <p:bldP spid="13" grpId="0" animBg="1"/>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TotalTime>
  <Words>1079</Words>
  <Application>Microsoft Office PowerPoint</Application>
  <PresentationFormat>Широкоэкранный</PresentationFormat>
  <Paragraphs>101</Paragraphs>
  <Slides>29</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29</vt:i4>
      </vt:variant>
    </vt:vector>
  </HeadingPairs>
  <TitlesOfParts>
    <vt:vector size="37" baseType="lpstr">
      <vt:lpstr>Arial</vt:lpstr>
      <vt:lpstr>Arial Black</vt:lpstr>
      <vt:lpstr>Calibri</vt:lpstr>
      <vt:lpstr>Calibri Light</vt:lpstr>
      <vt:lpstr>HeliosCondBold</vt:lpstr>
      <vt:lpstr>PT Sans</vt:lpstr>
      <vt:lpstr>Wingdings</vt:lpstr>
      <vt:lpstr>Тема Office</vt:lpstr>
      <vt:lpstr>Социальное проектирование: как сделать лучше  общество,  в котором мы живём</vt:lpstr>
      <vt:lpstr>ЗАДАНИЕ</vt:lpstr>
      <vt:lpstr> Когда говорят о проектировании как деятельности, то в качестве результата подразумевают некоторый предмет (вещь) </vt:lpstr>
      <vt:lpstr>Техническое проектирование и конструирование  как типы деятельности</vt:lpstr>
      <vt:lpstr>Презентация PowerPoint</vt:lpstr>
      <vt:lpstr>Презентация PowerPoint</vt:lpstr>
      <vt:lpstr>Презентация PowerPoint</vt:lpstr>
      <vt:lpstr>Презентация PowerPoint</vt:lpstr>
      <vt:lpstr>Стимул - неудовлетворённость</vt:lpstr>
      <vt:lpstr>Функции социального проектирования</vt:lpstr>
      <vt:lpstr>Предмет социального проектирования</vt:lpstr>
      <vt:lpstr>В результате реализации проекта могут появиться:</vt:lpstr>
      <vt:lpstr>В результате реализации проекта могут появиться:</vt:lpstr>
      <vt:lpstr>В результате реализации проекта могут появиться:</vt:lpstr>
      <vt:lpstr>Цель и задачи</vt:lpstr>
      <vt:lpstr>Основной ресурс</vt:lpstr>
      <vt:lpstr>Результат мероприятия (количественный и качественный)</vt:lpstr>
      <vt:lpstr>Результат мероприятия (количественный и качественный)</vt:lpstr>
      <vt:lpstr>Сущность социального проекта</vt:lpstr>
      <vt:lpstr>Благотворительный социальный проект</vt:lpstr>
      <vt:lpstr>Социальный проект</vt:lpstr>
      <vt:lpstr>Возможные темы проектов:</vt:lpstr>
      <vt:lpstr>Лучшие социальные проекты России</vt:lpstr>
      <vt:lpstr>Презентация PowerPoint</vt:lpstr>
      <vt:lpstr>Лучшие социальные проекты России</vt:lpstr>
      <vt:lpstr>Лучшие социальные проекты России</vt:lpstr>
      <vt:lpstr>Лучшие социальные проекты России</vt:lpstr>
      <vt:lpstr>Презентация PowerPoint</vt:lpstr>
      <vt:lpstr>ЗАДАНИЕ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Техническое проектирование и конструирование  как типы деятельности</dc:title>
  <dc:creator>Elena</dc:creator>
  <cp:lastModifiedBy>Elena Putilova</cp:lastModifiedBy>
  <cp:revision>42</cp:revision>
  <dcterms:created xsi:type="dcterms:W3CDTF">2020-10-03T09:15:20Z</dcterms:created>
  <dcterms:modified xsi:type="dcterms:W3CDTF">2024-09-30T12:37:09Z</dcterms:modified>
</cp:coreProperties>
</file>