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28.jpeg" ContentType="image/jpeg"/>
  <Override PartName="/ppt/media/image1.png" ContentType="image/png"/>
  <Override PartName="/ppt/media/image59.jpeg" ContentType="image/jpeg"/>
  <Override PartName="/ppt/media/image7.jpeg" ContentType="image/jpeg"/>
  <Override PartName="/ppt/media/image56.jpeg" ContentType="image/jpeg"/>
  <Override PartName="/ppt/media/image2.png" ContentType="image/png"/>
  <Override PartName="/ppt/media/image17.jpeg" ContentType="image/jpeg"/>
  <Override PartName="/ppt/media/image3.png" ContentType="image/png"/>
  <Override PartName="/ppt/media/image9.jpeg" ContentType="image/jpeg"/>
  <Override PartName="/ppt/media/image6.jpeg" ContentType="image/jpeg"/>
  <Override PartName="/ppt/media/image58.jpeg" ContentType="image/jpeg"/>
  <Override PartName="/ppt/media/image70.png" ContentType="image/png"/>
  <Override PartName="/ppt/media/image4.png" ContentType="image/png"/>
  <Override PartName="/ppt/media/image45.jpeg" ContentType="image/jpeg"/>
  <Override PartName="/ppt/media/image5.jpeg" ContentType="image/jpeg"/>
  <Override PartName="/ppt/media/image57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42.png" ContentType="image/png"/>
  <Override PartName="/ppt/media/image63.gif" ContentType="image/gif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3.jpeg" ContentType="image/jpeg"/>
  <Override PartName="/ppt/media/image44.jpeg" ContentType="image/jpeg"/>
  <Override PartName="/ppt/media/image46.jpeg" ContentType="image/jpeg"/>
  <Override PartName="/ppt/media/image47.jpeg" ContentType="image/jpeg"/>
  <Override PartName="/ppt/media/image48.jpeg" ContentType="image/jpeg"/>
  <Override PartName="/ppt/media/image49.jpeg" ContentType="image/jpeg"/>
  <Override PartName="/ppt/media/image50.jpeg" ContentType="image/jpeg"/>
  <Override PartName="/ppt/media/image51.jpeg" ContentType="image/jpeg"/>
  <Override PartName="/ppt/media/image52.jpeg" ContentType="image/jpeg"/>
  <Override PartName="/ppt/media/image53.jpeg" ContentType="image/jpeg"/>
  <Override PartName="/ppt/media/image54.jpeg" ContentType="image/jpeg"/>
  <Override PartName="/ppt/media/image55.jpeg" ContentType="image/jpeg"/>
  <Override PartName="/ppt/media/image60.jpeg" ContentType="image/jpeg"/>
  <Override PartName="/ppt/media/image61.jpeg" ContentType="image/jpeg"/>
  <Override PartName="/ppt/media/image62.jpeg" ContentType="image/jpeg"/>
  <Override PartName="/ppt/media/image64.jpeg" ContentType="image/jpeg"/>
  <Override PartName="/ppt/media/image65.jpeg" ContentType="image/jpeg"/>
  <Override PartName="/ppt/media/image66.jpeg" ContentType="image/jpeg"/>
  <Override PartName="/ppt/media/image67.jpeg" ContentType="image/jpeg"/>
  <Override PartName="/ppt/media/image68.jpeg" ContentType="image/jpeg"/>
  <Override PartName="/ppt/media/image69.jpeg" ContentType="image/jpeg"/>
  <Override PartName="/ppt/media/image71.jpeg" ContentType="image/jpeg"/>
  <Override PartName="/ppt/media/image72.jpeg" ContentType="image/jpeg"/>
  <Override PartName="/ppt/media/image73.jpeg" ContentType="image/jpeg"/>
  <Override PartName="/ppt/media/image74.jpeg" ContentType="image/jpeg"/>
  <Override PartName="/ppt/media/image75.jpeg" ContentType="image/jpeg"/>
  <Override PartName="/ppt/media/image76.jpeg" ContentType="image/jpeg"/>
  <Override PartName="/ppt/media/image77.jpeg" ContentType="image/jpeg"/>
  <Override PartName="/ppt/media/image78.jpeg" ContentType="image/jpeg"/>
  <Override PartName="/ppt/media/image79.jpeg" ContentType="image/jpeg"/>
  <Override PartName="/ppt/media/image80.jpeg" ContentType="image/jpe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8880" cy="1164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63880"/>
            <a:ext cx="8228880" cy="1164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jpeg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jpeg"/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jpeg"/><Relationship Id="rId3" Type="http://schemas.openxmlformats.org/officeDocument/2006/relationships/slideLayout" Target="../slideLayouts/slideLayout2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jpeg"/><Relationship Id="rId3" Type="http://schemas.openxmlformats.org/officeDocument/2006/relationships/image" Target="../media/image39.jpeg"/><Relationship Id="rId4" Type="http://schemas.openxmlformats.org/officeDocument/2006/relationships/slideLayout" Target="../slideLayouts/slideLayout3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image" Target="../media/image41.jpeg"/><Relationship Id="rId3" Type="http://schemas.openxmlformats.org/officeDocument/2006/relationships/image" Target="../media/image42.png"/><Relationship Id="rId4" Type="http://schemas.openxmlformats.org/officeDocument/2006/relationships/image" Target="../media/image43.jpeg"/><Relationship Id="rId5" Type="http://schemas.openxmlformats.org/officeDocument/2006/relationships/image" Target="../media/image44.jpeg"/><Relationship Id="rId6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jpeg"/><Relationship Id="rId3" Type="http://schemas.openxmlformats.org/officeDocument/2006/relationships/image" Target="../media/image47.jpeg"/><Relationship Id="rId4" Type="http://schemas.openxmlformats.org/officeDocument/2006/relationships/image" Target="../media/image48.jpeg"/><Relationship Id="rId5" Type="http://schemas.openxmlformats.org/officeDocument/2006/relationships/slideLayout" Target="../slideLayouts/slideLayout3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image" Target="../media/image50.jpeg"/><Relationship Id="rId3" Type="http://schemas.openxmlformats.org/officeDocument/2006/relationships/image" Target="../media/image51.jpeg"/><Relationship Id="rId4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image" Target="../media/image53.jpeg"/><Relationship Id="rId3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image" Target="../media/image55.jpeg"/><Relationship Id="rId3" Type="http://schemas.openxmlformats.org/officeDocument/2006/relationships/image" Target="../media/image56.jpeg"/><Relationship Id="rId4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image" Target="../media/image58.jpeg"/><Relationship Id="rId3" Type="http://schemas.openxmlformats.org/officeDocument/2006/relationships/image" Target="../media/image59.jpeg"/><Relationship Id="rId4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image" Target="../media/image61.jpeg"/><Relationship Id="rId3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62.jpeg"/><Relationship Id="rId2" Type="http://schemas.openxmlformats.org/officeDocument/2006/relationships/image" Target="../media/image63.gif"/><Relationship Id="rId3" Type="http://schemas.openxmlformats.org/officeDocument/2006/relationships/image" Target="../media/image64.jpeg"/><Relationship Id="rId4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65.jpeg"/><Relationship Id="rId2" Type="http://schemas.openxmlformats.org/officeDocument/2006/relationships/image" Target="../media/image66.jpeg"/><Relationship Id="rId3" Type="http://schemas.openxmlformats.org/officeDocument/2006/relationships/image" Target="../media/image67.jpeg"/><Relationship Id="rId4" Type="http://schemas.openxmlformats.org/officeDocument/2006/relationships/image" Target="../media/image68.jpeg"/><Relationship Id="rId5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69.jpeg"/><Relationship Id="rId2" Type="http://schemas.openxmlformats.org/officeDocument/2006/relationships/image" Target="../media/image70.png"/><Relationship Id="rId3" Type="http://schemas.openxmlformats.org/officeDocument/2006/relationships/image" Target="../media/image71.jpeg"/><Relationship Id="rId4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72.jpeg"/><Relationship Id="rId2" Type="http://schemas.openxmlformats.org/officeDocument/2006/relationships/image" Target="../media/image73.jpeg"/><Relationship Id="rId3" Type="http://schemas.openxmlformats.org/officeDocument/2006/relationships/image" Target="../media/image74.jpeg"/><Relationship Id="rId4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75.jpeg"/><Relationship Id="rId2" Type="http://schemas.openxmlformats.org/officeDocument/2006/relationships/image" Target="../media/image76.jpeg"/><Relationship Id="rId3" Type="http://schemas.openxmlformats.org/officeDocument/2006/relationships/image" Target="../media/image77.jpeg"/><Relationship Id="rId4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78.jpeg"/><Relationship Id="rId2" Type="http://schemas.openxmlformats.org/officeDocument/2006/relationships/image" Target="../media/image79.jpeg"/><Relationship Id="rId3" Type="http://schemas.openxmlformats.org/officeDocument/2006/relationships/image" Target="../media/image80.jpeg"/><Relationship Id="rId4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9" descr="C:\Documents and Settings\дом\Мои документы\Черное море\13.jpg"/>
          <p:cNvPicPr/>
          <p:nvPr/>
        </p:nvPicPr>
        <p:blipFill>
          <a:blip r:embed="rId1">
            <a:lum contrast="10000"/>
          </a:blip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" name="CustomShape 1"/>
          <p:cNvSpPr/>
          <p:nvPr/>
        </p:nvSpPr>
        <p:spPr>
          <a:xfrm>
            <a:off x="142920" y="3429000"/>
            <a:ext cx="8857440" cy="301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9600" spc="-1" strike="noStrike">
                <a:solidFill>
                  <a:srgbClr val="dfece0"/>
                </a:solidFill>
                <a:latin typeface="Arial"/>
                <a:ea typeface="DejaVu Sans"/>
              </a:rPr>
              <a:t>У  Чёрного   </a:t>
            </a:r>
            <a:r>
              <a:rPr b="1" lang="ru-RU" sz="9600" spc="-1" strike="noStrike">
                <a:solidFill>
                  <a:srgbClr val="dfece0"/>
                </a:solidFill>
                <a:latin typeface="Arial"/>
                <a:ea typeface="DejaVu Sans"/>
              </a:rPr>
              <a:t>	</a:t>
            </a:r>
            <a:r>
              <a:rPr b="1" lang="ru-RU" sz="9600" spc="-1" strike="noStrike">
                <a:solidFill>
                  <a:srgbClr val="dfece0"/>
                </a:solidFill>
                <a:latin typeface="Arial"/>
                <a:ea typeface="DejaVu Sans"/>
              </a:rPr>
              <a:t>	</a:t>
            </a:r>
            <a:r>
              <a:rPr b="1" lang="ru-RU" sz="9600" spc="-1" strike="noStrike">
                <a:solidFill>
                  <a:srgbClr val="dfece0"/>
                </a:solidFill>
                <a:latin typeface="Arial"/>
                <a:ea typeface="DejaVu Sans"/>
              </a:rPr>
              <a:t>	</a:t>
            </a:r>
            <a:r>
              <a:rPr b="1" lang="ru-RU" sz="9600" spc="-1" strike="noStrike">
                <a:solidFill>
                  <a:srgbClr val="dfece0"/>
                </a:solidFill>
                <a:latin typeface="Arial"/>
                <a:ea typeface="DejaVu Sans"/>
              </a:rPr>
              <a:t>	</a:t>
            </a:r>
            <a:r>
              <a:rPr b="1" lang="ru-RU" sz="9600" spc="-1" strike="noStrike">
                <a:solidFill>
                  <a:srgbClr val="dfece0"/>
                </a:solidFill>
                <a:latin typeface="Arial"/>
                <a:ea typeface="DejaVu Sans"/>
              </a:rPr>
              <a:t>	</a:t>
            </a:r>
            <a:r>
              <a:rPr b="1" lang="ru-RU" sz="9600" spc="-1" strike="noStrike">
                <a:solidFill>
                  <a:srgbClr val="dfece0"/>
                </a:solidFill>
                <a:latin typeface="Arial"/>
                <a:ea typeface="DejaVu Sans"/>
              </a:rPr>
              <a:t>	</a:t>
            </a:r>
            <a:r>
              <a:rPr b="1" lang="ru-RU" sz="9600" spc="-1" strike="noStrike">
                <a:solidFill>
                  <a:srgbClr val="dfece0"/>
                </a:solidFill>
                <a:latin typeface="Arial"/>
                <a:ea typeface="DejaVu Sans"/>
              </a:rPr>
              <a:t>моря</a:t>
            </a:r>
            <a:endParaRPr b="0" lang="ru-RU" sz="9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31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0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41000"/>
          </a:blip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5143680" y="142920"/>
            <a:ext cx="3857040" cy="51494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CustomShape 2"/>
          <p:cNvSpPr/>
          <p:nvPr/>
        </p:nvSpPr>
        <p:spPr>
          <a:xfrm>
            <a:off x="357120" y="285840"/>
            <a:ext cx="8228880" cy="4571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547560" indent="-410400">
              <a:lnSpc>
                <a:spcPct val="100000"/>
              </a:lnSpc>
              <a:spcBef>
                <a:spcPts val="561"/>
              </a:spcBef>
            </a:pPr>
            <a:r>
              <a:rPr b="1" lang="ru-RU" sz="2800" spc="-1" strike="noStrike">
                <a:solidFill>
                  <a:srgbClr val="c16059"/>
                </a:solidFill>
                <a:latin typeface="Book Antiqua"/>
              </a:rPr>
              <a:t>               </a:t>
            </a:r>
            <a:endParaRPr b="0" lang="ru-RU" sz="2800" spc="-1" strike="noStrike">
              <a:latin typeface="Arial"/>
            </a:endParaRPr>
          </a:p>
          <a:p>
            <a:pPr marL="547560" indent="-410400">
              <a:lnSpc>
                <a:spcPct val="100000"/>
              </a:lnSpc>
              <a:spcBef>
                <a:spcPts val="561"/>
              </a:spcBef>
            </a:pPr>
            <a:r>
              <a:rPr b="1" lang="ru-RU" sz="2800" spc="-1" strike="noStrike">
                <a:solidFill>
                  <a:srgbClr val="c16059"/>
                </a:solidFill>
                <a:latin typeface="Book Antiqua"/>
              </a:rPr>
              <a:t>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56" name="CustomShape 3"/>
          <p:cNvSpPr/>
          <p:nvPr/>
        </p:nvSpPr>
        <p:spPr>
          <a:xfrm>
            <a:off x="214200" y="3071880"/>
            <a:ext cx="4879080" cy="366336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936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cture 3" descr="C:\Documents and Settings\дом\Мои документы\Черное море\15.jpg"/>
          <p:cNvPicPr/>
          <p:nvPr/>
        </p:nvPicPr>
        <p:blipFill>
          <a:blip r:embed="rId1">
            <a:lum contrast="10000"/>
          </a:blip>
          <a:stretch/>
        </p:blipFill>
        <p:spPr>
          <a:xfrm>
            <a:off x="0" y="-36360"/>
            <a:ext cx="9143280" cy="6893640"/>
          </a:xfrm>
          <a:prstGeom prst="rect">
            <a:avLst/>
          </a:prstGeom>
          <a:ln cap="sq" w="190440">
            <a:solidFill>
              <a:srgbClr val="c8c6bd"/>
            </a:solidFill>
            <a:miter/>
          </a:ln>
          <a:effectLst>
            <a:outerShdw algn="bl" blurRad="254000" rotWithShape="0">
              <a:srgbClr val="000000">
                <a:alpha val="43000"/>
              </a:srgbClr>
            </a:outerShdw>
          </a:effectLst>
          <a:scene3d>
            <a:camera fov="5400000" prst="perspectiveFront"/>
            <a:lightRig dir="t" rig="threePt">
              <a:rot lat="0" lon="0" rev="2100000"/>
            </a:lightRig>
          </a:scene3d>
          <a:sp3d extrusionH="25400">
            <a:bevelT prst="hardEdge" w="304800" h="152400"/>
            <a:extrusionClr>
              <a:srgbClr val="000000"/>
            </a:extrusionClr>
          </a:sp3d>
        </p:spPr>
      </p:pic>
      <p:sp>
        <p:nvSpPr>
          <p:cNvPr id="158" name="CustomShape 1"/>
          <p:cNvSpPr/>
          <p:nvPr/>
        </p:nvSpPr>
        <p:spPr>
          <a:xfrm>
            <a:off x="357120" y="4286160"/>
            <a:ext cx="8429040" cy="228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7200" spc="-1" strike="noStrike">
                <a:solidFill>
                  <a:srgbClr val="ffffff"/>
                </a:solidFill>
                <a:latin typeface="Arial"/>
                <a:ea typeface="DejaVu Sans"/>
              </a:rPr>
              <a:t>Растительный </a:t>
            </a:r>
            <a:endParaRPr b="0" lang="ru-RU" sz="7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7200" spc="-1" strike="noStrike">
                <a:solidFill>
                  <a:srgbClr val="ffffff"/>
                </a:solidFill>
                <a:latin typeface="Arial"/>
                <a:ea typeface="DejaVu Sans"/>
              </a:rPr>
              <a:t>мир</a:t>
            </a:r>
            <a:endParaRPr b="0" lang="ru-RU" sz="7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571680" y="142920"/>
            <a:ext cx="6643080" cy="15523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16000" indent="-215640">
              <a:lnSpc>
                <a:spcPct val="100000"/>
              </a:lnSpc>
              <a:buClr>
                <a:srgbClr val="c16059"/>
              </a:buClr>
              <a:buFont typeface="Arial"/>
              <a:buChar char="•"/>
            </a:pPr>
            <a:r>
              <a:rPr b="1" lang="ru-RU" sz="3200" spc="-1" strike="noStrike">
                <a:solidFill>
                  <a:srgbClr val="c16059"/>
                </a:solidFill>
                <a:latin typeface="Arial"/>
                <a:ea typeface="DejaVu Sans"/>
              </a:rPr>
              <a:t>В   лесах  и   на  склонах  гор 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c16059"/>
                </a:solidFill>
                <a:latin typeface="Arial"/>
                <a:ea typeface="DejaVu Sans"/>
              </a:rPr>
              <a:t> </a:t>
            </a:r>
            <a:r>
              <a:rPr b="1" lang="ru-RU" sz="3200" spc="-1" strike="noStrike">
                <a:solidFill>
                  <a:srgbClr val="c16059"/>
                </a:solidFill>
                <a:latin typeface="Arial"/>
                <a:ea typeface="DejaVu Sans"/>
              </a:rPr>
              <a:t>особенно  часто 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c16059"/>
                </a:solidFill>
                <a:latin typeface="Arial"/>
                <a:ea typeface="DejaVu Sans"/>
              </a:rPr>
              <a:t>встречаются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160" name="Picture 5" descr="C:\Documents and Settings\дом\Мои документы\Черное море\бук 1.jpg"/>
          <p:cNvPicPr/>
          <p:nvPr/>
        </p:nvPicPr>
        <p:blipFill>
          <a:blip r:embed="rId1"/>
          <a:stretch/>
        </p:blipFill>
        <p:spPr>
          <a:xfrm>
            <a:off x="5357880" y="785880"/>
            <a:ext cx="3642480" cy="3672720"/>
          </a:xfrm>
          <a:prstGeom prst="rect">
            <a:avLst/>
          </a:prstGeom>
          <a:ln w="9360">
            <a:solidFill>
              <a:schemeClr val="accent6">
                <a:lumMod val="50000"/>
              </a:schemeClr>
            </a:solidFill>
            <a:miter/>
          </a:ln>
        </p:spPr>
      </p:pic>
      <p:sp>
        <p:nvSpPr>
          <p:cNvPr id="161" name="CustomShape 2"/>
          <p:cNvSpPr/>
          <p:nvPr/>
        </p:nvSpPr>
        <p:spPr>
          <a:xfrm>
            <a:off x="7786800" y="714240"/>
            <a:ext cx="1213560" cy="577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006600"/>
                </a:solidFill>
                <a:latin typeface="Arial"/>
                <a:ea typeface="DejaVu Sans"/>
              </a:rPr>
              <a:t>Бук 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62" name="CustomShape 3"/>
          <p:cNvSpPr/>
          <p:nvPr/>
        </p:nvSpPr>
        <p:spPr>
          <a:xfrm>
            <a:off x="864720" y="2643120"/>
            <a:ext cx="1782360" cy="577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006600"/>
                </a:solidFill>
                <a:latin typeface="Arial"/>
                <a:ea typeface="DejaVu Sans"/>
              </a:rPr>
              <a:t>Каштан 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163" name="Picture 5" descr="C:\Documents and Settings\дом\Мои документы\ЛЕС\pic040216.jpg"/>
          <p:cNvPicPr/>
          <p:nvPr/>
        </p:nvPicPr>
        <p:blipFill>
          <a:blip r:embed="rId2"/>
          <a:stretch/>
        </p:blipFill>
        <p:spPr>
          <a:xfrm>
            <a:off x="2928960" y="4000680"/>
            <a:ext cx="3374280" cy="2699640"/>
          </a:xfrm>
          <a:prstGeom prst="rect">
            <a:avLst/>
          </a:prstGeom>
          <a:ln w="9360">
            <a:solidFill>
              <a:schemeClr val="accent6">
                <a:lumMod val="50000"/>
              </a:schemeClr>
            </a:solidFill>
            <a:miter/>
          </a:ln>
        </p:spPr>
      </p:pic>
      <p:sp>
        <p:nvSpPr>
          <p:cNvPr id="164" name="CustomShape 4"/>
          <p:cNvSpPr/>
          <p:nvPr/>
        </p:nvSpPr>
        <p:spPr>
          <a:xfrm>
            <a:off x="4000680" y="3429000"/>
            <a:ext cx="1026360" cy="577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006600"/>
                </a:solidFill>
                <a:latin typeface="Arial"/>
                <a:ea typeface="DejaVu Sans"/>
              </a:rPr>
              <a:t>Дуб</a:t>
            </a:r>
            <a:r>
              <a:rPr b="0" lang="ru-RU" sz="1800" spc="-1" strike="noStrike">
                <a:solidFill>
                  <a:srgbClr val="c16059"/>
                </a:solidFill>
                <a:latin typeface="Arial"/>
                <a:ea typeface="DejaVu Sans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65" name="Picture 8" descr="C:\Documents and Settings\дом\Мои документы\Черное море\каштан южный.jpg"/>
          <p:cNvPicPr/>
          <p:nvPr/>
        </p:nvPicPr>
        <p:blipFill>
          <a:blip r:embed="rId3"/>
          <a:stretch/>
        </p:blipFill>
        <p:spPr>
          <a:xfrm>
            <a:off x="142920" y="3429000"/>
            <a:ext cx="2610720" cy="31662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2" dur="indefinite" restart="never" nodeType="tmRoot">
          <p:childTnLst>
            <p:seq>
              <p:cTn id="33" dur="indefinite" nodeType="mainSeq">
                <p:childTnLst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38" dur="20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nodeType="with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41" dur="20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nodeType="with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44" dur="2000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49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54" dur="20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59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64" dur="20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69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3" descr="C:\Documents and Settings\дом\Мои документы\Черное море\эвкалипт 2.jpg"/>
          <p:cNvPicPr/>
          <p:nvPr/>
        </p:nvPicPr>
        <p:blipFill>
          <a:blip r:embed="rId1">
            <a:lum contrast="20000"/>
          </a:blip>
          <a:stretch/>
        </p:blipFill>
        <p:spPr>
          <a:xfrm>
            <a:off x="3929040" y="1500120"/>
            <a:ext cx="3910320" cy="521424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7" name="Picture 2" descr="C:\Documents and Settings\дом\Мои документы\Черное море\эвкалипт.jpg"/>
          <p:cNvPicPr/>
          <p:nvPr/>
        </p:nvPicPr>
        <p:blipFill>
          <a:blip r:embed="rId2"/>
          <a:stretch/>
        </p:blipFill>
        <p:spPr>
          <a:xfrm>
            <a:off x="6786720" y="0"/>
            <a:ext cx="2385720" cy="247140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8" name="CustomShape 1"/>
          <p:cNvSpPr/>
          <p:nvPr/>
        </p:nvSpPr>
        <p:spPr>
          <a:xfrm>
            <a:off x="3357720" y="214200"/>
            <a:ext cx="3214080" cy="821160"/>
          </a:xfrm>
          <a:prstGeom prst="rect">
            <a:avLst/>
          </a:prstGeom>
          <a:noFill/>
          <a:ln w="9360">
            <a:solidFill>
              <a:srgbClr val="0066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4800" spc="-1" strike="noStrike">
                <a:solidFill>
                  <a:srgbClr val="006600"/>
                </a:solidFill>
                <a:latin typeface="Arial"/>
                <a:ea typeface="DejaVu Sans"/>
              </a:rPr>
              <a:t>Эвкалипт</a:t>
            </a:r>
            <a:r>
              <a:rPr b="1" lang="ru-RU" sz="4800" spc="-1" strike="noStrike">
                <a:solidFill>
                  <a:srgbClr val="c16059"/>
                </a:solidFill>
                <a:latin typeface="Arial"/>
                <a:ea typeface="DejaVu Sans"/>
              </a:rPr>
              <a:t> </a:t>
            </a:r>
            <a:endParaRPr b="0" lang="ru-RU" sz="4800" spc="-1" strike="noStrike">
              <a:latin typeface="Arial"/>
            </a:endParaRPr>
          </a:p>
        </p:txBody>
      </p:sp>
      <p:sp>
        <p:nvSpPr>
          <p:cNvPr id="169" name="CustomShape 2"/>
          <p:cNvSpPr/>
          <p:nvPr/>
        </p:nvSpPr>
        <p:spPr>
          <a:xfrm>
            <a:off x="357120" y="1428840"/>
            <a:ext cx="3357000" cy="4814280"/>
          </a:xfrm>
          <a:prstGeom prst="rect">
            <a:avLst/>
          </a:prstGeom>
          <a:noFill/>
          <a:ln w="9360">
            <a:solidFill>
              <a:schemeClr val="tx1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c00000"/>
                </a:solidFill>
                <a:latin typeface="Arial"/>
                <a:ea typeface="DejaVu Sans"/>
              </a:rPr>
              <a:t> </a:t>
            </a:r>
            <a:r>
              <a:rPr b="1" lang="ru-RU" sz="4000" spc="-1" strike="noStrike">
                <a:solidFill>
                  <a:srgbClr val="c00000"/>
                </a:solidFill>
                <a:latin typeface="Arial"/>
                <a:ea typeface="DejaVu Sans"/>
              </a:rPr>
              <a:t>	</a:t>
            </a:r>
            <a:endParaRPr b="0" lang="ru-RU" sz="4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6600"/>
              </a:buClr>
              <a:buFont typeface="Arial"/>
              <a:buChar char="•"/>
            </a:pPr>
            <a:r>
              <a:rPr b="1" i="1" lang="ru-RU" sz="1800" spc="-1" strike="noStrike">
                <a:solidFill>
                  <a:srgbClr val="006600"/>
                </a:solidFill>
                <a:latin typeface="Arial"/>
                <a:ea typeface="DejaVu Sans"/>
              </a:rPr>
              <a:t>Эвкалипт   очень  быстро  растёт.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ru-RU" sz="1800" spc="-1" strike="noStrike">
                <a:solidFill>
                  <a:srgbClr val="006600"/>
                </a:solidFill>
                <a:latin typeface="Arial"/>
                <a:ea typeface="DejaVu Sans"/>
              </a:rPr>
              <a:t>К   году  поднимается         до    4 - 5  метров.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1" i="1" lang="ru-RU" sz="1800" spc="-1" strike="noStrike">
                <a:solidFill>
                  <a:srgbClr val="002060"/>
                </a:solidFill>
                <a:latin typeface="Arial"/>
                <a:ea typeface="DejaVu Sans"/>
              </a:rPr>
              <a:t>Дерево,  как  мощный насос  качает  влагу         из   почвы.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6600"/>
              </a:buClr>
              <a:buFont typeface="Arial"/>
              <a:buChar char="•"/>
            </a:pPr>
            <a:r>
              <a:rPr b="1" i="1" lang="ru-RU" sz="1800" spc="-1" strike="noStrike">
                <a:solidFill>
                  <a:srgbClr val="006600"/>
                </a:solidFill>
                <a:latin typeface="Arial"/>
                <a:ea typeface="DejaVu Sans"/>
              </a:rPr>
              <a:t>Из   вечнозелёных  листьев  добывают  ароматические   вещества  и   готовят  лекарства.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0" dur="indefinite" restart="never" nodeType="tmRoot">
          <p:childTnLst>
            <p:seq>
              <p:cTn id="71" dur="indefinite" nodeType="mainSeq">
                <p:childTnLst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76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81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457200" y="928800"/>
            <a:ext cx="8228880" cy="48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009900"/>
                </a:solidFill>
                <a:latin typeface="Lucida Sans"/>
              </a:rPr>
              <a:t>Вечнозелёные </a:t>
            </a:r>
            <a:br/>
            <a:r>
              <a:rPr b="1" lang="ru-RU" sz="4000" spc="-1" strike="noStrike">
                <a:solidFill>
                  <a:srgbClr val="009900"/>
                </a:solidFill>
                <a:latin typeface="Lucida Sans"/>
              </a:rPr>
              <a:t>  лиственные</a:t>
            </a:r>
            <a:br/>
            <a:r>
              <a:rPr b="1" lang="ru-RU" sz="4000" spc="-1" strike="noStrike">
                <a:solidFill>
                  <a:srgbClr val="009900"/>
                </a:solidFill>
                <a:latin typeface="Lucida Sans"/>
              </a:rPr>
              <a:t> растения</a:t>
            </a:r>
            <a:br/>
            <a:endParaRPr b="0" lang="ru-RU" sz="4000" spc="-1" strike="noStrike">
              <a:latin typeface="Arial"/>
            </a:endParaRPr>
          </a:p>
        </p:txBody>
      </p:sp>
      <p:pic>
        <p:nvPicPr>
          <p:cNvPr id="171" name="Picture 2" descr="C:\Documents and Settings\дом\Мои документы\Черное море\магнолии.jpg"/>
          <p:cNvPicPr/>
          <p:nvPr/>
        </p:nvPicPr>
        <p:blipFill>
          <a:blip r:embed="rId1"/>
          <a:stretch/>
        </p:blipFill>
        <p:spPr>
          <a:xfrm>
            <a:off x="6000840" y="-47520"/>
            <a:ext cx="3142440" cy="419040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sp>
        <p:nvSpPr>
          <p:cNvPr id="172" name="CustomShape 2"/>
          <p:cNvSpPr/>
          <p:nvPr/>
        </p:nvSpPr>
        <p:spPr>
          <a:xfrm>
            <a:off x="4071960" y="1714680"/>
            <a:ext cx="1785240" cy="8211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2400" spc="-1" strike="noStrike">
                <a:solidFill>
                  <a:srgbClr val="d60093"/>
                </a:solidFill>
                <a:latin typeface="Arial"/>
                <a:ea typeface="DejaVu Sans"/>
              </a:rPr>
              <a:t>магнолии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  <p:pic>
        <p:nvPicPr>
          <p:cNvPr id="173" name="Picture 3" descr="C:\Documents and Settings\дом\Мои документы\Черное море\пальмы.jpg"/>
          <p:cNvPicPr/>
          <p:nvPr/>
        </p:nvPicPr>
        <p:blipFill>
          <a:blip r:embed="rId2"/>
          <a:stretch/>
        </p:blipFill>
        <p:spPr>
          <a:xfrm>
            <a:off x="0" y="1901880"/>
            <a:ext cx="3214080" cy="351576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4" name="CustomShape 3"/>
          <p:cNvSpPr/>
          <p:nvPr/>
        </p:nvSpPr>
        <p:spPr>
          <a:xfrm>
            <a:off x="214200" y="5357880"/>
            <a:ext cx="2642400" cy="8211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2400" spc="-1" strike="noStrike">
                <a:solidFill>
                  <a:srgbClr val="00b050"/>
                </a:solidFill>
                <a:latin typeface="Arial"/>
                <a:ea typeface="DejaVu Sans"/>
              </a:rPr>
              <a:t>пальмы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  <p:pic>
        <p:nvPicPr>
          <p:cNvPr id="175" name="Picture 2" descr="C:\Documents and Settings\дом\Мои документы\Черное море\кипарис.jpg"/>
          <p:cNvPicPr/>
          <p:nvPr/>
        </p:nvPicPr>
        <p:blipFill>
          <a:blip r:embed="rId3"/>
          <a:stretch/>
        </p:blipFill>
        <p:spPr>
          <a:xfrm>
            <a:off x="3333600" y="4143240"/>
            <a:ext cx="3618720" cy="271404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sp>
        <p:nvSpPr>
          <p:cNvPr id="176" name="CustomShape 4"/>
          <p:cNvSpPr/>
          <p:nvPr/>
        </p:nvSpPr>
        <p:spPr>
          <a:xfrm>
            <a:off x="7081560" y="6143760"/>
            <a:ext cx="1677240" cy="455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2400" spc="-1" strike="noStrike">
                <a:solidFill>
                  <a:srgbClr val="00b050"/>
                </a:solidFill>
                <a:latin typeface="Arial"/>
                <a:ea typeface="DejaVu Sans"/>
              </a:rPr>
              <a:t>кипарисы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2" dur="indefinite" restart="never" nodeType="tmRoot">
          <p:childTnLst>
            <p:seq>
              <p:cTn id="83" dur="indefinite" nodeType="mainSeq">
                <p:childTnLst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94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99" dur="2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104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142920" y="214200"/>
            <a:ext cx="8543160" cy="2499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47560" indent="-410400">
              <a:lnSpc>
                <a:spcPct val="100000"/>
              </a:lnSpc>
              <a:spcBef>
                <a:spcPts val="561"/>
              </a:spcBef>
              <a:buClr>
                <a:srgbClr val="bd5e57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006600"/>
                </a:solidFill>
                <a:latin typeface="Book Antiqua"/>
              </a:rPr>
              <a:t>Известно, что  </a:t>
            </a:r>
            <a:r>
              <a:rPr b="1" lang="ru-RU" sz="2800" spc="-1" strike="noStrike">
                <a:solidFill>
                  <a:srgbClr val="d60093"/>
                </a:solidFill>
                <a:latin typeface="Book Antiqua"/>
              </a:rPr>
              <a:t>на  Черноморском побережье  Кавказа  произрастает 4.000 видов  растений. 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78" name="CustomShape 2"/>
          <p:cNvSpPr/>
          <p:nvPr/>
        </p:nvSpPr>
        <p:spPr>
          <a:xfrm>
            <a:off x="214200" y="1785960"/>
            <a:ext cx="3499920" cy="25128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1"/>
            <a:stretch>
              <a:fillRect/>
            </a:stretch>
          </a:blipFill>
          <a:ln w="9360">
            <a:solidFill>
              <a:schemeClr val="bg1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79" name="CustomShape 3"/>
          <p:cNvSpPr/>
          <p:nvPr/>
        </p:nvSpPr>
        <p:spPr>
          <a:xfrm>
            <a:off x="2000160" y="4286160"/>
            <a:ext cx="3721680" cy="24282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80" name="CustomShape 4"/>
          <p:cNvSpPr/>
          <p:nvPr/>
        </p:nvSpPr>
        <p:spPr>
          <a:xfrm>
            <a:off x="5214960" y="1643040"/>
            <a:ext cx="3678840" cy="278532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5" dur="indefinite" restart="never" nodeType="tmRoot">
          <p:childTnLst>
            <p:seq>
              <p:cTn id="106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nodeType="clickEffect" fill="hold" presetClass="entr" presetID="31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1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2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3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14"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nodeType="withEffect" fill="hold" presetClass="entr" presetID="31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7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8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9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20"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nodeType="withEffect" fill="hold" presetClass="entr" presetID="31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3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4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5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26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nodeType="clickEffect" fill="hold" presetClass="entr" presetID="45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1" dur="10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2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3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Picture 3" descr="C:\Documents and Settings\дом\Мои документы\Черное море\олеандр 3.jpg"/>
          <p:cNvPicPr/>
          <p:nvPr/>
        </p:nvPicPr>
        <p:blipFill>
          <a:blip r:embed="rId1">
            <a:lum contrast="10000"/>
          </a:blip>
          <a:stretch/>
        </p:blipFill>
        <p:spPr>
          <a:xfrm>
            <a:off x="142920" y="142920"/>
            <a:ext cx="4214160" cy="562176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2" name="CustomShape 1"/>
          <p:cNvSpPr/>
          <p:nvPr/>
        </p:nvSpPr>
        <p:spPr>
          <a:xfrm>
            <a:off x="4500720" y="142920"/>
            <a:ext cx="4475880" cy="3357000"/>
          </a:xfrm>
          <a:prstGeom prst="roundRect">
            <a:avLst>
              <a:gd name="adj" fmla="val 8594"/>
            </a:avLst>
          </a:prstGeom>
          <a:blipFill rotWithShape="0">
            <a:blip r:embed="rId2"/>
            <a:stretch>
              <a:fillRect/>
            </a:stretch>
          </a:blipFill>
          <a:ln>
            <a:solidFill>
              <a:schemeClr val="bg1"/>
            </a:solidFill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183" name="Picture 3" descr="C:\Documents and Settings\дом\Мои документы\Черное море\олеандр 9.jpg"/>
          <p:cNvPicPr/>
          <p:nvPr/>
        </p:nvPicPr>
        <p:blipFill>
          <a:blip r:embed="rId3">
            <a:lum contrast="10000"/>
          </a:blip>
          <a:stretch/>
        </p:blipFill>
        <p:spPr>
          <a:xfrm>
            <a:off x="4500720" y="3500280"/>
            <a:ext cx="4475880" cy="335700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4" name="CustomShape 2"/>
          <p:cNvSpPr/>
          <p:nvPr/>
        </p:nvSpPr>
        <p:spPr>
          <a:xfrm>
            <a:off x="714240" y="5929200"/>
            <a:ext cx="2428200" cy="638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3600" spc="-1" strike="noStrike">
                <a:solidFill>
                  <a:srgbClr val="009900"/>
                </a:solidFill>
                <a:latin typeface="Arial"/>
                <a:ea typeface="DejaVu Sans"/>
              </a:rPr>
              <a:t>Олеандр</a:t>
            </a:r>
            <a:endParaRPr b="0" lang="ru-R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4" dur="indefinite" restart="never" nodeType="tmRoot">
          <p:childTnLst>
            <p:seq>
              <p:cTn id="135" dur="indefinite" nodeType="mainSeq">
                <p:childTnLst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140" dur="1" fill="hold"/>
                                        <p:tgtEl>
                                          <p:spTgt spid="18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145" dur="1" fill="hold"/>
                                        <p:tgtEl>
                                          <p:spTgt spid="18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150" dur="1" fill="hold"/>
                                        <p:tgtEl>
                                          <p:spTgt spid="18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2" descr="C:\Documents and Settings\дом\Мои документы\Черное море\persiki.jpg"/>
          <p:cNvPicPr/>
          <p:nvPr/>
        </p:nvPicPr>
        <p:blipFill>
          <a:blip r:embed="rId1"/>
          <a:stretch/>
        </p:blipFill>
        <p:spPr>
          <a:xfrm>
            <a:off x="73440" y="0"/>
            <a:ext cx="4133880" cy="628596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6" name="CustomShape 1"/>
          <p:cNvSpPr/>
          <p:nvPr/>
        </p:nvSpPr>
        <p:spPr>
          <a:xfrm>
            <a:off x="4286160" y="500040"/>
            <a:ext cx="4857120" cy="1430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00b050"/>
                </a:solidFill>
                <a:latin typeface="Arial"/>
                <a:ea typeface="DejaVu Sans"/>
              </a:rPr>
              <a:t>В  садах  зреют </a:t>
            </a:r>
            <a:endParaRPr b="0" lang="ru-RU" sz="4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4400" spc="-1" strike="noStrike">
                <a:solidFill>
                  <a:srgbClr val="00b050"/>
                </a:solidFill>
                <a:latin typeface="Arial"/>
                <a:ea typeface="DejaVu Sans"/>
              </a:rPr>
              <a:t> </a:t>
            </a:r>
            <a:endParaRPr b="0" lang="ru-RU" sz="4400" spc="-1" strike="noStrike">
              <a:latin typeface="Arial"/>
            </a:endParaRPr>
          </a:p>
        </p:txBody>
      </p:sp>
      <p:pic>
        <p:nvPicPr>
          <p:cNvPr id="187" name="Picture 3" descr="C:\Documents and Settings\дом\Мои документы\Черное море\персик 3.jpg"/>
          <p:cNvPicPr/>
          <p:nvPr/>
        </p:nvPicPr>
        <p:blipFill>
          <a:blip r:embed="rId2"/>
          <a:stretch/>
        </p:blipFill>
        <p:spPr>
          <a:xfrm>
            <a:off x="4572000" y="2143080"/>
            <a:ext cx="4428360" cy="442836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8" name="CustomShape 2"/>
          <p:cNvSpPr/>
          <p:nvPr/>
        </p:nvSpPr>
        <p:spPr>
          <a:xfrm>
            <a:off x="719280" y="6143760"/>
            <a:ext cx="2294280" cy="577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3200" spc="-1" strike="noStrike">
                <a:solidFill>
                  <a:srgbClr val="c00000"/>
                </a:solidFill>
                <a:latin typeface="Arial"/>
                <a:ea typeface="DejaVu Sans"/>
              </a:rPr>
              <a:t>абрикосы</a:t>
            </a:r>
            <a:r>
              <a:rPr b="1" i="1" lang="ru-RU" sz="3200" spc="-1" strike="noStrike">
                <a:solidFill>
                  <a:srgbClr val="c16059"/>
                </a:solidFill>
                <a:latin typeface="Arial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89" name="CustomShape 3"/>
          <p:cNvSpPr/>
          <p:nvPr/>
        </p:nvSpPr>
        <p:spPr>
          <a:xfrm>
            <a:off x="7000920" y="1643040"/>
            <a:ext cx="1856520" cy="577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3200" spc="-1" strike="noStrike">
                <a:solidFill>
                  <a:srgbClr val="c00000"/>
                </a:solidFill>
                <a:latin typeface="Arial"/>
                <a:ea typeface="DejaVu Sans"/>
              </a:rPr>
              <a:t>персики 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1" dur="indefinite" restart="never" nodeType="tmRoot">
          <p:childTnLst>
            <p:seq>
              <p:cTn id="152" dur="indefinite" nodeType="mainSeq">
                <p:childTnLst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nodeType="clickEffect" fill="hold" presetClass="entr" presetID="31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7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8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9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60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nodeType="withEffect" fill="hold" presetClass="entr" presetID="31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3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4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5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66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171"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nodeType="with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174" dur="2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4" descr="C:\Documents and Settings\дом\Мои документы\Черное море\гр орех 3.jpg"/>
          <p:cNvPicPr/>
          <p:nvPr/>
        </p:nvPicPr>
        <p:blipFill>
          <a:blip r:embed="rId1"/>
          <a:stretch/>
        </p:blipFill>
        <p:spPr>
          <a:xfrm>
            <a:off x="3571920" y="2820960"/>
            <a:ext cx="5380920" cy="403632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1" name="CustomShape 1"/>
          <p:cNvSpPr/>
          <p:nvPr/>
        </p:nvSpPr>
        <p:spPr>
          <a:xfrm>
            <a:off x="5214960" y="428760"/>
            <a:ext cx="3769560" cy="19188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6000" spc="-1" strike="noStrike">
                <a:solidFill>
                  <a:srgbClr val="006600"/>
                </a:solidFill>
                <a:latin typeface="Arial"/>
                <a:ea typeface="DejaVu Sans"/>
              </a:rPr>
              <a:t>Грецкий</a:t>
            </a:r>
            <a:endParaRPr b="0" lang="ru-RU" sz="6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6000" spc="-1" strike="noStrike">
                <a:solidFill>
                  <a:srgbClr val="006600"/>
                </a:solidFill>
                <a:latin typeface="Arial"/>
                <a:ea typeface="DejaVu Sans"/>
              </a:rPr>
              <a:t> </a:t>
            </a:r>
            <a:r>
              <a:rPr b="1" lang="ru-RU" sz="6000" spc="-1" strike="noStrike">
                <a:solidFill>
                  <a:srgbClr val="006600"/>
                </a:solidFill>
                <a:latin typeface="Arial"/>
                <a:ea typeface="DejaVu Sans"/>
              </a:rPr>
              <a:t>орех</a:t>
            </a:r>
            <a:endParaRPr b="0" lang="ru-RU" sz="6000" spc="-1" strike="noStrike">
              <a:latin typeface="Arial"/>
            </a:endParaRPr>
          </a:p>
        </p:txBody>
      </p:sp>
      <p:pic>
        <p:nvPicPr>
          <p:cNvPr id="192" name="Picture 5" descr="C:\Documents and Settings\дом\Мои документы\Черное море\грецкий орех.jpg"/>
          <p:cNvPicPr/>
          <p:nvPr/>
        </p:nvPicPr>
        <p:blipFill>
          <a:blip r:embed="rId2"/>
          <a:stretch/>
        </p:blipFill>
        <p:spPr>
          <a:xfrm>
            <a:off x="34920" y="0"/>
            <a:ext cx="5180040" cy="343944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5" dur="indefinite" restart="never" nodeType="tmRoot">
          <p:childTnLst>
            <p:seq>
              <p:cTn id="176" dur="indefinite" nodeType="mainSeq">
                <p:childTnLst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nodeType="clickEffect" fill="hold" presetClass="entr" presetID="31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1" dur="10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2" dur="10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3" dur="10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84" dur="10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nodeType="withEffect" fill="hold" presetClass="entr" presetID="31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7" dur="1000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8" dur="1000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9" dur="1000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90" dur="1000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icture 6" descr="C:\Documents and Settings\дом\Мои документы\Черное море\инжир.jpg"/>
          <p:cNvPicPr/>
          <p:nvPr/>
        </p:nvPicPr>
        <p:blipFill>
          <a:blip r:embed="rId1"/>
          <a:stretch/>
        </p:blipFill>
        <p:spPr>
          <a:xfrm>
            <a:off x="3929040" y="2928960"/>
            <a:ext cx="5047560" cy="378540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4" name="CustomShape 1"/>
          <p:cNvSpPr/>
          <p:nvPr/>
        </p:nvSpPr>
        <p:spPr>
          <a:xfrm>
            <a:off x="5000760" y="928800"/>
            <a:ext cx="3499560" cy="1095480"/>
          </a:xfrm>
          <a:prstGeom prst="rect">
            <a:avLst/>
          </a:prstGeom>
          <a:noFill/>
          <a:ln w="9360">
            <a:solidFill>
              <a:schemeClr val="accent6">
                <a:lumMod val="50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lang="ru-RU" sz="6600" spc="-1" strike="noStrike">
                <a:solidFill>
                  <a:srgbClr val="006600"/>
                </a:solidFill>
                <a:latin typeface="Arial"/>
                <a:ea typeface="DejaVu Sans"/>
              </a:rPr>
              <a:t>Инжир </a:t>
            </a:r>
            <a:endParaRPr b="0" lang="ru-RU" sz="6600" spc="-1" strike="noStrike">
              <a:latin typeface="Arial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214200" y="142920"/>
            <a:ext cx="4285440" cy="6429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3600" spc="-1" strike="noStrike">
                <a:solidFill>
                  <a:srgbClr val="c00000"/>
                </a:solidFill>
                <a:latin typeface="Arial"/>
                <a:ea typeface="DejaVu Sans"/>
              </a:rPr>
              <a:t>Знаете   ли  вы?</a:t>
            </a:r>
            <a:endParaRPr b="0" lang="ru-RU" sz="3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36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4c3a1e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4c3a1e"/>
                </a:solidFill>
                <a:latin typeface="Arial"/>
                <a:ea typeface="DejaVu Sans"/>
              </a:rPr>
              <a:t>Инжир  также  называют смоковницей  или  фиговым деревом.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d60093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d60093"/>
                </a:solidFill>
                <a:latin typeface="Arial"/>
                <a:ea typeface="DejaVu Sans"/>
              </a:rPr>
              <a:t>Плоды  очень  вкусные    и   полезные,    в   них  много  </a:t>
            </a:r>
            <a:r>
              <a:rPr b="1" i="1" lang="ru-RU" sz="2800" spc="-1" strike="noStrike">
                <a:solidFill>
                  <a:srgbClr val="ff0000"/>
                </a:solidFill>
                <a:latin typeface="Arial"/>
                <a:ea typeface="DejaVu Sans"/>
              </a:rPr>
              <a:t>в</a:t>
            </a:r>
            <a:r>
              <a:rPr b="1" i="1" lang="ru-RU" sz="2800" spc="-1" strike="noStrike">
                <a:solidFill>
                  <a:srgbClr val="ff6600"/>
                </a:solidFill>
                <a:latin typeface="Arial"/>
                <a:ea typeface="DejaVu Sans"/>
              </a:rPr>
              <a:t>и</a:t>
            </a:r>
            <a:r>
              <a:rPr b="1" i="1" lang="ru-RU" sz="2800" spc="-1" strike="noStrike">
                <a:solidFill>
                  <a:srgbClr val="ffc000"/>
                </a:solidFill>
                <a:latin typeface="Arial"/>
                <a:ea typeface="DejaVu Sans"/>
              </a:rPr>
              <a:t>т</a:t>
            </a:r>
            <a:r>
              <a:rPr b="1" i="1" lang="ru-RU" sz="2800" spc="-1" strike="noStrike">
                <a:solidFill>
                  <a:srgbClr val="00b050"/>
                </a:solidFill>
                <a:latin typeface="Arial"/>
                <a:ea typeface="DejaVu Sans"/>
              </a:rPr>
              <a:t>а</a:t>
            </a:r>
            <a:r>
              <a:rPr b="1" i="1" lang="ru-RU" sz="2800" spc="-1" strike="noStrike">
                <a:solidFill>
                  <a:srgbClr val="00b0f0"/>
                </a:solidFill>
                <a:latin typeface="Arial"/>
                <a:ea typeface="DejaVu Sans"/>
              </a:rPr>
              <a:t>м</a:t>
            </a:r>
            <a:r>
              <a:rPr b="1" i="1" lang="ru-RU" sz="2800" spc="-1" strike="noStrike">
                <a:solidFill>
                  <a:srgbClr val="002060"/>
                </a:solidFill>
                <a:latin typeface="Arial"/>
                <a:ea typeface="DejaVu Sans"/>
              </a:rPr>
              <a:t>и</a:t>
            </a:r>
            <a:r>
              <a:rPr b="1" i="1" lang="ru-RU" sz="2800" spc="-1" strike="noStrike">
                <a:solidFill>
                  <a:srgbClr val="7030a0"/>
                </a:solidFill>
                <a:latin typeface="Arial"/>
                <a:ea typeface="DejaVu Sans"/>
              </a:rPr>
              <a:t>н</a:t>
            </a:r>
            <a:r>
              <a:rPr b="1" i="1" lang="ru-RU" sz="2800" spc="-1" strike="noStrike">
                <a:solidFill>
                  <a:srgbClr val="ff0000"/>
                </a:solidFill>
                <a:latin typeface="Arial"/>
                <a:ea typeface="DejaVu Sans"/>
              </a:rPr>
              <a:t>о</a:t>
            </a:r>
            <a:r>
              <a:rPr b="1" i="1" lang="ru-RU" sz="2800" spc="-1" strike="noStrike">
                <a:solidFill>
                  <a:srgbClr val="d60093"/>
                </a:solidFill>
                <a:latin typeface="Arial"/>
                <a:ea typeface="DejaVu Sans"/>
              </a:rPr>
              <a:t>в.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1" i="1" lang="ru-RU" sz="2400" spc="-1" strike="noStrike">
                <a:solidFill>
                  <a:srgbClr val="002060"/>
                </a:solidFill>
                <a:latin typeface="Arial"/>
                <a:ea typeface="DejaVu Sans"/>
              </a:rPr>
              <a:t>В   Азии  это  растение выращивают  около           5 тыс. лет,                            в   Европу   оно  попало                 около  2  тыс.  лет     назад.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1" dur="indefinite" restart="never" nodeType="tmRoot">
          <p:childTnLst>
            <p:seq>
              <p:cTn id="192" dur="indefinite" nodeType="mainSeq">
                <p:childTnLst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7" dur="5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8" dur="5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99" dur="500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4" dur="500" fill="hold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5" dur="500" fill="hold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06" dur="500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1" dur="500" fill="hold"/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2" dur="500" fill="hold"/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13" dur="500"/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8" dur="500" fill="hold"/>
                                        <p:tgtEl>
                                          <p:spTgt spid="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9" dur="500" fill="hold"/>
                                        <p:tgtEl>
                                          <p:spTgt spid="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20" dur="500"/>
                                        <p:tgtEl>
                                          <p:spTgt spid="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1571760" y="6000840"/>
            <a:ext cx="2082240" cy="577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c16059"/>
                </a:solidFill>
                <a:latin typeface="Arial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197" name="Picture 6" descr="C:\Documents and Settings\дом\Мои документы\Черное море\Пион тонколистный.jpg"/>
          <p:cNvPicPr/>
          <p:nvPr/>
        </p:nvPicPr>
        <p:blipFill>
          <a:blip r:embed="rId1"/>
          <a:stretch/>
        </p:blipFill>
        <p:spPr>
          <a:xfrm>
            <a:off x="0" y="0"/>
            <a:ext cx="4436280" cy="335700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pic>
        <p:nvPicPr>
          <p:cNvPr id="198" name="Picture 5" descr="C:\Documents and Settings\дом\Мои документы\Черное море\Ветреница нежная Красн книга.jpg"/>
          <p:cNvPicPr/>
          <p:nvPr/>
        </p:nvPicPr>
        <p:blipFill>
          <a:blip r:embed="rId2"/>
          <a:stretch/>
        </p:blipFill>
        <p:spPr>
          <a:xfrm>
            <a:off x="4572000" y="142920"/>
            <a:ext cx="4446000" cy="295056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pic>
        <p:nvPicPr>
          <p:cNvPr id="199" name="Picture 4" descr="C:\Documents and Settings\дом\Мои документы\Черное море\Арчевник - Можжевеловое редколесье на горном склоне.jpg"/>
          <p:cNvPicPr/>
          <p:nvPr/>
        </p:nvPicPr>
        <p:blipFill>
          <a:blip r:embed="rId3"/>
          <a:stretch/>
        </p:blipFill>
        <p:spPr>
          <a:xfrm>
            <a:off x="108000" y="3786120"/>
            <a:ext cx="3964680" cy="263124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sp>
        <p:nvSpPr>
          <p:cNvPr id="200" name="CustomShape 2"/>
          <p:cNvSpPr/>
          <p:nvPr/>
        </p:nvSpPr>
        <p:spPr>
          <a:xfrm>
            <a:off x="214200" y="3286080"/>
            <a:ext cx="3357000" cy="3643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Arial"/>
                <a:ea typeface="DejaVu Sans"/>
              </a:rPr>
              <a:t>Пион  тонколистный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01" name="CustomShape 3"/>
          <p:cNvSpPr/>
          <p:nvPr/>
        </p:nvSpPr>
        <p:spPr>
          <a:xfrm>
            <a:off x="5786280" y="3143160"/>
            <a:ext cx="2856960" cy="3643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Arial"/>
                <a:ea typeface="DejaVu Sans"/>
              </a:rPr>
              <a:t>Ветреница  нежная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02" name="CustomShape 4"/>
          <p:cNvSpPr/>
          <p:nvPr/>
        </p:nvSpPr>
        <p:spPr>
          <a:xfrm>
            <a:off x="142920" y="6429240"/>
            <a:ext cx="3357000" cy="3643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Arial"/>
                <a:ea typeface="DejaVu Sans"/>
              </a:rPr>
              <a:t>Можжевельник  высокий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03" name="CustomShape 5"/>
          <p:cNvSpPr/>
          <p:nvPr/>
        </p:nvSpPr>
        <p:spPr>
          <a:xfrm>
            <a:off x="5072040" y="6429240"/>
            <a:ext cx="3785400" cy="3643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Arial"/>
                <a:ea typeface="DejaVu Sans"/>
              </a:rPr>
              <a:t>Касатик (ирис) карликовый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04" name="Picture 6" descr="C:\Documents and Settings\дом\Мои документы\Черное море\КАСАТИК (ИРИС) КАРЛИКОВЫЙ  красная книга.jpg"/>
          <p:cNvPicPr/>
          <p:nvPr/>
        </p:nvPicPr>
        <p:blipFill>
          <a:blip r:embed="rId4"/>
          <a:stretch/>
        </p:blipFill>
        <p:spPr>
          <a:xfrm>
            <a:off x="4646520" y="3643200"/>
            <a:ext cx="4198320" cy="283284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21" dur="indefinite" restart="never" nodeType="tmRoot">
          <p:childTnLst>
            <p:seq>
              <p:cTn id="222" dur="indefinite" nodeType="mainSeq">
                <p:childTnLst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2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nodeType="with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3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nodeType="with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3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38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nodeType="with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41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46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nodeType="with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4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5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nodeType="with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5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Picture 2" descr="C:\Documents and Settings\дом\Мои документы\Черное море\Сосна Пицундская Красн книга РФ 1.jpg"/>
          <p:cNvPicPr/>
          <p:nvPr/>
        </p:nvPicPr>
        <p:blipFill>
          <a:blip r:embed="rId1"/>
          <a:stretch/>
        </p:blipFill>
        <p:spPr>
          <a:xfrm>
            <a:off x="5786280" y="285840"/>
            <a:ext cx="3214080" cy="3214080"/>
          </a:xfrm>
          <a:prstGeom prst="rect">
            <a:avLst/>
          </a:prstGeom>
          <a:ln w="9360">
            <a:solidFill>
              <a:srgbClr val="ff0000"/>
            </a:solidFill>
            <a:miter/>
          </a:ln>
        </p:spPr>
      </p:pic>
      <p:sp>
        <p:nvSpPr>
          <p:cNvPr id="206" name="CustomShape 1"/>
          <p:cNvSpPr/>
          <p:nvPr/>
        </p:nvSpPr>
        <p:spPr>
          <a:xfrm>
            <a:off x="457200" y="274680"/>
            <a:ext cx="8228880" cy="72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ru-RU" sz="4100" spc="-1" strike="noStrike">
                <a:solidFill>
                  <a:srgbClr val="ff0000"/>
                </a:solidFill>
                <a:latin typeface="Lucida Sans"/>
              </a:rPr>
              <a:t>Сосна  пицундская</a:t>
            </a:r>
            <a:endParaRPr b="0" lang="ru-RU" sz="4100" spc="-1" strike="noStrike">
              <a:latin typeface="Arial"/>
            </a:endParaRPr>
          </a:p>
        </p:txBody>
      </p:sp>
      <p:pic>
        <p:nvPicPr>
          <p:cNvPr id="207" name="Picture 2" descr="C:\Documents and Settings\дом\Мои документы\У Чёрного моря\Сосна Пицундская Красн книга РФ.jpg"/>
          <p:cNvPicPr/>
          <p:nvPr/>
        </p:nvPicPr>
        <p:blipFill>
          <a:blip r:embed="rId2"/>
          <a:stretch/>
        </p:blipFill>
        <p:spPr>
          <a:xfrm>
            <a:off x="285840" y="2286000"/>
            <a:ext cx="6349320" cy="421416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8" dur="indefinite" restart="never" nodeType="tmRoot">
          <p:childTnLst>
            <p:seq>
              <p:cTn id="259" dur="indefinite" nodeType="mainSeq">
                <p:childTnLst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264"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269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274"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Picture 2" descr="C:\Documents and Settings\дом\Мои документы\Черное море\берег моря 1.jpg"/>
          <p:cNvPicPr/>
          <p:nvPr/>
        </p:nvPicPr>
        <p:blipFill>
          <a:blip r:embed="rId1">
            <a:lum contrast="10000"/>
          </a:blip>
          <a:stretch/>
        </p:blipFill>
        <p:spPr>
          <a:xfrm>
            <a:off x="-40320" y="0"/>
            <a:ext cx="9183600" cy="6804000"/>
          </a:xfrm>
          <a:prstGeom prst="rect">
            <a:avLst/>
          </a:prstGeom>
          <a:ln cap="sq" w="88920">
            <a:solidFill>
              <a:schemeClr val="accent5">
                <a:lumMod val="10000"/>
              </a:schemeClr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9" name="CustomShape 1"/>
          <p:cNvSpPr/>
          <p:nvPr/>
        </p:nvSpPr>
        <p:spPr>
          <a:xfrm>
            <a:off x="457200" y="1285920"/>
            <a:ext cx="8228880" cy="42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ru-RU" sz="8800" spc="-1" strike="noStrike">
                <a:solidFill>
                  <a:srgbClr val="eccfa4"/>
                </a:solidFill>
                <a:latin typeface="Lucida Sans"/>
              </a:rPr>
              <a:t>Животный    </a:t>
            </a:r>
            <a:br/>
            <a:r>
              <a:rPr b="1" lang="ru-RU" sz="8800" spc="-1" strike="noStrike">
                <a:solidFill>
                  <a:srgbClr val="eccfa4"/>
                </a:solidFill>
                <a:latin typeface="Lucida Sans"/>
              </a:rPr>
              <a:t>             мир</a:t>
            </a:r>
            <a:endParaRPr b="0" lang="ru-RU" sz="8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5" dur="indefinite" restart="never" nodeType="tmRoot">
          <p:childTnLst>
            <p:seq>
              <p:cTn id="276" dur="indefinite" nodeType="mainSeq">
                <p:childTnLst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281" dur="1" fill="hold"/>
                                        <p:tgtEl>
                                          <p:spTgt spid="20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2" descr="C:\Documents and Settings\дом\Мои документы\Черное море\косуля 1.jpg"/>
          <p:cNvPicPr/>
          <p:nvPr/>
        </p:nvPicPr>
        <p:blipFill>
          <a:blip r:embed="rId1"/>
          <a:stretch/>
        </p:blipFill>
        <p:spPr>
          <a:xfrm>
            <a:off x="142920" y="1609560"/>
            <a:ext cx="8786160" cy="5071320"/>
          </a:xfrm>
          <a:prstGeom prst="rect">
            <a:avLst/>
          </a:prstGeom>
          <a:ln w="9360">
            <a:noFill/>
          </a:ln>
        </p:spPr>
      </p:pic>
      <p:sp>
        <p:nvSpPr>
          <p:cNvPr id="211" name="CustomShape 1"/>
          <p:cNvSpPr/>
          <p:nvPr/>
        </p:nvSpPr>
        <p:spPr>
          <a:xfrm>
            <a:off x="785880" y="714240"/>
            <a:ext cx="2714040" cy="577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2f1311"/>
                </a:solidFill>
                <a:latin typeface="Arial"/>
                <a:ea typeface="DejaVu Sans"/>
              </a:rPr>
              <a:t>Косуля</a:t>
            </a:r>
            <a:r>
              <a:rPr b="0" lang="ru-RU" sz="1800" spc="-1" strike="noStrike">
                <a:solidFill>
                  <a:srgbClr val="2f1311"/>
                </a:solidFill>
                <a:latin typeface="Arial"/>
                <a:ea typeface="DejaVu Sans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82" dur="indefinite" restart="never" nodeType="tmRoot">
          <p:childTnLst>
            <p:seq>
              <p:cTn id="283" dur="indefinite" nodeType="mainSeq">
                <p:childTnLst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288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4" descr="Изображение:Lachmoewe2cele4.jpg"/>
          <p:cNvPicPr/>
          <p:nvPr/>
        </p:nvPicPr>
        <p:blipFill>
          <a:blip r:embed="rId1"/>
          <a:stretch/>
        </p:blipFill>
        <p:spPr>
          <a:xfrm>
            <a:off x="4714920" y="204840"/>
            <a:ext cx="4252320" cy="3156840"/>
          </a:xfrm>
          <a:prstGeom prst="rect">
            <a:avLst/>
          </a:prstGeom>
          <a:ln w="9360">
            <a:noFill/>
          </a:ln>
        </p:spPr>
      </p:pic>
      <p:pic>
        <p:nvPicPr>
          <p:cNvPr id="213" name="Picture 3" descr="Изображение:Phalacrocorax aristotelis.jpg"/>
          <p:cNvPicPr/>
          <p:nvPr/>
        </p:nvPicPr>
        <p:blipFill>
          <a:blip r:embed="rId2"/>
          <a:stretch/>
        </p:blipFill>
        <p:spPr>
          <a:xfrm>
            <a:off x="4809960" y="3757680"/>
            <a:ext cx="3975840" cy="2982240"/>
          </a:xfrm>
          <a:prstGeom prst="rect">
            <a:avLst/>
          </a:prstGeom>
          <a:ln w="9360">
            <a:noFill/>
          </a:ln>
        </p:spPr>
      </p:pic>
      <p:pic>
        <p:nvPicPr>
          <p:cNvPr id="214" name="Picture 2" descr="Изображение:Cape Petrel (Pintado) at Antarctic Convergence Zone.jpg"/>
          <p:cNvPicPr/>
          <p:nvPr/>
        </p:nvPicPr>
        <p:blipFill>
          <a:blip r:embed="rId3"/>
          <a:stretch/>
        </p:blipFill>
        <p:spPr>
          <a:xfrm>
            <a:off x="142920" y="3257640"/>
            <a:ext cx="3714120" cy="3459960"/>
          </a:xfrm>
          <a:prstGeom prst="rect">
            <a:avLst/>
          </a:prstGeom>
          <a:ln w="9360">
            <a:noFill/>
          </a:ln>
        </p:spPr>
      </p:pic>
      <p:sp>
        <p:nvSpPr>
          <p:cNvPr id="215" name="CustomShape 1"/>
          <p:cNvSpPr/>
          <p:nvPr/>
        </p:nvSpPr>
        <p:spPr>
          <a:xfrm>
            <a:off x="4857840" y="3286080"/>
            <a:ext cx="2142360" cy="455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16000" indent="-215640">
              <a:lnSpc>
                <a:spcPct val="100000"/>
              </a:lnSpc>
              <a:buClr>
                <a:srgbClr val="2f1311"/>
              </a:buClr>
              <a:buFont typeface="Arial"/>
              <a:buChar char="•"/>
            </a:pPr>
            <a:r>
              <a:rPr b="1" lang="ru-RU" sz="2400" spc="-1" strike="noStrike">
                <a:solidFill>
                  <a:srgbClr val="2f1311"/>
                </a:solidFill>
                <a:latin typeface="Arial"/>
                <a:ea typeface="DejaVu Sans"/>
              </a:rPr>
              <a:t>Бакланы 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16" name="CustomShape 2"/>
          <p:cNvSpPr/>
          <p:nvPr/>
        </p:nvSpPr>
        <p:spPr>
          <a:xfrm>
            <a:off x="285840" y="2643120"/>
            <a:ext cx="3071160" cy="455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16000" indent="-215640">
              <a:lnSpc>
                <a:spcPct val="100000"/>
              </a:lnSpc>
              <a:buClr>
                <a:srgbClr val="2f1311"/>
              </a:buClr>
              <a:buFont typeface="Arial"/>
              <a:buChar char="•"/>
            </a:pPr>
            <a:r>
              <a:rPr b="1" lang="ru-RU" sz="2400" spc="-1" strike="noStrike">
                <a:solidFill>
                  <a:srgbClr val="2f1311"/>
                </a:solidFill>
                <a:latin typeface="Arial"/>
                <a:ea typeface="DejaVu Sans"/>
              </a:rPr>
              <a:t>Буревестник 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17" name="CustomShape 3"/>
          <p:cNvSpPr/>
          <p:nvPr/>
        </p:nvSpPr>
        <p:spPr>
          <a:xfrm>
            <a:off x="2357280" y="1714680"/>
            <a:ext cx="2142360" cy="455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16000" indent="-215640" algn="r">
              <a:lnSpc>
                <a:spcPct val="100000"/>
              </a:lnSpc>
              <a:buClr>
                <a:srgbClr val="2f1311"/>
              </a:buClr>
              <a:buFont typeface="Arial"/>
              <a:buChar char="•"/>
            </a:pPr>
            <a:r>
              <a:rPr b="1" lang="ru-RU" sz="2400" spc="-1" strike="noStrike">
                <a:solidFill>
                  <a:srgbClr val="2f1311"/>
                </a:solidFill>
                <a:latin typeface="Arial"/>
                <a:ea typeface="DejaVu Sans"/>
              </a:rPr>
              <a:t>Чайки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18" name="CustomShape 4"/>
          <p:cNvSpPr/>
          <p:nvPr/>
        </p:nvSpPr>
        <p:spPr>
          <a:xfrm>
            <a:off x="372600" y="357120"/>
            <a:ext cx="3227040" cy="10044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6000" spc="-1" strike="noStrike">
                <a:solidFill>
                  <a:srgbClr val="c16059"/>
                </a:solidFill>
                <a:latin typeface="Arial"/>
                <a:ea typeface="DejaVu Sans"/>
              </a:rPr>
              <a:t>Птицы </a:t>
            </a:r>
            <a:endParaRPr b="0" lang="ru-RU" sz="6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89" dur="indefinite" restart="never" nodeType="tmRoot">
          <p:childTnLst>
            <p:seq>
              <p:cTn id="290" dur="indefinite" nodeType="mainSeq">
                <p:childTnLst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295" dur="2000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0" dur="5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1" dur="5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6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7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2" dur="5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3" dur="5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9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24" dur="500" fill="hold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5" dur="500" fill="hold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Picture 3" descr="C:\Program Files\Ahead\NeroVision\Pictures\картинки\p122.JPG"/>
          <p:cNvPicPr/>
          <p:nvPr/>
        </p:nvPicPr>
        <p:blipFill>
          <a:blip r:embed="rId1"/>
          <a:stretch/>
        </p:blipFill>
        <p:spPr>
          <a:xfrm>
            <a:off x="-22320" y="0"/>
            <a:ext cx="6593760" cy="5723640"/>
          </a:xfrm>
          <a:prstGeom prst="rect">
            <a:avLst/>
          </a:prstGeom>
          <a:ln w="9360">
            <a:noFill/>
          </a:ln>
        </p:spPr>
      </p:pic>
      <p:pic>
        <p:nvPicPr>
          <p:cNvPr id="220" name="Picture 8" descr="C:\Documents and Settings\дом\Мои документы\Черное море\цикада.jpg"/>
          <p:cNvPicPr/>
          <p:nvPr/>
        </p:nvPicPr>
        <p:blipFill>
          <a:blip r:embed="rId2"/>
          <a:stretch/>
        </p:blipFill>
        <p:spPr>
          <a:xfrm>
            <a:off x="6786720" y="3786120"/>
            <a:ext cx="2207520" cy="292680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pic>
        <p:nvPicPr>
          <p:cNvPr id="221" name="Picture 5" descr="C:\Documents and Settings\дом\Мои документы\Черное море\Bogomol_obiknov_!_.gif"/>
          <p:cNvPicPr/>
          <p:nvPr/>
        </p:nvPicPr>
        <p:blipFill>
          <a:blip r:embed="rId3"/>
          <a:stretch/>
        </p:blipFill>
        <p:spPr>
          <a:xfrm>
            <a:off x="1500120" y="5500800"/>
            <a:ext cx="2410560" cy="125352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pic>
        <p:nvPicPr>
          <p:cNvPr id="222" name="Picture 3" descr="C:\Documents and Settings\дом\Мои документы\Черное море\3.jpg"/>
          <p:cNvPicPr/>
          <p:nvPr/>
        </p:nvPicPr>
        <p:blipFill>
          <a:blip r:embed="rId4"/>
          <a:stretch/>
        </p:blipFill>
        <p:spPr>
          <a:xfrm>
            <a:off x="4071960" y="5072040"/>
            <a:ext cx="2501280" cy="164088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pic>
        <p:nvPicPr>
          <p:cNvPr id="223" name="Picture 3" descr="C:\Documents and Settings\дом\Мои документы\Черное море\бражники 1.jpg"/>
          <p:cNvPicPr/>
          <p:nvPr/>
        </p:nvPicPr>
        <p:blipFill>
          <a:blip r:embed="rId5"/>
          <a:stretch/>
        </p:blipFill>
        <p:spPr>
          <a:xfrm>
            <a:off x="4357800" y="214200"/>
            <a:ext cx="3999960" cy="264420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2" dur="indefinite" restart="never" nodeType="tmRoot">
          <p:childTnLst>
            <p:seq>
              <p:cTn id="333" dur="indefinite" nodeType="mainSeq">
                <p:childTnLst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nodeType="clickEffect" fill="hold" presetClass="entr" presetID="21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heel(4)" transition="in">
                                      <p:cBhvr additive="repl">
                                        <p:cTn id="338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7" descr="C:\Documents and Settings\дом\Мои документы\Черное море\кавказ ящерица.jpg"/>
          <p:cNvPicPr/>
          <p:nvPr/>
        </p:nvPicPr>
        <p:blipFill>
          <a:blip r:embed="rId1"/>
          <a:stretch/>
        </p:blipFill>
        <p:spPr>
          <a:xfrm>
            <a:off x="1071360" y="3786120"/>
            <a:ext cx="3428280" cy="2712960"/>
          </a:xfrm>
          <a:prstGeom prst="rect">
            <a:avLst/>
          </a:prstGeom>
          <a:ln cap="sq" w="88920">
            <a:solidFill>
              <a:schemeClr val="bg2">
                <a:lumMod val="20000"/>
                <a:lumOff val="80000"/>
              </a:schemeClr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5" name="Picture 2" descr="C:\Documents and Settings\дом\Мои документы\Черное море\Квакша обыкновенная, Древесница.jpg"/>
          <p:cNvPicPr/>
          <p:nvPr/>
        </p:nvPicPr>
        <p:blipFill>
          <a:blip r:embed="rId2"/>
          <a:stretch/>
        </p:blipFill>
        <p:spPr>
          <a:xfrm>
            <a:off x="5031360" y="4071960"/>
            <a:ext cx="3969000" cy="2634840"/>
          </a:xfrm>
          <a:prstGeom prst="rect">
            <a:avLst/>
          </a:prstGeom>
          <a:ln cap="sq" w="88920">
            <a:solidFill>
              <a:srgbClr val="006600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6" name="Picture 2" descr="C:\Documents and Settings\дом\Мои документы\Черное море\кавказская агама прыткая ящерица.jpg"/>
          <p:cNvPicPr/>
          <p:nvPr/>
        </p:nvPicPr>
        <p:blipFill>
          <a:blip r:embed="rId3"/>
          <a:stretch/>
        </p:blipFill>
        <p:spPr>
          <a:xfrm>
            <a:off x="142920" y="142920"/>
            <a:ext cx="4785480" cy="3218760"/>
          </a:xfrm>
          <a:prstGeom prst="rect">
            <a:avLst/>
          </a:prstGeom>
          <a:ln w="9360">
            <a:solidFill>
              <a:schemeClr val="accent4">
                <a:lumMod val="75000"/>
                <a:lumOff val="25000"/>
              </a:schemeClr>
            </a:solidFill>
            <a:miter/>
          </a:ln>
        </p:spPr>
      </p:pic>
      <p:pic>
        <p:nvPicPr>
          <p:cNvPr id="227" name="Picture 4" descr="C:\Documents and Settings\дом\Мои документы\Черное море\жужелица.jpg"/>
          <p:cNvPicPr/>
          <p:nvPr/>
        </p:nvPicPr>
        <p:blipFill>
          <a:blip r:embed="rId4"/>
          <a:stretch/>
        </p:blipFill>
        <p:spPr>
          <a:xfrm>
            <a:off x="5659560" y="142920"/>
            <a:ext cx="3340800" cy="3071160"/>
          </a:xfrm>
          <a:prstGeom prst="rect">
            <a:avLst/>
          </a:prstGeom>
          <a:ln w="9360">
            <a:solidFill>
              <a:schemeClr val="accent4">
                <a:lumMod val="75000"/>
                <a:lumOff val="25000"/>
              </a:schemeClr>
            </a:solidFill>
            <a:miter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9" dur="indefinite" restart="never" nodeType="tmRoot">
          <p:childTnLst>
            <p:seq>
              <p:cTn id="340" dur="indefinite" nodeType="mainSeq">
                <p:childTnLst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345" dur="1" fill="hold"/>
                                        <p:tgtEl>
                                          <p:spTgt spid="22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350" dur="1" fill="hold"/>
                                        <p:tgtEl>
                                          <p:spTgt spid="22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355" dur="1" fill="hold"/>
                                        <p:tgtEl>
                                          <p:spTgt spid="22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360" dur="1" fill="hold"/>
                                        <p:tgtEl>
                                          <p:spTgt spid="22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41000"/>
          </a:blip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icture 3" descr="C:\Documents and Settings\дом\Мои документы\Черное море\дно.jpg"/>
          <p:cNvPicPr/>
          <p:nvPr/>
        </p:nvPicPr>
        <p:blipFill>
          <a:blip r:embed="rId2"/>
          <a:stretch/>
        </p:blipFill>
        <p:spPr>
          <a:xfrm>
            <a:off x="4289400" y="2928960"/>
            <a:ext cx="4853880" cy="364248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9" name="CustomShape 1"/>
          <p:cNvSpPr/>
          <p:nvPr/>
        </p:nvSpPr>
        <p:spPr>
          <a:xfrm>
            <a:off x="4429080" y="571680"/>
            <a:ext cx="4579200" cy="19188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6000" spc="-1" strike="noStrike">
                <a:solidFill>
                  <a:srgbClr val="c16059"/>
                </a:solidFill>
                <a:latin typeface="Arial"/>
                <a:ea typeface="DejaVu Sans"/>
              </a:rPr>
              <a:t>Обитатели </a:t>
            </a:r>
            <a:endParaRPr b="0" lang="ru-RU" sz="6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6000" spc="-1" strike="noStrike">
                <a:solidFill>
                  <a:srgbClr val="c16059"/>
                </a:solidFill>
                <a:latin typeface="Arial"/>
                <a:ea typeface="DejaVu Sans"/>
              </a:rPr>
              <a:t>моря</a:t>
            </a:r>
            <a:endParaRPr b="0" lang="ru-RU" sz="6000" spc="-1" strike="noStrike">
              <a:latin typeface="Arial"/>
            </a:endParaRPr>
          </a:p>
        </p:txBody>
      </p:sp>
      <p:pic>
        <p:nvPicPr>
          <p:cNvPr id="230" name="Picture 5" descr="C:\Documents and Settings\дом\Мои документы\Черное море\актинии.jpg"/>
          <p:cNvPicPr/>
          <p:nvPr/>
        </p:nvPicPr>
        <p:blipFill>
          <a:blip r:embed="rId3"/>
          <a:stretch/>
        </p:blipFill>
        <p:spPr>
          <a:xfrm>
            <a:off x="0" y="0"/>
            <a:ext cx="4214160" cy="600624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1" name="CustomShape 2"/>
          <p:cNvSpPr/>
          <p:nvPr/>
        </p:nvSpPr>
        <p:spPr>
          <a:xfrm>
            <a:off x="642960" y="6143760"/>
            <a:ext cx="2210760" cy="638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3600" spc="-1" strike="noStrike">
                <a:solidFill>
                  <a:srgbClr val="c16059"/>
                </a:solidFill>
                <a:latin typeface="Arial"/>
                <a:ea typeface="DejaVu Sans"/>
              </a:rPr>
              <a:t>актинии</a:t>
            </a:r>
            <a:endParaRPr b="0" lang="ru-R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61" dur="indefinite" restart="never" nodeType="tmRoot">
          <p:childTnLst>
            <p:seq>
              <p:cTn id="362" dur="indefinite" nodeType="mainSeq">
                <p:childTnLst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367" dur="2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372" dur="2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41000"/>
          </a:blip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Picture 2" descr="Изображение:Haeckel Asteridea.jpg"/>
          <p:cNvPicPr/>
          <p:nvPr/>
        </p:nvPicPr>
        <p:blipFill>
          <a:blip r:embed="rId2"/>
          <a:stretch/>
        </p:blipFill>
        <p:spPr>
          <a:xfrm>
            <a:off x="0" y="-59040"/>
            <a:ext cx="4896000" cy="6916320"/>
          </a:xfrm>
          <a:prstGeom prst="rect">
            <a:avLst/>
          </a:prstGeom>
          <a:ln cap="sq" w="88920">
            <a:solidFill>
              <a:schemeClr val="accent5">
                <a:lumMod val="50000"/>
              </a:schemeClr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3" name="CustomShape 1"/>
          <p:cNvSpPr/>
          <p:nvPr/>
        </p:nvSpPr>
        <p:spPr>
          <a:xfrm>
            <a:off x="4857840" y="857160"/>
            <a:ext cx="3999960" cy="39891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lang="ru-RU" sz="3200" spc="-1" strike="noStrike">
                <a:solidFill>
                  <a:srgbClr val="7d2d2a"/>
                </a:solidFill>
                <a:latin typeface="Arial"/>
                <a:ea typeface="DejaVu Sans"/>
              </a:rPr>
              <a:t>Большинство </a:t>
            </a:r>
            <a:endParaRPr b="0" lang="ru-RU" sz="32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ru-RU" sz="3200" spc="-1" strike="noStrike">
                <a:solidFill>
                  <a:srgbClr val="7d2d2a"/>
                </a:solidFill>
                <a:latin typeface="Arial"/>
                <a:ea typeface="DejaVu Sans"/>
              </a:rPr>
              <a:t>морских  звёзд — </a:t>
            </a:r>
            <a:endParaRPr b="0" lang="ru-RU" sz="32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ru-RU" sz="3200" spc="-1" strike="noStrike">
                <a:solidFill>
                  <a:srgbClr val="7d2d2a"/>
                </a:solidFill>
                <a:latin typeface="Arial"/>
                <a:ea typeface="DejaVu Sans"/>
              </a:rPr>
              <a:t>хищники,</a:t>
            </a:r>
            <a:endParaRPr b="0" lang="ru-RU" sz="32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ru-RU" sz="3200" spc="-1" strike="noStrike">
                <a:solidFill>
                  <a:srgbClr val="7d2d2a"/>
                </a:solidFill>
                <a:latin typeface="Arial"/>
                <a:ea typeface="DejaVu Sans"/>
              </a:rPr>
              <a:t>питающиеся  </a:t>
            </a:r>
            <a:endParaRPr b="0" lang="ru-RU" sz="32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ru-RU" sz="3200" spc="-1" strike="noStrike">
                <a:solidFill>
                  <a:srgbClr val="7d2d2a"/>
                </a:solidFill>
                <a:latin typeface="Arial"/>
                <a:ea typeface="DejaVu Sans"/>
              </a:rPr>
              <a:t>моллюсками  и </a:t>
            </a:r>
            <a:endParaRPr b="0" lang="ru-RU" sz="32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ru-RU" sz="3200" spc="-1" strike="noStrike">
                <a:solidFill>
                  <a:srgbClr val="7d2d2a"/>
                </a:solidFill>
                <a:latin typeface="Arial"/>
                <a:ea typeface="DejaVu Sans"/>
              </a:rPr>
              <a:t>другими </a:t>
            </a:r>
            <a:endParaRPr b="0" lang="ru-RU" sz="32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ru-RU" sz="3200" spc="-1" strike="noStrike">
                <a:solidFill>
                  <a:srgbClr val="7d2d2a"/>
                </a:solidFill>
                <a:latin typeface="Arial"/>
                <a:ea typeface="DejaVu Sans"/>
              </a:rPr>
              <a:t>беспозвоночными</a:t>
            </a:r>
            <a:endParaRPr b="0" lang="ru-RU" sz="32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73" dur="indefinite" restart="never" nodeType="tmRoot">
          <p:childTnLst>
            <p:seq>
              <p:cTn id="374" dur="indefinite" nodeType="mainSeq">
                <p:childTnLst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9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0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8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86" dur="500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7" dur="500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88" dur="500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1" dur="500" fill="hold"/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2" dur="500" fill="hold"/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93" dur="500"/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6" dur="500" fill="hold"/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7" dur="500" fill="hold"/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98" dur="500"/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01" dur="500" fill="hold"/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2" dur="500" fill="hold"/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03" dur="500"/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06" dur="500" fill="hold"/>
                                        <p:tgtEl>
                                          <p:spTgt spid="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7" dur="500" fill="hold"/>
                                        <p:tgtEl>
                                          <p:spTgt spid="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08" dur="500"/>
                                        <p:tgtEl>
                                          <p:spTgt spid="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1" dur="500" fill="hold"/>
                                        <p:tgtEl>
                                          <p:spTgt spid="2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2" dur="500" fill="hold"/>
                                        <p:tgtEl>
                                          <p:spTgt spid="2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13" dur="500"/>
                                        <p:tgtEl>
                                          <p:spTgt spid="2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6" dur="500" fill="hold"/>
                                        <p:tgtEl>
                                          <p:spTgt spid="2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7" dur="500" fill="hold"/>
                                        <p:tgtEl>
                                          <p:spTgt spid="2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18" dur="500"/>
                                        <p:tgtEl>
                                          <p:spTgt spid="2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41000"/>
          </a:blip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3" descr="Изображение:Woda-6 ubt.jpeg"/>
          <p:cNvPicPr/>
          <p:nvPr/>
        </p:nvPicPr>
        <p:blipFill>
          <a:blip r:embed="rId2"/>
          <a:stretch/>
        </p:blipFill>
        <p:spPr>
          <a:xfrm>
            <a:off x="-34920" y="0"/>
            <a:ext cx="4892040" cy="393192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5" name="Picture 4" descr="Изображение:Blue crab on market in Piraeus - Callinectes sapidus Rathbun 20020819-317.jpg"/>
          <p:cNvPicPr/>
          <p:nvPr/>
        </p:nvPicPr>
        <p:blipFill>
          <a:blip r:embed="rId3"/>
          <a:stretch/>
        </p:blipFill>
        <p:spPr>
          <a:xfrm>
            <a:off x="4143240" y="3073320"/>
            <a:ext cx="5037840" cy="3783960"/>
          </a:xfrm>
          <a:prstGeom prst="rect">
            <a:avLst/>
          </a:prstGeom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6" name="CustomShape 1"/>
          <p:cNvSpPr/>
          <p:nvPr/>
        </p:nvSpPr>
        <p:spPr>
          <a:xfrm>
            <a:off x="5429160" y="571680"/>
            <a:ext cx="2856960" cy="577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3200" spc="-1" strike="noStrike">
                <a:solidFill>
                  <a:srgbClr val="c16059"/>
                </a:solidFill>
                <a:latin typeface="Arial"/>
                <a:ea typeface="DejaVu Sans"/>
              </a:rPr>
              <a:t>Креветки</a:t>
            </a:r>
            <a:r>
              <a:rPr b="1" lang="ru-RU" sz="2800" spc="-1" strike="noStrike">
                <a:solidFill>
                  <a:srgbClr val="c16059"/>
                </a:solidFill>
                <a:latin typeface="Arial"/>
                <a:ea typeface="DejaVu Sans"/>
              </a:rPr>
              <a:t>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37" name="CustomShape 2"/>
          <p:cNvSpPr/>
          <p:nvPr/>
        </p:nvSpPr>
        <p:spPr>
          <a:xfrm>
            <a:off x="1643040" y="6000840"/>
            <a:ext cx="2428200" cy="577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i="1" lang="ru-RU" sz="3200" spc="-1" strike="noStrike">
                <a:solidFill>
                  <a:srgbClr val="c16059"/>
                </a:solidFill>
                <a:latin typeface="Arial"/>
                <a:ea typeface="DejaVu Sans"/>
              </a:rPr>
              <a:t>Крабы 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19" dur="indefinite" restart="never" nodeType="tmRoot">
          <p:childTnLst>
            <p:seq>
              <p:cTn id="420" dur="indefinite" nodeType="mainSeq">
                <p:childTnLst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425" dur="2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430"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41000"/>
          </a:blip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3838320" y="0"/>
            <a:ext cx="5304960" cy="338472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w="9360">
            <a:solidFill>
              <a:schemeClr val="accent5">
                <a:lumMod val="50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39" name="CustomShape 2"/>
          <p:cNvSpPr/>
          <p:nvPr/>
        </p:nvSpPr>
        <p:spPr>
          <a:xfrm>
            <a:off x="214200" y="357120"/>
            <a:ext cx="3999960" cy="20401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3200" spc="-1" strike="noStrike">
                <a:solidFill>
                  <a:srgbClr val="c16059"/>
                </a:solidFill>
                <a:latin typeface="Arial"/>
                <a:ea typeface="DejaVu Sans"/>
              </a:rPr>
              <a:t>Диковинные  рыбки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c16059"/>
                </a:solidFill>
                <a:latin typeface="Arial"/>
                <a:ea typeface="DejaVu Sans"/>
              </a:rPr>
              <a:t>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ru-RU" sz="3600" spc="-1" strike="noStrike">
                <a:solidFill>
                  <a:srgbClr val="c16059"/>
                </a:solidFill>
                <a:latin typeface="Arial"/>
                <a:ea typeface="DejaVu Sans"/>
              </a:rPr>
              <a:t>морские коньки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240" name="CustomShape 3"/>
          <p:cNvSpPr/>
          <p:nvPr/>
        </p:nvSpPr>
        <p:spPr>
          <a:xfrm>
            <a:off x="0" y="3429000"/>
            <a:ext cx="5493960" cy="342828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w="9360">
            <a:solidFill>
              <a:schemeClr val="accent5">
                <a:lumMod val="5000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41" name="CustomShape 4"/>
          <p:cNvSpPr/>
          <p:nvPr/>
        </p:nvSpPr>
        <p:spPr>
          <a:xfrm>
            <a:off x="5658480" y="5500800"/>
            <a:ext cx="2855520" cy="638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3600" spc="-1" strike="noStrike">
                <a:solidFill>
                  <a:srgbClr val="c16059"/>
                </a:solidFill>
                <a:latin typeface="Arial"/>
                <a:ea typeface="DejaVu Sans"/>
              </a:rPr>
              <a:t>рыба - игла</a:t>
            </a:r>
            <a:endParaRPr b="0" lang="ru-R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31" dur="indefinite" restart="never" nodeType="tmRoot">
          <p:childTnLst>
            <p:seq>
              <p:cTn id="432" dur="indefinite" nodeType="mainSeq">
                <p:childTnLst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437" dur="1" fill="hold"/>
                                        <p:tgtEl>
                                          <p:spTgt spid="23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442" dur="1" fill="hold"/>
                                        <p:tgtEl>
                                          <p:spTgt spid="24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41000"/>
          </a:blip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Picture 4" descr="C:\Documents and Settings\дом\Мои документы\Черное море\тюлень монах.jpg"/>
          <p:cNvPicPr/>
          <p:nvPr/>
        </p:nvPicPr>
        <p:blipFill>
          <a:blip r:embed="rId2"/>
          <a:stretch/>
        </p:blipFill>
        <p:spPr>
          <a:xfrm>
            <a:off x="142920" y="214200"/>
            <a:ext cx="6571440" cy="483624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sp>
        <p:nvSpPr>
          <p:cNvPr id="243" name="CustomShape 1"/>
          <p:cNvSpPr/>
          <p:nvPr/>
        </p:nvSpPr>
        <p:spPr>
          <a:xfrm>
            <a:off x="5500800" y="5286240"/>
            <a:ext cx="2999520" cy="13089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i="1" lang="ru-RU" sz="4000" spc="-1" strike="noStrike">
                <a:solidFill>
                  <a:srgbClr val="c16059"/>
                </a:solidFill>
                <a:latin typeface="Arial"/>
                <a:ea typeface="DejaVu Sans"/>
              </a:rPr>
              <a:t>Тюлень </a:t>
            </a:r>
            <a:endParaRPr b="0" lang="ru-RU" sz="40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i="1" lang="ru-RU" sz="4000" spc="-1" strike="noStrike">
                <a:solidFill>
                  <a:srgbClr val="c16059"/>
                </a:solidFill>
                <a:latin typeface="Arial"/>
                <a:ea typeface="DejaVu Sans"/>
              </a:rPr>
              <a:t>монах</a:t>
            </a:r>
            <a:endParaRPr b="0" lang="ru-RU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43" dur="indefinite" restart="never" nodeType="tmRoot">
          <p:childTnLst>
            <p:seq>
              <p:cTn id="444" dur="indefinite" nodeType="mainSeq">
                <p:childTnLst>
                  <p:par>
                    <p:cTn id="445" fill="hold">
                      <p:stCondLst>
                        <p:cond delay="indefinite"/>
                      </p:stCondLst>
                      <p:childTnLst>
                        <p:par>
                          <p:cTn id="446" fill="hold">
                            <p:stCondLst>
                              <p:cond delay="0"/>
                            </p:stCondLst>
                            <p:childTnLst>
                              <p:par>
                                <p:cTn id="447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449" dur="1" fill="hold"/>
                                        <p:tgtEl>
                                          <p:spTgt spid="24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0" nodeType="with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452" dur="1" fill="hold"/>
                                        <p:tgtEl>
                                          <p:spTgt spid="24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41000"/>
          </a:blip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Picture 5" descr="0_1b05e_35539463_L"/>
          <p:cNvPicPr/>
          <p:nvPr/>
        </p:nvPicPr>
        <p:blipFill>
          <a:blip r:embed="rId2"/>
          <a:stretch/>
        </p:blipFill>
        <p:spPr>
          <a:xfrm>
            <a:off x="5072040" y="1476360"/>
            <a:ext cx="3857040" cy="5142960"/>
          </a:xfrm>
          <a:prstGeom prst="rect">
            <a:avLst/>
          </a:prstGeom>
          <a:ln cap="sq" w="88920">
            <a:solidFill>
              <a:schemeClr val="bg1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5" name="CustomShape 1"/>
          <p:cNvSpPr/>
          <p:nvPr/>
        </p:nvSpPr>
        <p:spPr>
          <a:xfrm>
            <a:off x="785880" y="4572000"/>
            <a:ext cx="4071240" cy="8211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4800" spc="-1" strike="noStrike">
                <a:solidFill>
                  <a:srgbClr val="002060"/>
                </a:solidFill>
                <a:latin typeface="Arial Black"/>
                <a:ea typeface="DejaVu Sans"/>
              </a:rPr>
              <a:t>Дельфины</a:t>
            </a:r>
            <a:r>
              <a:rPr b="1" lang="ru-RU" sz="4800" spc="-1" strike="noStrike">
                <a:solidFill>
                  <a:srgbClr val="c16059"/>
                </a:solidFill>
                <a:latin typeface="Arial"/>
                <a:ea typeface="DejaVu Sans"/>
              </a:rPr>
              <a:t> </a:t>
            </a:r>
            <a:endParaRPr b="0" lang="ru-RU" sz="4800" spc="-1" strike="noStrike">
              <a:latin typeface="Arial"/>
            </a:endParaRPr>
          </a:p>
        </p:txBody>
      </p:sp>
      <p:pic>
        <p:nvPicPr>
          <p:cNvPr id="246" name="Picture 4" descr="C:\Documents and Settings\дом\Мои документы\Черное море\дельфины.jpg"/>
          <p:cNvPicPr/>
          <p:nvPr/>
        </p:nvPicPr>
        <p:blipFill>
          <a:blip r:embed="rId3"/>
          <a:stretch/>
        </p:blipFill>
        <p:spPr>
          <a:xfrm>
            <a:off x="142920" y="214200"/>
            <a:ext cx="4785480" cy="3589200"/>
          </a:xfrm>
          <a:prstGeom prst="rect">
            <a:avLst/>
          </a:prstGeom>
          <a:ln cap="sq" w="88920">
            <a:solidFill>
              <a:schemeClr val="bg1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53" dur="indefinite" restart="never" nodeType="tmRoot">
          <p:childTnLst>
            <p:seq>
              <p:cTn id="454" dur="indefinite" nodeType="mainSeq">
                <p:childTnLst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nodeType="clickEffect" fill="hold" presetClass="entr" presetID="31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9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0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1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62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467" dur="1" fill="hold"/>
                                        <p:tgtEl>
                                          <p:spTgt spid="24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41000"/>
          </a:blip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ustomShape 1"/>
          <p:cNvSpPr/>
          <p:nvPr/>
        </p:nvSpPr>
        <p:spPr>
          <a:xfrm>
            <a:off x="142920" y="357120"/>
            <a:ext cx="6214320" cy="31388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16000" indent="-21564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1" i="1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Дельфины – самые  мелкие  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китообразные.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70c0"/>
              </a:buClr>
              <a:buFont typeface="Arial"/>
              <a:buChar char="•"/>
            </a:pPr>
            <a:r>
              <a:rPr b="1" i="1" lang="ru-RU" sz="2000" spc="-1" strike="noStrike">
                <a:solidFill>
                  <a:srgbClr val="0070c0"/>
                </a:solidFill>
                <a:latin typeface="Arial"/>
                <a:ea typeface="DejaVu Sans"/>
              </a:rPr>
              <a:t>Дельфины    могут  плавать                                 со   скоростью     45 – 50 км/час.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2060"/>
              </a:buClr>
              <a:buFont typeface="Arial"/>
              <a:buChar char="•"/>
            </a:pPr>
            <a:r>
              <a:rPr b="1" i="1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Самый  быстроходный – дельфин-белобочка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 </a:t>
            </a:r>
            <a:r>
              <a:rPr b="1" i="1" lang="ru-RU" sz="2000" spc="-1" strike="noStrike">
                <a:solidFill>
                  <a:srgbClr val="002060"/>
                </a:solidFill>
                <a:latin typeface="Arial"/>
                <a:ea typeface="DejaVu Sans"/>
              </a:rPr>
              <a:t>(длина  его   тела  от  1,5  до  2,6  метра.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248" name="CustomShape 2"/>
          <p:cNvSpPr/>
          <p:nvPr/>
        </p:nvSpPr>
        <p:spPr>
          <a:xfrm>
            <a:off x="4952880" y="3643200"/>
            <a:ext cx="4047480" cy="3035520"/>
          </a:xfrm>
          <a:prstGeom prst="roundRect">
            <a:avLst>
              <a:gd name="adj" fmla="val 16667"/>
            </a:avLst>
          </a:prstGeom>
          <a:blipFill rotWithShape="0">
            <a:blip r:embed="rId2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0"/>
          <a:fillRef idx="0"/>
          <a:effectRef idx="0"/>
          <a:fontRef idx="minor"/>
        </p:style>
      </p:sp>
      <p:sp>
        <p:nvSpPr>
          <p:cNvPr id="249" name="CustomShape 3"/>
          <p:cNvSpPr/>
          <p:nvPr/>
        </p:nvSpPr>
        <p:spPr>
          <a:xfrm>
            <a:off x="6215040" y="214200"/>
            <a:ext cx="2714040" cy="2028600"/>
          </a:xfrm>
          <a:prstGeom prst="roundRect">
            <a:avLst>
              <a:gd name="adj" fmla="val 16667"/>
            </a:avLst>
          </a:prstGeom>
          <a:blipFill rotWithShape="0">
            <a:blip r:embed="rId3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0"/>
          <a:fillRef idx="0"/>
          <a:effectRef idx="0"/>
          <a:fontRef idx="minor"/>
        </p:style>
      </p:sp>
      <p:sp>
        <p:nvSpPr>
          <p:cNvPr id="250" name="CustomShape 4"/>
          <p:cNvSpPr/>
          <p:nvPr/>
        </p:nvSpPr>
        <p:spPr>
          <a:xfrm>
            <a:off x="213840" y="3357720"/>
            <a:ext cx="4428720" cy="2958120"/>
          </a:xfrm>
          <a:prstGeom prst="roundRect">
            <a:avLst>
              <a:gd name="adj" fmla="val 16667"/>
            </a:avLst>
          </a:prstGeom>
          <a:blipFill rotWithShape="0">
            <a:blip r:embed="rId4"/>
            <a:stretch>
              <a:fillRect/>
            </a:stretch>
          </a:blipFill>
          <a:ln cap="sq" w="88920">
            <a:solidFill>
              <a:schemeClr val="bg1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68" dur="indefinite" restart="never" nodeType="tmRoot">
          <p:childTnLst>
            <p:seq>
              <p:cTn id="469" dur="indefinite" nodeType="mainSeq">
                <p:childTnLst>
                  <p:par>
                    <p:cTn id="470" fill="hold">
                      <p:stCondLst>
                        <p:cond delay="indefinite"/>
                      </p:stCondLst>
                      <p:childTnLst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nodeType="clickEffect" fill="hold" presetClass="entr" presetID="31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4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5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6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77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8" fill="hold">
                      <p:stCondLst>
                        <p:cond delay="indefinite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nodeType="clickEffect" fill="hold" presetClass="entr" presetID="45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82" dur="1000"/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83" dur="1000" fill="hold"/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4" dur="1000" fill="hold"/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5" nodeType="withEffect" fill="hold" presetClass="entr" presetID="45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87" dur="1000"/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88" dur="1000" fill="hold"/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9" dur="1000" fill="hold"/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0" fill="hold">
                      <p:stCondLst>
                        <p:cond delay="indefinite"/>
                      </p:stCondLst>
                      <p:childTnLst>
                        <p:par>
                          <p:cTn id="491" fill="hold">
                            <p:stCondLst>
                              <p:cond delay="0"/>
                            </p:stCondLst>
                            <p:childTnLst>
                              <p:par>
                                <p:cTn id="492" nodeType="clickEffect" fill="hold" presetClass="entr" presetID="45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94" dur="1000"/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95" dur="1000" fill="hold"/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6" dur="1000" fill="hold"/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7" fill="hold">
                      <p:stCondLst>
                        <p:cond delay="indefinite"/>
                      </p:stCondLst>
                      <p:childTnLst>
                        <p:par>
                          <p:cTn id="498" fill="hold">
                            <p:stCondLst>
                              <p:cond delay="0"/>
                            </p:stCondLst>
                            <p:childTnLst>
                              <p:par>
                                <p:cTn id="499" nodeType="clickEffect" fill="hold" presetClass="entr" presetID="45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01" dur="1000"/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02" dur="1000" fill="hold"/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3" dur="1000" fill="hold"/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4" nodeType="withEffect" fill="hold" presetClass="entr" presetID="45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06" dur="1000"/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07" dur="1000" fill="hold"/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flt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08" dur="1000" fill="hold"/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41000"/>
          </a:blip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457200" y="357120"/>
            <a:ext cx="8228880" cy="21423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47560" indent="-410400">
              <a:lnSpc>
                <a:spcPct val="100000"/>
              </a:lnSpc>
              <a:spcBef>
                <a:spcPts val="561"/>
              </a:spcBef>
              <a:buClr>
                <a:srgbClr val="bd5e57"/>
              </a:buClr>
              <a:buSzPct val="65000"/>
              <a:buFont typeface="Wingdings 2" charset="2"/>
              <a:buChar char=""/>
            </a:pPr>
            <a:r>
              <a:rPr b="0" i="1" lang="ru-RU" sz="2800" spc="-1" strike="noStrike">
                <a:solidFill>
                  <a:srgbClr val="2f1311"/>
                </a:solidFill>
                <a:latin typeface="Book Antiqua"/>
              </a:rPr>
              <a:t>Промысловое значение в Чёрном море имеют следующие виды рыб: кефаль, анчоус (хамса), скумбрия, ставрида, судак, лещ, осетровые, сельди. 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252" name="Picture 3" descr="Изображение:Mucep u0.gif"/>
          <p:cNvPicPr/>
          <p:nvPr/>
        </p:nvPicPr>
        <p:blipFill>
          <a:blip r:embed="rId2"/>
          <a:stretch/>
        </p:blipFill>
        <p:spPr>
          <a:xfrm>
            <a:off x="4781520" y="3606840"/>
            <a:ext cx="4218840" cy="3164760"/>
          </a:xfrm>
          <a:prstGeom prst="rect">
            <a:avLst/>
          </a:prstGeom>
          <a:ln w="9360">
            <a:noFill/>
          </a:ln>
        </p:spPr>
      </p:pic>
      <p:sp>
        <p:nvSpPr>
          <p:cNvPr id="253" name="CustomShape 2"/>
          <p:cNvSpPr/>
          <p:nvPr/>
        </p:nvSpPr>
        <p:spPr>
          <a:xfrm>
            <a:off x="6072120" y="3071880"/>
            <a:ext cx="1999440" cy="3949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lang="ru-RU" sz="2000" spc="-1" strike="noStrike">
                <a:solidFill>
                  <a:srgbClr val="c16059"/>
                </a:solidFill>
                <a:latin typeface="Arial"/>
                <a:ea typeface="DejaVu Sans"/>
              </a:rPr>
              <a:t>Кефаль</a:t>
            </a:r>
            <a:r>
              <a:rPr b="0" lang="ru-RU" sz="1800" spc="-1" strike="noStrike">
                <a:solidFill>
                  <a:srgbClr val="c16059"/>
                </a:solidFill>
                <a:latin typeface="Arial"/>
                <a:ea typeface="DejaVu Sans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54" name="Picture 2" descr="Изображение:Odesa bazaar (5) sprats .JPG"/>
          <p:cNvPicPr/>
          <p:nvPr/>
        </p:nvPicPr>
        <p:blipFill>
          <a:blip r:embed="rId3"/>
          <a:stretch/>
        </p:blipFill>
        <p:spPr>
          <a:xfrm>
            <a:off x="190440" y="2357280"/>
            <a:ext cx="4095000" cy="3075840"/>
          </a:xfrm>
          <a:prstGeom prst="rect">
            <a:avLst/>
          </a:prstGeom>
          <a:ln w="9360">
            <a:noFill/>
          </a:ln>
        </p:spPr>
      </p:pic>
      <p:sp>
        <p:nvSpPr>
          <p:cNvPr id="255" name="CustomShape 3"/>
          <p:cNvSpPr/>
          <p:nvPr/>
        </p:nvSpPr>
        <p:spPr>
          <a:xfrm>
            <a:off x="1363680" y="5857920"/>
            <a:ext cx="1342080" cy="8211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c16059"/>
                </a:solidFill>
                <a:latin typeface="Arial"/>
                <a:ea typeface="DejaVu Sans"/>
              </a:rPr>
              <a:t>Килька</a:t>
            </a:r>
            <a:r>
              <a:rPr b="0" lang="ru-RU" sz="2400" spc="-1" strike="noStrike">
                <a:solidFill>
                  <a:srgbClr val="c16059"/>
                </a:solidFill>
                <a:latin typeface="Arial"/>
                <a:ea typeface="DejaVu Sans"/>
              </a:rPr>
              <a:t>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09" dur="indefinite" restart="never" nodeType="tmRoot">
          <p:childTnLst>
            <p:seq>
              <p:cTn id="510" dur="indefinite" nodeType="mainSeq">
                <p:childTnLst>
                  <p:par>
                    <p:cTn id="511" fill="hold">
                      <p:stCondLst>
                        <p:cond delay="indefinite"/>
                      </p:stCondLst>
                      <p:childTnLst>
                        <p:par>
                          <p:cTn id="512" fill="hold">
                            <p:stCondLst>
                              <p:cond delay="0"/>
                            </p:stCondLst>
                            <p:childTnLst>
                              <p:par>
                                <p:cTn id="513" nodeType="clickEffect" fill="hold" presetClass="entr" presetID="2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5" dur="500" fill="hold"/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6" dur="500" fill="hold"/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7" fill="hold">
                      <p:stCondLst>
                        <p:cond delay="indefinite"/>
                      </p:stCondLst>
                      <p:childTnLst>
                        <p:par>
                          <p:cTn id="518" fill="hold">
                            <p:stCondLst>
                              <p:cond delay="0"/>
                            </p:stCondLst>
                            <p:childTnLst>
                              <p:par>
                                <p:cTn id="519" nodeType="clickEffect" fill="hold" presetClass="entr" presetID="2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21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2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nodeType="clickEffect" fill="hold" presetClass="entr" presetID="2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27" dur="500" fill="hold"/>
                                        <p:tgtEl>
                                          <p:spTgt spid="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8" dur="500" fill="hold"/>
                                        <p:tgtEl>
                                          <p:spTgt spid="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9" fill="hold">
                      <p:stCondLst>
                        <p:cond delay="indefinite"/>
                      </p:stCondLst>
                      <p:childTnLst>
                        <p:par>
                          <p:cTn id="530" fill="hold">
                            <p:stCondLst>
                              <p:cond delay="0"/>
                            </p:stCondLst>
                            <p:childTnLst>
                              <p:par>
                                <p:cTn id="531" nodeType="clickEffect" fill="hold" presetClass="entr" presetID="2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33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4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nodeType="clickEffect" fill="hold" presetClass="entr" presetID="2" presetSubtype="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39" dur="500" fill="hold"/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0" dur="500" fill="hold"/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41000"/>
          </a:blip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3" descr="C:\Documents and Settings\дом\Мои документы\Черное море\медузы.jpg"/>
          <p:cNvPicPr/>
          <p:nvPr/>
        </p:nvPicPr>
        <p:blipFill>
          <a:blip r:embed="rId2"/>
          <a:stretch/>
        </p:blipFill>
        <p:spPr>
          <a:xfrm>
            <a:off x="4604400" y="3293640"/>
            <a:ext cx="4538880" cy="3563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7" name="Picture 3" descr="C:\Documents and Settings\дом\Мои документы\Черное море\медузы1.jpg"/>
          <p:cNvPicPr/>
          <p:nvPr/>
        </p:nvPicPr>
        <p:blipFill>
          <a:blip r:embed="rId3"/>
          <a:stretch/>
        </p:blipFill>
        <p:spPr>
          <a:xfrm>
            <a:off x="0" y="0"/>
            <a:ext cx="4672800" cy="506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8" name="CustomShape 1"/>
          <p:cNvSpPr/>
          <p:nvPr/>
        </p:nvSpPr>
        <p:spPr>
          <a:xfrm>
            <a:off x="5000760" y="1785960"/>
            <a:ext cx="2999520" cy="9129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5400" spc="-1" strike="noStrike">
                <a:solidFill>
                  <a:srgbClr val="c16059"/>
                </a:solidFill>
                <a:latin typeface="Arial"/>
                <a:ea typeface="DejaVu Sans"/>
              </a:rPr>
              <a:t>медузы</a:t>
            </a:r>
            <a:endParaRPr b="0" lang="ru-RU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41" dur="indefinite" restart="never" nodeType="tmRoot">
          <p:childTnLst>
            <p:seq>
              <p:cTn id="542" dur="indefinite" nodeType="mainSeq">
                <p:childTnLst>
                  <p:par>
                    <p:cTn id="543" fill="hold">
                      <p:stCondLst>
                        <p:cond delay="indefinite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547" dur="2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8" fill="hold">
                      <p:stCondLst>
                        <p:cond delay="indefinite"/>
                      </p:stCondLst>
                      <p:childTnLst>
                        <p:par>
                          <p:cTn id="549" fill="hold">
                            <p:stCondLst>
                              <p:cond delay="0"/>
                            </p:stCondLst>
                            <p:childTnLst>
                              <p:par>
                                <p:cTn id="550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552" dur="2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>
                      <p:stCondLst>
                        <p:cond delay="indefinite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557" dur="2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>
            <a:alphaModFix amt="41000"/>
          </a:blip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c00000"/>
                </a:solidFill>
                <a:latin typeface="Lucida Sans"/>
              </a:rPr>
              <a:t>Экологические  проблемы</a:t>
            </a:r>
            <a:endParaRPr b="0" lang="ru-RU" sz="4100" spc="-1" strike="noStrike">
              <a:latin typeface="Arial"/>
            </a:endParaRPr>
          </a:p>
        </p:txBody>
      </p:sp>
      <p:sp>
        <p:nvSpPr>
          <p:cNvPr id="260" name="CustomShape 2"/>
          <p:cNvSpPr/>
          <p:nvPr/>
        </p:nvSpPr>
        <p:spPr>
          <a:xfrm>
            <a:off x="457200" y="1600200"/>
            <a:ext cx="8228880" cy="47077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47560" indent="-410400">
              <a:lnSpc>
                <a:spcPct val="100000"/>
              </a:lnSpc>
              <a:spcBef>
                <a:spcPts val="561"/>
              </a:spcBef>
              <a:buClr>
                <a:srgbClr val="bd5e57"/>
              </a:buClr>
              <a:buSzPct val="65000"/>
              <a:buFont typeface="Wingdings 2" charset="2"/>
              <a:buChar char=""/>
            </a:pPr>
            <a:r>
              <a:rPr b="1" i="1" lang="ru-RU" sz="2800" spc="-1" strike="noStrike">
                <a:solidFill>
                  <a:srgbClr val="2f1311"/>
                </a:solidFill>
                <a:latin typeface="Book Antiqua"/>
              </a:rPr>
              <a:t>По мнению ряда специалистов экологическое состояние Чёрного моря за последнее десятилетие ухудшилось несмотря на снижение экономической активности в ряде причерноморских стран.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261" name="Picture 6" descr="Владивосток море"/>
          <p:cNvPicPr/>
          <p:nvPr/>
        </p:nvPicPr>
        <p:blipFill>
          <a:blip r:embed="rId2"/>
          <a:stretch/>
        </p:blipFill>
        <p:spPr>
          <a:xfrm>
            <a:off x="5000760" y="3643200"/>
            <a:ext cx="3958560" cy="296964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pic>
        <p:nvPicPr>
          <p:cNvPr id="262" name="Picture 4" descr="C:\Documents and Settings\дом\Мои документы\Черное море\экология.jpg"/>
          <p:cNvPicPr/>
          <p:nvPr/>
        </p:nvPicPr>
        <p:blipFill>
          <a:blip r:embed="rId3"/>
          <a:stretch/>
        </p:blipFill>
        <p:spPr>
          <a:xfrm>
            <a:off x="428760" y="4071960"/>
            <a:ext cx="3380760" cy="253620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58" dur="indefinite" restart="never" nodeType="tmRoot">
          <p:childTnLst>
            <p:seq>
              <p:cTn id="559" dur="indefinite" nodeType="mainSeq">
                <p:childTnLst>
                  <p:par>
                    <p:cTn id="560" fill="hold">
                      <p:stCondLst>
                        <p:cond delay="indefinite"/>
                      </p:stCondLst>
                      <p:childTnLst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6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5" fill="hold">
                      <p:stCondLst>
                        <p:cond delay="indefinite"/>
                      </p:stCondLst>
                      <p:childTnLst>
                        <p:par>
                          <p:cTn id="566" fill="hold">
                            <p:stCondLst>
                              <p:cond delay="0"/>
                            </p:stCondLst>
                            <p:childTnLst>
                              <p:par>
                                <p:cTn id="567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69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7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5" fill="hold">
                      <p:stCondLst>
                        <p:cond delay="indefinite"/>
                      </p:stCondLst>
                      <p:childTnLst>
                        <p:par>
                          <p:cTn id="576" fill="hold">
                            <p:stCondLst>
                              <p:cond delay="0"/>
                            </p:stCondLst>
                            <p:childTnLst>
                              <p:par>
                                <p:cTn id="577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79" dur="500"/>
                                        <p:tgtEl>
                                          <p:spTgt spid="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Picture 2" descr="Изображение:Bottlenose Dolphin KSC04pd0178.jpg"/>
          <p:cNvPicPr/>
          <p:nvPr/>
        </p:nvPicPr>
        <p:blipFill>
          <a:blip r:embed="rId1"/>
          <a:stretch/>
        </p:blipFill>
        <p:spPr>
          <a:xfrm>
            <a:off x="4357800" y="3643200"/>
            <a:ext cx="4649040" cy="30726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sp>
        <p:nvSpPr>
          <p:cNvPr id="264" name="CustomShape 1"/>
          <p:cNvSpPr/>
          <p:nvPr/>
        </p:nvSpPr>
        <p:spPr>
          <a:xfrm>
            <a:off x="357120" y="5786280"/>
            <a:ext cx="3714120" cy="9432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lang="ru-RU" sz="2800" spc="-1" strike="noStrike">
                <a:solidFill>
                  <a:srgbClr val="ff0000"/>
                </a:solidFill>
                <a:latin typeface="Arial"/>
                <a:ea typeface="DejaVu Sans"/>
              </a:rPr>
              <a:t>Дельфин - </a:t>
            </a:r>
            <a:endParaRPr b="0" lang="ru-RU" sz="28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ru-RU" sz="2800" spc="-1" strike="noStrike">
                <a:solidFill>
                  <a:srgbClr val="ff0000"/>
                </a:solidFill>
                <a:latin typeface="Arial"/>
                <a:ea typeface="DejaVu Sans"/>
              </a:rPr>
              <a:t> </a:t>
            </a:r>
            <a:r>
              <a:rPr b="1" lang="ru-RU" sz="2800" spc="-1" strike="noStrike">
                <a:solidFill>
                  <a:srgbClr val="ff0000"/>
                </a:solidFill>
                <a:latin typeface="Arial"/>
                <a:ea typeface="DejaVu Sans"/>
              </a:rPr>
              <a:t>афалина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265" name="Picture 2" descr="C:\Documents and Settings\дом\Мои документы\Черное море\жужелица кавказская.jpg"/>
          <p:cNvPicPr/>
          <p:nvPr/>
        </p:nvPicPr>
        <p:blipFill>
          <a:blip r:embed="rId2"/>
          <a:stretch/>
        </p:blipFill>
        <p:spPr>
          <a:xfrm>
            <a:off x="142920" y="857160"/>
            <a:ext cx="3928320" cy="36126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sp>
        <p:nvSpPr>
          <p:cNvPr id="266" name="CustomShape 2"/>
          <p:cNvSpPr/>
          <p:nvPr/>
        </p:nvSpPr>
        <p:spPr>
          <a:xfrm>
            <a:off x="142920" y="142920"/>
            <a:ext cx="4142520" cy="5166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ff0000"/>
                </a:solidFill>
                <a:latin typeface="Arial"/>
                <a:ea typeface="DejaVu Sans"/>
              </a:rPr>
              <a:t>Жужелица  кавказская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267" name="Picture 3" descr="C:\Documents and Settings\дом\Мои документы\Черное море\Кавказская жаба  Красная книга.jpg"/>
          <p:cNvPicPr/>
          <p:nvPr/>
        </p:nvPicPr>
        <p:blipFill>
          <a:blip r:embed="rId3"/>
          <a:stretch/>
        </p:blipFill>
        <p:spPr>
          <a:xfrm>
            <a:off x="4572000" y="142920"/>
            <a:ext cx="4357080" cy="288684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sp>
        <p:nvSpPr>
          <p:cNvPr id="268" name="CustomShape 3"/>
          <p:cNvSpPr/>
          <p:nvPr/>
        </p:nvSpPr>
        <p:spPr>
          <a:xfrm>
            <a:off x="5786280" y="2928960"/>
            <a:ext cx="3214080" cy="5166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ff0000"/>
                </a:solidFill>
                <a:latin typeface="Arial"/>
                <a:ea typeface="DejaVu Sans"/>
              </a:rPr>
              <a:t>Жаба кавказская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80" dur="indefinite" restart="never" nodeType="tmRoot">
          <p:childTnLst>
            <p:seq>
              <p:cTn id="581" dur="indefinite" nodeType="mainSeq">
                <p:childTnLst>
                  <p:par>
                    <p:cTn id="582" fill="hold">
                      <p:stCondLst>
                        <p:cond delay="indefinite"/>
                      </p:stCondLst>
                      <p:childTnLst>
                        <p:par>
                          <p:cTn id="583" fill="hold">
                            <p:stCondLst>
                              <p:cond delay="0"/>
                            </p:stCondLst>
                            <p:childTnLst>
                              <p:par>
                                <p:cTn id="584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86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7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588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9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1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2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59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4" fill="hold">
                      <p:stCondLst>
                        <p:cond delay="indefinite"/>
                      </p:stCondLst>
                      <p:childTnLst>
                        <p:par>
                          <p:cTn id="595" fill="hold">
                            <p:stCondLst>
                              <p:cond delay="0"/>
                            </p:stCondLst>
                            <p:childTnLst>
                              <p:par>
                                <p:cTn id="596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8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9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0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1" nodeType="with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03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4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05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6" fill="hold">
                      <p:stCondLst>
                        <p:cond delay="indefinite"/>
                      </p:stCondLst>
                      <p:childTnLst>
                        <p:par>
                          <p:cTn id="607" fill="hold">
                            <p:stCondLst>
                              <p:cond delay="0"/>
                            </p:stCondLst>
                            <p:childTnLst>
                              <p:par>
                                <p:cTn id="608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10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1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1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3" fill="hold">
                      <p:stCondLst>
                        <p:cond delay="indefinite"/>
                      </p:stCondLst>
                      <p:childTnLst>
                        <p:par>
                          <p:cTn id="614" fill="hold">
                            <p:stCondLst>
                              <p:cond delay="0"/>
                            </p:stCondLst>
                            <p:childTnLst>
                              <p:par>
                                <p:cTn id="615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17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8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1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995</TotalTime>
  <Application>LibreOffice/6.4.3.2$Windows_x86 LibreOffice_project/747b5d0ebf89f41c860ec2a39efd7cb15b54f2d8</Application>
  <Words>243</Words>
  <Paragraphs>88</Paragraphs>
  <Company>llk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2008-11-26T20:07:36Z</dcterms:created>
  <dc:creator>дом</dc:creator>
  <dc:description/>
  <dc:language>ru-RU</dc:language>
  <cp:lastModifiedBy>ДОМ</cp:lastModifiedBy>
  <dcterms:modified xsi:type="dcterms:W3CDTF">2011-11-14T17:53:00Z</dcterms:modified>
  <cp:revision>135</cp:revision>
  <dc:subject/>
  <dc:title>У Чёрного моря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llk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29</vt:i4>
  </property>
</Properties>
</file>