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31082-4F4F-4E18-A6B7-EF88D12AF42E}" type="datetimeFigureOut">
              <a:rPr lang="ru-RU" smtClean="0"/>
              <a:pPr/>
              <a:t>29.08.2025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DD151-A745-41A9-86F7-E1CFBEC184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Минералы необходимые для здорового образа жизни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0728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     </a:t>
            </a:r>
            <a:r>
              <a:rPr lang="ru-RU" sz="2000" b="1" dirty="0" smtClean="0"/>
              <a:t>Здоровье </a:t>
            </a:r>
            <a:r>
              <a:rPr lang="ru-RU" sz="2000" b="1" dirty="0"/>
              <a:t>человека </a:t>
            </a:r>
            <a:r>
              <a:rPr lang="ru-RU" sz="2000" dirty="0"/>
              <a:t>– это самое главное богатство человека. В современных условиях жизни, здоровье организма зависит от многих факторов, таких как экология, правильное питание, здоровый образ жизни и многое другое.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20888"/>
            <a:ext cx="8136904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/>
              <a:t>   Основные </a:t>
            </a:r>
            <a:r>
              <a:rPr lang="ru-RU" sz="2400" b="1" dirty="0"/>
              <a:t>принципы здорового питания</a:t>
            </a:r>
            <a:r>
              <a:rPr lang="ru-RU" sz="2400" b="1" dirty="0" smtClean="0"/>
              <a:t>:</a:t>
            </a:r>
          </a:p>
          <a:p>
            <a:pPr fontAlgn="base">
              <a:lnSpc>
                <a:spcPct val="200000"/>
              </a:lnSpc>
            </a:pPr>
            <a:r>
              <a:rPr lang="ru-RU" b="1" dirty="0" smtClean="0"/>
              <a:t>Обязательно завтракайте.</a:t>
            </a:r>
            <a:endParaRPr lang="ru-RU" dirty="0"/>
          </a:p>
          <a:p>
            <a:pPr fontAlgn="base">
              <a:lnSpc>
                <a:spcPct val="150000"/>
              </a:lnSpc>
            </a:pPr>
            <a:r>
              <a:rPr lang="ru-RU" b="1" dirty="0"/>
              <a:t>Употребляйте пищу в умеренном </a:t>
            </a:r>
            <a:r>
              <a:rPr lang="ru-RU" b="1" dirty="0" smtClean="0"/>
              <a:t>количестве.</a:t>
            </a:r>
            <a:endParaRPr lang="ru-RU" dirty="0"/>
          </a:p>
          <a:p>
            <a:pPr fontAlgn="base">
              <a:lnSpc>
                <a:spcPct val="150000"/>
              </a:lnSpc>
            </a:pPr>
            <a:r>
              <a:rPr lang="ru-RU" b="1" dirty="0"/>
              <a:t>Пережевывайте пищу </a:t>
            </a:r>
            <a:r>
              <a:rPr lang="ru-RU" b="1" dirty="0" smtClean="0"/>
              <a:t>тщательно.</a:t>
            </a:r>
            <a:endParaRPr lang="ru-RU" dirty="0"/>
          </a:p>
          <a:p>
            <a:pPr fontAlgn="base">
              <a:lnSpc>
                <a:spcPct val="150000"/>
              </a:lnSpc>
            </a:pPr>
            <a:r>
              <a:rPr lang="ru-RU" b="1" dirty="0"/>
              <a:t>Питайтесь 4-5 раз в день небольшими порциями. </a:t>
            </a:r>
            <a:endParaRPr lang="ru-RU" dirty="0"/>
          </a:p>
          <a:p>
            <a:pPr fontAlgn="base">
              <a:lnSpc>
                <a:spcPct val="150000"/>
              </a:lnSpc>
            </a:pPr>
            <a:r>
              <a:rPr lang="ru-RU" b="1" dirty="0"/>
              <a:t>Не наедайтесь перед </a:t>
            </a:r>
            <a:r>
              <a:rPr lang="ru-RU" b="1" dirty="0" smtClean="0"/>
              <a:t>сном.</a:t>
            </a:r>
            <a:endParaRPr lang="ru-RU" dirty="0"/>
          </a:p>
          <a:p>
            <a:pPr fontAlgn="base">
              <a:lnSpc>
                <a:spcPct val="150000"/>
              </a:lnSpc>
            </a:pPr>
            <a:r>
              <a:rPr lang="ru-RU" b="1" dirty="0"/>
              <a:t>На ночь потребляйте </a:t>
            </a:r>
            <a:r>
              <a:rPr lang="ru-RU" b="1" dirty="0" err="1"/>
              <a:t>пробиотические</a:t>
            </a:r>
            <a:r>
              <a:rPr lang="ru-RU" b="1" dirty="0"/>
              <a:t> продукты (кефиры, йогурты и </a:t>
            </a:r>
            <a:r>
              <a:rPr lang="ru-RU" b="1" dirty="0" err="1" smtClean="0"/>
              <a:t>т.д</a:t>
            </a:r>
            <a:r>
              <a:rPr lang="ru-RU" b="1" dirty="0" smtClean="0"/>
              <a:t>)</a:t>
            </a:r>
            <a:endParaRPr lang="ru-RU" dirty="0"/>
          </a:p>
          <a:p>
            <a:pPr fontAlgn="base"/>
            <a:r>
              <a:rPr lang="ru-RU" b="1" dirty="0"/>
              <a:t>Используйте только свежие продукты питания.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332656"/>
            <a:ext cx="331236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Здоровье человека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5949280"/>
            <a:ext cx="81369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   ▼</a:t>
            </a:r>
            <a:r>
              <a:rPr lang="ru-RU" b="1" dirty="0"/>
              <a:t>ЧТО НУЖНО ЗНАТЬ О ЗДОРОВОМ ПИТАНИИ </a:t>
            </a:r>
            <a:r>
              <a:rPr lang="ru-RU" dirty="0"/>
              <a:t>▼</a:t>
            </a:r>
          </a:p>
          <a:p>
            <a:pPr fontAlgn="base"/>
            <a:r>
              <a:rPr lang="ru-RU" sz="1600" dirty="0"/>
              <a:t>ПОТРЕБЛЕНИЕ ВОДЫ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848872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      Значение </a:t>
            </a:r>
            <a:r>
              <a:rPr lang="ru-RU" sz="2400" b="1" dirty="0"/>
              <a:t>минералов для организма человека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908720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Оказывается, минералы играют </a:t>
            </a:r>
            <a:r>
              <a:rPr lang="ru-RU" i="1" dirty="0"/>
              <a:t>очень важную роль </a:t>
            </a:r>
            <a:r>
              <a:rPr lang="ru-RU" dirty="0"/>
              <a:t>в здоровье каждого человека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/>
              <a:t>Минералы</a:t>
            </a:r>
            <a:r>
              <a:rPr lang="ru-RU" dirty="0"/>
              <a:t> — питательные вещества, необходимые для нашего организма, которые способствуют функционированию всех органов. Мало людей понимают, как минералы влияют на наш организм.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Минералы </a:t>
            </a:r>
            <a:r>
              <a:rPr lang="ru-RU" dirty="0" smtClean="0"/>
              <a:t>:</a:t>
            </a:r>
          </a:p>
          <a:p>
            <a:r>
              <a:rPr lang="ru-RU" dirty="0" smtClean="0"/>
              <a:t> -перерабатывать пищу;</a:t>
            </a:r>
          </a:p>
          <a:p>
            <a:r>
              <a:rPr lang="ru-RU" dirty="0" smtClean="0"/>
              <a:t>-появляется </a:t>
            </a:r>
            <a:r>
              <a:rPr lang="ru-RU" dirty="0"/>
              <a:t>новая энергия и сила в теле </a:t>
            </a:r>
            <a:r>
              <a:rPr lang="ru-RU" dirty="0" smtClean="0"/>
              <a:t>человека;</a:t>
            </a:r>
          </a:p>
          <a:p>
            <a:r>
              <a:rPr lang="ru-RU" dirty="0" smtClean="0"/>
              <a:t>-восстанавливаются </a:t>
            </a:r>
            <a:r>
              <a:rPr lang="ru-RU" dirty="0"/>
              <a:t>и регенерируются ткани организма.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645024"/>
            <a:ext cx="3322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Минералы бывают двух типов: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00506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группу </a:t>
            </a:r>
            <a:r>
              <a:rPr lang="ru-RU" b="1" dirty="0" err="1"/>
              <a:t>макроминералов</a:t>
            </a:r>
            <a:r>
              <a:rPr lang="ru-RU" dirty="0"/>
              <a:t> входят: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кальций,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фосфор,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магний,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натрий,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калий,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хлорид,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сера.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67944" y="400506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 эту группу </a:t>
            </a:r>
            <a:r>
              <a:rPr lang="ru-RU" b="1" dirty="0"/>
              <a:t>минералов</a:t>
            </a:r>
            <a:r>
              <a:rPr lang="ru-RU" dirty="0"/>
              <a:t> входят: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железо,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марганец,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медь,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йод,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цинк,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кобальт,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фторид,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селен.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068960"/>
            <a:ext cx="2460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Зачем нужен </a:t>
            </a:r>
            <a:r>
              <a:rPr lang="ru-RU" b="1" dirty="0" smtClean="0"/>
              <a:t>кальций:</a:t>
            </a:r>
            <a:endParaRPr lang="ru-RU" dirty="0"/>
          </a:p>
        </p:txBody>
      </p:sp>
      <p:pic>
        <p:nvPicPr>
          <p:cNvPr id="4" name="Рисунок 3" descr="14917456441641442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4226556" cy="25922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3429000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-Обеспечение </a:t>
            </a:r>
            <a:r>
              <a:rPr lang="ru-RU" dirty="0"/>
              <a:t>формирования тканей костей и зубов.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77072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-Сокращения </a:t>
            </a:r>
            <a:r>
              <a:rPr lang="ru-RU" dirty="0"/>
              <a:t>мышц, </a:t>
            </a:r>
            <a:endParaRPr lang="ru-RU" dirty="0" smtClean="0"/>
          </a:p>
          <a:p>
            <a:r>
              <a:rPr lang="ru-RU" dirty="0" smtClean="0"/>
              <a:t>-</a:t>
            </a:r>
            <a:r>
              <a:rPr lang="ru-RU" dirty="0"/>
              <a:t>С</a:t>
            </a:r>
            <a:r>
              <a:rPr lang="ru-RU" dirty="0" smtClean="0"/>
              <a:t>вертывания крови</a:t>
            </a:r>
          </a:p>
          <a:p>
            <a:r>
              <a:rPr lang="ru-RU" dirty="0" smtClean="0"/>
              <a:t>-Защиты </a:t>
            </a:r>
            <a:r>
              <a:rPr lang="ru-RU" dirty="0"/>
              <a:t>клеточной оболочки.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5013176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Источники кальция</a:t>
            </a:r>
            <a:r>
              <a:rPr lang="ru-RU" dirty="0" smtClean="0"/>
              <a:t>:</a:t>
            </a:r>
          </a:p>
          <a:p>
            <a:r>
              <a:rPr lang="ru-RU" dirty="0"/>
              <a:t> </a:t>
            </a:r>
            <a:r>
              <a:rPr lang="ru-RU" dirty="0" smtClean="0"/>
              <a:t>  молоко и все что сделано из молока   (творог, сыр, ряженка, сливки, кефир)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Рисунок 7" descr="14917457091907663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5888" y="188640"/>
            <a:ext cx="4818112" cy="27945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9512" y="60212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Суточная потребность </a:t>
            </a:r>
            <a:r>
              <a:rPr lang="ru-RU" dirty="0"/>
              <a:t>1000 Мг это примерно 850 Мл молока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3068960"/>
            <a:ext cx="2357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Зачем нужен </a:t>
            </a:r>
            <a:r>
              <a:rPr lang="ru-RU" b="1" dirty="0" smtClean="0"/>
              <a:t>магний: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3429000"/>
            <a:ext cx="3149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-Минерал </a:t>
            </a:r>
            <a:r>
              <a:rPr lang="ru-RU" dirty="0"/>
              <a:t>для работы сердца.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3717032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-Минерал </a:t>
            </a:r>
            <a:r>
              <a:rPr lang="ru-RU" dirty="0"/>
              <a:t>от </a:t>
            </a:r>
            <a:r>
              <a:rPr lang="ru-RU" dirty="0" smtClean="0"/>
              <a:t>изжоги</a:t>
            </a:r>
          </a:p>
          <a:p>
            <a:r>
              <a:rPr lang="ru-RU" dirty="0" smtClean="0"/>
              <a:t>-Предотвращает </a:t>
            </a:r>
            <a:r>
              <a:rPr lang="ru-RU" dirty="0"/>
              <a:t>или снижает образование кислоты в желудке. </a:t>
            </a:r>
          </a:p>
          <a:p>
            <a:r>
              <a:rPr lang="ru-RU" dirty="0" smtClean="0"/>
              <a:t>-Помогает </a:t>
            </a:r>
            <a:r>
              <a:rPr lang="ru-RU" dirty="0"/>
              <a:t>дроблению камней в </a:t>
            </a:r>
            <a:r>
              <a:rPr lang="ru-RU" dirty="0" smtClean="0"/>
              <a:t>почках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94116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Источники магния</a:t>
            </a:r>
            <a:r>
              <a:rPr lang="ru-RU" dirty="0"/>
              <a:t>: бобовые, орехи, зеленые листовые овощи, семечки.</a:t>
            </a:r>
          </a:p>
          <a:p>
            <a:endParaRPr lang="ru-RU" dirty="0"/>
          </a:p>
          <a:p>
            <a:r>
              <a:rPr lang="ru-RU" b="1" dirty="0"/>
              <a:t>Суточная потребность </a:t>
            </a:r>
            <a:r>
              <a:rPr lang="ru-RU" dirty="0"/>
              <a:t>350 Мг это примерно 150 грамм миндаля или 350 грамм гороха.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917459651464964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1" y="260648"/>
            <a:ext cx="4176464" cy="2665976"/>
          </a:xfrm>
          <a:prstGeom prst="rect">
            <a:avLst/>
          </a:prstGeom>
        </p:spPr>
      </p:pic>
      <p:pic>
        <p:nvPicPr>
          <p:cNvPr id="3" name="Рисунок 2" descr="14917460801281144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0"/>
            <a:ext cx="4644008" cy="29969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5536" y="2996952"/>
            <a:ext cx="2391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Зачем нужен </a:t>
            </a:r>
            <a:r>
              <a:rPr lang="ru-RU" b="1" dirty="0" smtClean="0"/>
              <a:t>фосфор: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356992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-Как и кальций он отвечает за крепость нашего скелета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005064"/>
            <a:ext cx="3194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-Фосфор</a:t>
            </a:r>
            <a:r>
              <a:rPr lang="ru-RU" dirty="0" smtClean="0"/>
              <a:t> - составная часть АТФ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365104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-Когда мы совершаем какое-то движение образуются молекулы АТФ, которые в свою очередь обеспечивают энергией клетки организма.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58924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Источники фосфора</a:t>
            </a:r>
            <a:r>
              <a:rPr lang="ru-RU" dirty="0" smtClean="0"/>
              <a:t>: рыба, мясо, молоко.</a:t>
            </a:r>
          </a:p>
          <a:p>
            <a:r>
              <a:rPr lang="ru-RU" dirty="0" smtClean="0"/>
              <a:t> </a:t>
            </a:r>
          </a:p>
          <a:p>
            <a:r>
              <a:rPr lang="ru-RU" b="1" dirty="0" smtClean="0"/>
              <a:t>Суточная потребность </a:t>
            </a:r>
            <a:r>
              <a:rPr lang="ru-RU" dirty="0" smtClean="0"/>
              <a:t>порядка 700 Мг это примерно 300 грамм рыбы.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2996952"/>
            <a:ext cx="3747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Зачем нужен калий, хлор и натрий: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44008" y="3356992"/>
            <a:ext cx="4338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-Важны для кислотно-щелочного баланса.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3717032"/>
            <a:ext cx="3464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</a:t>
            </a:r>
            <a:r>
              <a:rPr lang="ru-RU" b="1" dirty="0" smtClean="0"/>
              <a:t>Хлор</a:t>
            </a:r>
            <a:r>
              <a:rPr lang="ru-RU" dirty="0" smtClean="0"/>
              <a:t> – основа желудочного сока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480095" y="4077072"/>
            <a:ext cx="4663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Источники натрия и хлора</a:t>
            </a:r>
            <a:r>
              <a:rPr lang="ru-RU" dirty="0" smtClean="0"/>
              <a:t>: поваренная соль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44371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Источники калия</a:t>
            </a:r>
            <a:r>
              <a:rPr lang="ru-RU" dirty="0" smtClean="0"/>
              <a:t>: калий содержится практически во всех продуктах.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5085184"/>
            <a:ext cx="3386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Суточная потребность в натрии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812360" y="5085184"/>
            <a:ext cx="1329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1/6 чайной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499992" y="5445224"/>
            <a:ext cx="223224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ложки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82009" y="5733256"/>
            <a:ext cx="4461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Суточная потребность калия</a:t>
            </a:r>
            <a:r>
              <a:rPr lang="ru-RU" dirty="0" smtClean="0"/>
              <a:t>: 650г бананов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917461591422842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345562" cy="2952328"/>
          </a:xfrm>
          <a:prstGeom prst="rect">
            <a:avLst/>
          </a:prstGeom>
        </p:spPr>
      </p:pic>
      <p:pic>
        <p:nvPicPr>
          <p:cNvPr id="17" name="Рисунок 16" descr="1491746316113461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3880" y="0"/>
            <a:ext cx="4890120" cy="312967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23528" y="2924944"/>
            <a:ext cx="2362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Зачем нужно железо: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2924944"/>
            <a:ext cx="2141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Зачем нужна медь: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32129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-передача наследственной информации,</a:t>
            </a:r>
          </a:p>
          <a:p>
            <a:r>
              <a:rPr lang="ru-RU" dirty="0" smtClean="0"/>
              <a:t>-синтезируют РНК. Кроме это этого,</a:t>
            </a:r>
          </a:p>
          <a:p>
            <a:r>
              <a:rPr lang="ru-RU" dirty="0" smtClean="0"/>
              <a:t> -одно из сильнейших обеззараживающих веществ, микрофлоры толстого кишечника.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572000" y="443711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Источники меди</a:t>
            </a:r>
            <a:r>
              <a:rPr lang="ru-RU" dirty="0" smtClean="0"/>
              <a:t>: орехи, семечки, соя, субпродукты</a:t>
            </a:r>
          </a:p>
          <a:p>
            <a:endParaRPr lang="ru-RU" dirty="0" smtClean="0"/>
          </a:p>
          <a:p>
            <a:r>
              <a:rPr lang="ru-RU" b="1" dirty="0" smtClean="0"/>
              <a:t>Суточная потребность </a:t>
            </a:r>
            <a:r>
              <a:rPr lang="ru-RU" dirty="0" smtClean="0"/>
              <a:t>: 70 грамм грецких орехов.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79512" y="32129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-важнейший элемент в </a:t>
            </a:r>
            <a:r>
              <a:rPr lang="ru-RU" dirty="0" err="1" smtClean="0"/>
              <a:t>кровотворении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-оказывает важное влияние на насыщение клеток кислородом. </a:t>
            </a:r>
          </a:p>
          <a:p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41490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-обеспечивает розовый цвет щек и блеск в глазах. 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79512" y="479715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Источники железа</a:t>
            </a:r>
            <a:r>
              <a:rPr lang="ru-RU" dirty="0" smtClean="0"/>
              <a:t>: </a:t>
            </a:r>
            <a:r>
              <a:rPr lang="ru-RU" dirty="0" err="1" smtClean="0"/>
              <a:t>гемовое</a:t>
            </a:r>
            <a:r>
              <a:rPr lang="ru-RU" dirty="0" smtClean="0"/>
              <a:t> железо - мясо, рыба; </a:t>
            </a:r>
            <a:r>
              <a:rPr lang="ru-RU" dirty="0" err="1" smtClean="0"/>
              <a:t>негемовое</a:t>
            </a:r>
            <a:r>
              <a:rPr lang="ru-RU" dirty="0" smtClean="0"/>
              <a:t> - бобы.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Суточная потребность в железе: </a:t>
            </a:r>
            <a:r>
              <a:rPr lang="ru-RU" dirty="0" smtClean="0"/>
              <a:t>10-15 Мг,  600-800 грамм говядины.</a:t>
            </a:r>
            <a:endParaRPr lang="ru-RU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917463841476865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788024" cy="3048375"/>
          </a:xfrm>
          <a:prstGeom prst="rect">
            <a:avLst/>
          </a:prstGeom>
        </p:spPr>
      </p:pic>
      <p:pic>
        <p:nvPicPr>
          <p:cNvPr id="3" name="Рисунок 2" descr="14917464841665135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0"/>
            <a:ext cx="4283968" cy="29473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2852936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Зачем нужен йод</a:t>
            </a:r>
            <a:endParaRPr lang="ru-RU" dirty="0" smtClean="0"/>
          </a:p>
          <a:p>
            <a:r>
              <a:rPr lang="ru-RU" dirty="0" smtClean="0"/>
              <a:t>-участвует в  работе мозга. </a:t>
            </a:r>
          </a:p>
          <a:p>
            <a:pPr>
              <a:buFontTx/>
              <a:buChar char="-"/>
            </a:pPr>
            <a:r>
              <a:rPr lang="ru-RU" dirty="0" smtClean="0"/>
              <a:t>важнейший элемент для здоровья щитовидной железы.</a:t>
            </a:r>
          </a:p>
          <a:p>
            <a:pPr>
              <a:buFontTx/>
              <a:buChar char="-"/>
            </a:pPr>
            <a:r>
              <a:rPr lang="ru-RU" dirty="0" smtClean="0"/>
              <a:t> Недостаток йода может привести к сильной потере веса.</a:t>
            </a:r>
          </a:p>
          <a:p>
            <a:pPr>
              <a:buFontTx/>
              <a:buChar char="-"/>
            </a:pPr>
            <a:r>
              <a:rPr lang="ru-RU" dirty="0" smtClean="0"/>
              <a:t>избегать дефицита - йодированная соль.</a:t>
            </a:r>
          </a:p>
          <a:p>
            <a:endParaRPr lang="ru-RU" dirty="0" smtClean="0"/>
          </a:p>
          <a:p>
            <a:r>
              <a:rPr lang="ru-RU" b="1" dirty="0" smtClean="0"/>
              <a:t>Источники йода</a:t>
            </a:r>
            <a:r>
              <a:rPr lang="ru-RU" dirty="0" smtClean="0"/>
              <a:t>: морская капуста, морская рыба.</a:t>
            </a:r>
          </a:p>
          <a:p>
            <a:endParaRPr lang="ru-RU" dirty="0" smtClean="0"/>
          </a:p>
          <a:p>
            <a:r>
              <a:rPr lang="ru-RU" b="1" dirty="0" smtClean="0"/>
              <a:t>Суточная потребность  йода: </a:t>
            </a:r>
            <a:r>
              <a:rPr lang="ru-RU" dirty="0" smtClean="0"/>
              <a:t>150 Мкг - это примерно 100 грамм трески.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2924944"/>
            <a:ext cx="2131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Зачем нужен хром: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3212976"/>
            <a:ext cx="4427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-Если сильный недостаток хрома - сильно тянет на сладкое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4005064"/>
            <a:ext cx="4355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Источники хрома</a:t>
            </a:r>
            <a:r>
              <a:rPr lang="ru-RU" dirty="0" smtClean="0"/>
              <a:t>: морская рыба.</a:t>
            </a:r>
          </a:p>
          <a:p>
            <a:endParaRPr lang="ru-RU" dirty="0" smtClean="0"/>
          </a:p>
          <a:p>
            <a:r>
              <a:rPr lang="ru-RU" b="1" dirty="0" smtClean="0"/>
              <a:t>Суточная потребность хрома </a:t>
            </a:r>
            <a:r>
              <a:rPr lang="ru-RU" dirty="0" smtClean="0"/>
              <a:t>: 50 Мкг - это примерно 100 грамм горбуши.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917465481448390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88024" cy="3024435"/>
          </a:xfrm>
          <a:prstGeom prst="rect">
            <a:avLst/>
          </a:prstGeom>
        </p:spPr>
      </p:pic>
      <p:pic>
        <p:nvPicPr>
          <p:cNvPr id="3" name="Рисунок 2" descr="1491746624110521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0"/>
            <a:ext cx="4644008" cy="31037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2852936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Зачем нужен цинк:</a:t>
            </a:r>
            <a:endParaRPr lang="ru-RU" dirty="0" smtClean="0"/>
          </a:p>
          <a:p>
            <a:r>
              <a:rPr lang="ru-RU" dirty="0" smtClean="0"/>
              <a:t> -он необходим практически всем клеткам нашего организма.</a:t>
            </a:r>
          </a:p>
          <a:p>
            <a:endParaRPr lang="ru-RU" dirty="0" smtClean="0"/>
          </a:p>
          <a:p>
            <a:r>
              <a:rPr lang="ru-RU" b="1" dirty="0" smtClean="0"/>
              <a:t>Недостаток цинка </a:t>
            </a:r>
            <a:r>
              <a:rPr lang="ru-RU" dirty="0" smtClean="0"/>
              <a:t>определяется  </a:t>
            </a:r>
            <a:r>
              <a:rPr lang="ru-RU" dirty="0" err="1" smtClean="0"/>
              <a:t>гептагидрат</a:t>
            </a:r>
            <a:r>
              <a:rPr lang="ru-RU" dirty="0" smtClean="0"/>
              <a:t> сульфата цинка. Положив в рот должен быть горький вкус - это значит, что дефицита нет, если горький вкус появляется не сразу или не появляется вовсе, то дефицит есть. </a:t>
            </a:r>
          </a:p>
          <a:p>
            <a:r>
              <a:rPr lang="ru-RU" b="1" dirty="0" smtClean="0"/>
              <a:t>Источники цинка</a:t>
            </a:r>
            <a:r>
              <a:rPr lang="ru-RU" dirty="0" smtClean="0"/>
              <a:t>: морская рыба, мидии, орехи.</a:t>
            </a:r>
          </a:p>
          <a:p>
            <a:r>
              <a:rPr lang="ru-RU" b="1" dirty="0" smtClean="0"/>
              <a:t>Суточная потребность в цинке: </a:t>
            </a:r>
            <a:r>
              <a:rPr lang="ru-RU" dirty="0" smtClean="0"/>
              <a:t>12 Мг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852936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Зачем нужен марганец</a:t>
            </a:r>
            <a:endParaRPr lang="ru-RU" dirty="0" smtClean="0"/>
          </a:p>
          <a:p>
            <a:r>
              <a:rPr lang="ru-RU" dirty="0" smtClean="0"/>
              <a:t> -необходим для нормальной подвижности сперматозоидов. </a:t>
            </a:r>
          </a:p>
          <a:p>
            <a:r>
              <a:rPr lang="ru-RU" dirty="0" smtClean="0"/>
              <a:t>-помогает при диабете, </a:t>
            </a:r>
          </a:p>
          <a:p>
            <a:r>
              <a:rPr lang="ru-RU" dirty="0" smtClean="0"/>
              <a:t>-рассеянном склерозе и тяжелой миастении.</a:t>
            </a:r>
          </a:p>
          <a:p>
            <a:endParaRPr lang="ru-RU" dirty="0" smtClean="0"/>
          </a:p>
          <a:p>
            <a:r>
              <a:rPr lang="ru-RU" b="1" dirty="0" smtClean="0"/>
              <a:t>Источники марганца</a:t>
            </a:r>
            <a:r>
              <a:rPr lang="ru-RU" dirty="0" smtClean="0"/>
              <a:t>: зеленые овощи, орехи.</a:t>
            </a:r>
          </a:p>
          <a:p>
            <a:endParaRPr lang="ru-RU" dirty="0" smtClean="0"/>
          </a:p>
          <a:p>
            <a:r>
              <a:rPr lang="ru-RU" b="1" dirty="0" smtClean="0"/>
              <a:t>Суточная потребность марганца: </a:t>
            </a:r>
            <a:r>
              <a:rPr lang="ru-RU" dirty="0" smtClean="0"/>
              <a:t>2 Мг это примерно 250 грамм шпината.</a:t>
            </a:r>
            <a:endParaRPr lang="ru-RU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124744"/>
            <a:ext cx="6588224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659</Words>
  <Application>Microsoft Office PowerPoint</Application>
  <PresentationFormat>Экран (4:3)</PresentationFormat>
  <Paragraphs>99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Минералы необходимые для здорового образа жизни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Учитель</cp:lastModifiedBy>
  <cp:revision>52</cp:revision>
  <dcterms:created xsi:type="dcterms:W3CDTF">2019-12-22T14:19:53Z</dcterms:created>
  <dcterms:modified xsi:type="dcterms:W3CDTF">2025-08-29T10:08:38Z</dcterms:modified>
</cp:coreProperties>
</file>