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9" r:id="rId2"/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1" r:id="rId12"/>
    <p:sldId id="268" r:id="rId13"/>
    <p:sldId id="269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7" d="100"/>
          <a:sy n="157" d="100"/>
        </p:scale>
        <p:origin x="-29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922B-F77E-4024-87A7-E86255961A3D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F1B91-93A2-4C7D-934B-95186084DF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391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1B91-93A2-4C7D-934B-95186084DFF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77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Угадайте тему занятия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9512" y="1419622"/>
            <a:ext cx="496855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Я сегодня стал, 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kumimoji="0" lang="ru-RU" sz="280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ак</a:t>
            </a: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взрослый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Подключился в Интернет</a:t>
            </a:r>
            <a:endParaRPr lang="ru-RU" sz="28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Быстро я нашел друзей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Игры, почту, мир идей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Но, внезапно из окна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Повалилась ерунда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8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499992" y="1409526"/>
            <a:ext cx="4644008" cy="33944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Тут меня вдруг обругали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Нехорошими словами</a:t>
            </a:r>
            <a:endParaRPr kumimoji="0" lang="ru-RU" sz="280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Дядя злой убил зверей</a:t>
            </a:r>
            <a:endParaRPr lang="ru-RU" sz="28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Тетя сделала взрослей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Сильно-сильно я тогда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Испугался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Папа вытащил меня,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Заругался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8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5" y="12498"/>
            <a:ext cx="9164324" cy="5143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9622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«ЦИФРОВАЯ БЕЗОПАСНОСТЬ»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183560" y="4464510"/>
            <a:ext cx="3960440" cy="6789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4139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324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4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«Ребусы»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203598"/>
            <a:ext cx="42484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075806"/>
            <a:ext cx="424847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0" name="Группа 19"/>
          <p:cNvGrpSpPr/>
          <p:nvPr/>
        </p:nvGrpSpPr>
        <p:grpSpPr>
          <a:xfrm>
            <a:off x="4788024" y="1059582"/>
            <a:ext cx="4104456" cy="1634493"/>
            <a:chOff x="4788024" y="1275606"/>
            <a:chExt cx="4104456" cy="1588364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4788024" y="1275606"/>
              <a:ext cx="4104456" cy="1579825"/>
              <a:chOff x="4860032" y="1203598"/>
              <a:chExt cx="3744416" cy="1579825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5580112" y="1203598"/>
                <a:ext cx="432048" cy="1579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4860032" y="1203598"/>
                <a:ext cx="3744416" cy="1568114"/>
                <a:chOff x="4860032" y="2931790"/>
                <a:chExt cx="3744416" cy="1568114"/>
              </a:xfrm>
            </p:grpSpPr>
            <p:grpSp>
              <p:nvGrpSpPr>
                <p:cNvPr id="15" name="Группа 14"/>
                <p:cNvGrpSpPr/>
                <p:nvPr/>
              </p:nvGrpSpPr>
              <p:grpSpPr>
                <a:xfrm>
                  <a:off x="4860032" y="2931790"/>
                  <a:ext cx="936104" cy="1568114"/>
                  <a:chOff x="5364088" y="3147814"/>
                  <a:chExt cx="936104" cy="1568114"/>
                </a:xfrm>
              </p:grpSpPr>
              <p:pic>
                <p:nvPicPr>
                  <p:cNvPr id="14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 l="35396" t="42799" r="55409" b="28179"/>
                  <a:stretch>
                    <a:fillRect/>
                  </a:stretch>
                </p:blipFill>
                <p:spPr bwMode="auto">
                  <a:xfrm>
                    <a:off x="5364088" y="3147814"/>
                    <a:ext cx="792088" cy="15625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3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 l="37421" t="67504" r="56908" b="29281"/>
                  <a:stretch>
                    <a:fillRect/>
                  </a:stretch>
                </p:blipFill>
                <p:spPr bwMode="auto">
                  <a:xfrm>
                    <a:off x="5364088" y="4371950"/>
                    <a:ext cx="936104" cy="34397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44591" t="42799" r="23645" b="28179"/>
                <a:stretch>
                  <a:fillRect/>
                </a:stretch>
              </p:blipFill>
              <p:spPr bwMode="auto">
                <a:xfrm>
                  <a:off x="5868144" y="2931790"/>
                  <a:ext cx="2736304" cy="15625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sp>
          <p:nvSpPr>
            <p:cNvPr id="19" name="Прямоугольник 18"/>
            <p:cNvSpPr/>
            <p:nvPr/>
          </p:nvSpPr>
          <p:spPr>
            <a:xfrm>
              <a:off x="4788024" y="1275606"/>
              <a:ext cx="4104456" cy="1588364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788024" y="2931790"/>
            <a:ext cx="2880320" cy="1525070"/>
            <a:chOff x="4788024" y="3003798"/>
            <a:chExt cx="2880320" cy="1525070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4788024" y="3003798"/>
              <a:ext cx="2880320" cy="1525070"/>
              <a:chOff x="4788024" y="3003798"/>
              <a:chExt cx="2880320" cy="1550942"/>
            </a:xfrm>
          </p:grpSpPr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41248" t="31564" r="28325" b="42222"/>
              <a:stretch>
                <a:fillRect/>
              </a:stretch>
            </p:blipFill>
            <p:spPr bwMode="auto">
              <a:xfrm>
                <a:off x="4788024" y="3003798"/>
                <a:ext cx="2880320" cy="15509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4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45812" t="52863" r="48103" b="44094"/>
              <a:stretch>
                <a:fillRect/>
              </a:stretch>
            </p:blipFill>
            <p:spPr bwMode="auto">
              <a:xfrm>
                <a:off x="4788024" y="4155926"/>
                <a:ext cx="1008112" cy="3600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" name="Прямоугольник 23"/>
            <p:cNvSpPr/>
            <p:nvPr/>
          </p:nvSpPr>
          <p:spPr>
            <a:xfrm>
              <a:off x="4788024" y="3003798"/>
              <a:ext cx="2880320" cy="1512168"/>
            </a:xfrm>
            <a:prstGeom prst="rect">
              <a:avLst/>
            </a:prstGeom>
            <a:noFill/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Киберугрозы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11560" y="1635646"/>
            <a:ext cx="4536504" cy="3106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вирусы;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взлом;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спам;	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32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фишинг</a:t>
            </a: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ru-RU" sz="32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203848" y="1635646"/>
            <a:ext cx="5724128" cy="3106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кибербуллинг;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мошенники;</a:t>
            </a: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нежелательный </a:t>
            </a:r>
            <a:r>
              <a:rPr lang="ru-RU" sz="32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контент</a:t>
            </a: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kumimoji="0" lang="ru-RU" sz="320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опасности соц. сетей</a:t>
            </a:r>
            <a:endParaRPr kumimoji="0" lang="ru-RU" sz="320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32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marR="0" lvl="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Вирусы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9512" y="1275606"/>
            <a:ext cx="8964488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скрытно проникают в компьютерные системы, через вложения в электронные письма, пиратские программы, зараженные 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флешки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т.д.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2859782"/>
            <a:ext cx="9144000" cy="194421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установите антивирус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регулярно обновляйте антивирусные программы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50"/>
              </a:buClr>
              <a:buSzTx/>
              <a:buFont typeface="Wingdings" pitchFamily="2" charset="2"/>
              <a:buChar char="ü"/>
              <a:tabLst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устанавливайте ПО из доверенных источников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55600"/>
          <a:stretch/>
        </p:blipFill>
        <p:spPr>
          <a:xfrm>
            <a:off x="0" y="2859782"/>
            <a:ext cx="9144000" cy="2283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«Последствия вируса»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95536" y="1275606"/>
            <a:ext cx="6408712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КАДСИТЕ ------- ДИ****А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ТИРНРЕП ------- ПР****Р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СЙЖКОТДИ ---- ДЖ*****К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РАВЛУАТИКА -- КЛ*******А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НОЛИКОК ------ КО****И</a:t>
            </a:r>
          </a:p>
        </p:txBody>
      </p:sp>
      <p:pic>
        <p:nvPicPr>
          <p:cNvPr id="9" name="Picture 2" descr="https://im0-tub-ru.yandex.net/i?id=a80fe4c8d07ac9b0483f307d8aa4faef-l&amp;n=13"/>
          <p:cNvPicPr>
            <a:picLocks noChangeAspect="1" noChangeArrowheads="1"/>
          </p:cNvPicPr>
          <p:nvPr/>
        </p:nvPicPr>
        <p:blipFill>
          <a:blip r:embed="rId4" cstate="print"/>
          <a:srcRect l="19095" r="5905" b="11610"/>
          <a:stretch>
            <a:fillRect/>
          </a:stretch>
        </p:blipFill>
        <p:spPr bwMode="auto">
          <a:xfrm>
            <a:off x="6987396" y="2355725"/>
            <a:ext cx="896971" cy="939565"/>
          </a:xfrm>
          <a:prstGeom prst="rect">
            <a:avLst/>
          </a:prstGeom>
          <a:noFill/>
        </p:spPr>
      </p:pic>
      <p:pic>
        <p:nvPicPr>
          <p:cNvPr id="10" name="Picture 10" descr="https://im0-tub-ru.yandex.net/i?id=fe80e434d531ba522586d14b762bbedb&amp;n=13"/>
          <p:cNvPicPr>
            <a:picLocks noChangeAspect="1" noChangeArrowheads="1"/>
          </p:cNvPicPr>
          <p:nvPr/>
        </p:nvPicPr>
        <p:blipFill>
          <a:blip r:embed="rId5" cstate="print"/>
          <a:srcRect l="16406" t="14063" r="17968" b="15624"/>
          <a:stretch>
            <a:fillRect/>
          </a:stretch>
        </p:blipFill>
        <p:spPr bwMode="auto">
          <a:xfrm>
            <a:off x="6978770" y="1275606"/>
            <a:ext cx="908647" cy="973550"/>
          </a:xfrm>
          <a:prstGeom prst="rect">
            <a:avLst/>
          </a:prstGeom>
          <a:noFill/>
        </p:spPr>
      </p:pic>
      <p:pic>
        <p:nvPicPr>
          <p:cNvPr id="11" name="Picture 12" descr="http://009.iapras.ru/photos/mcafee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443506" y="3409340"/>
            <a:ext cx="973630" cy="973630"/>
          </a:xfrm>
          <a:prstGeom prst="rect">
            <a:avLst/>
          </a:prstGeom>
          <a:noFill/>
        </p:spPr>
      </p:pic>
      <p:pic>
        <p:nvPicPr>
          <p:cNvPr id="12" name="Picture 14" descr="https://im0-tub-ru.yandex.net/i?id=5a6afd23d5e052f6a06f2904a65c730a&amp;n=13"/>
          <p:cNvPicPr>
            <a:picLocks noChangeAspect="1" noChangeArrowheads="1"/>
          </p:cNvPicPr>
          <p:nvPr/>
        </p:nvPicPr>
        <p:blipFill>
          <a:blip r:embed="rId7" cstate="print"/>
          <a:srcRect l="7500" r="7499" b="17499"/>
          <a:stretch>
            <a:fillRect/>
          </a:stretch>
        </p:blipFill>
        <p:spPr bwMode="auto">
          <a:xfrm>
            <a:off x="7956376" y="2355726"/>
            <a:ext cx="973638" cy="945002"/>
          </a:xfrm>
          <a:prstGeom prst="rect">
            <a:avLst/>
          </a:prstGeom>
          <a:noFill/>
        </p:spPr>
      </p:pic>
      <p:pic>
        <p:nvPicPr>
          <p:cNvPr id="13" name="Picture 16" descr="https://im0-tub-ru.yandex.net/i?id=5413ef41be495483284b00ce2f507f71&amp;n=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56376" y="1275606"/>
            <a:ext cx="973638" cy="9736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Взлом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9512" y="1059582"/>
            <a:ext cx="8964488" cy="1944216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Clr>
                <a:srgbClr val="00B050"/>
              </a:buClr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Надежный пароль</a:t>
            </a:r>
          </a:p>
          <a:p>
            <a:pPr marL="342900" lvl="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придумайте словосочетание</a:t>
            </a:r>
          </a:p>
          <a:p>
            <a:pPr marL="342900" lvl="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удалите пробелы между словами</a:t>
            </a:r>
          </a:p>
          <a:p>
            <a:pPr marL="342900" lvl="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сократите слова, но не меньше 7 символов </a:t>
            </a:r>
          </a:p>
          <a:p>
            <a:pPr marL="342900" lvl="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измените 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РеГиСтР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букв</a:t>
            </a:r>
          </a:p>
          <a:p>
            <a:pPr marL="342900" lvl="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добавьте цифры и знаки пунктуации</a:t>
            </a:r>
          </a:p>
          <a:p>
            <a:pPr marL="342900" lvl="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меняйте пароли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«Надежный пароль»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9512" y="1275606"/>
            <a:ext cx="8964488" cy="1944216"/>
          </a:xfrm>
          <a:prstGeom prst="rect">
            <a:avLst/>
          </a:prstGeom>
        </p:spPr>
        <p:txBody>
          <a:bodyPr/>
          <a:lstStyle/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ваня280692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qwerty12345</a:t>
            </a:r>
          </a:p>
          <a:p>
            <a:pPr indent="266700">
              <a:buFont typeface="Arial" pitchFamily="34" charset="0"/>
              <a:buChar char="•"/>
            </a:pP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Pass+Fb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=1992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266700">
              <a:buFont typeface="Arial" pitchFamily="34" charset="0"/>
              <a:buChar char="•"/>
            </a:pP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IvanPetrov</a:t>
            </a:r>
            <a:endParaRPr lang="en-US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пароль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facebook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266700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EC3+gHFBIkKC%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Фишинг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9512" y="1275606"/>
            <a:ext cx="8964488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попытка «втереться в доверие» и заставить вас запустить вредоносный код, сообщить секретные данные, отключить защиту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2859782"/>
            <a:ext cx="9144000" cy="1944216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администрация сайта никогда не станет требовать данные счетов, пароли или 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ПИН-коды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надежный сайт – оформление, замочек в адресе, верный адрес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324" y="0"/>
            <a:ext cx="9164324" cy="5143500"/>
          </a:xfrm>
          <a:prstGeom prst="rect">
            <a:avLst/>
          </a:prstGeom>
          <a:noFill/>
        </p:spPr>
      </p:pic>
      <p:pic>
        <p:nvPicPr>
          <p:cNvPr id="16390" name="Picture 6" descr="https://st.drweb.com/static/new-www/news/2013/march/phishing3.png"/>
          <p:cNvPicPr>
            <a:picLocks noChangeAspect="1" noChangeArrowheads="1"/>
          </p:cNvPicPr>
          <p:nvPr/>
        </p:nvPicPr>
        <p:blipFill>
          <a:blip r:embed="rId3" cstate="print"/>
          <a:srcRect r="22296" b="49261"/>
          <a:stretch>
            <a:fillRect/>
          </a:stretch>
        </p:blipFill>
        <p:spPr bwMode="auto">
          <a:xfrm>
            <a:off x="791071" y="1191577"/>
            <a:ext cx="8352929" cy="39519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4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Фишинг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2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324" y="0"/>
            <a:ext cx="9164324" cy="5143500"/>
          </a:xfrm>
          <a:prstGeom prst="rect">
            <a:avLst/>
          </a:prstGeom>
          <a:noFill/>
        </p:spPr>
      </p:pic>
      <p:pic>
        <p:nvPicPr>
          <p:cNvPr id="27650" name="Picture 2" descr="https://forum.drweb.com/uploads/monthly_02_2014/post-11657-0-05916700-1392728320.jpg"/>
          <p:cNvPicPr>
            <a:picLocks noChangeAspect="1" noChangeArrowheads="1"/>
          </p:cNvPicPr>
          <p:nvPr/>
        </p:nvPicPr>
        <p:blipFill>
          <a:blip r:embed="rId4" cstate="print">
            <a:lum bright="-20000" contrast="30000"/>
          </a:blip>
          <a:srcRect t="2722" r="2726" b="42837"/>
          <a:stretch>
            <a:fillRect/>
          </a:stretch>
        </p:blipFill>
        <p:spPr bwMode="auto">
          <a:xfrm>
            <a:off x="251520" y="1162034"/>
            <a:ext cx="8892480" cy="398146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Фишинг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2582985"/>
            <a:ext cx="648072" cy="144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72951" y="2821654"/>
            <a:ext cx="648072" cy="140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324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Фишинг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8" name="Picture 4" descr="https://st.drweb.com/static/new-www/news/2013/march/phishing_vk.png"/>
          <p:cNvPicPr>
            <a:picLocks noChangeAspect="1" noChangeArrowheads="1"/>
          </p:cNvPicPr>
          <p:nvPr/>
        </p:nvPicPr>
        <p:blipFill>
          <a:blip r:embed="rId4" cstate="print"/>
          <a:srcRect t="5031" r="19766" b="41819"/>
          <a:stretch>
            <a:fillRect/>
          </a:stretch>
        </p:blipFill>
        <p:spPr bwMode="auto">
          <a:xfrm>
            <a:off x="971600" y="1210124"/>
            <a:ext cx="8172400" cy="3933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324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Фишинг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 descr="https://st.drweb.com/static/new-www/news/2013/march/phishing5.jpeg"/>
          <p:cNvPicPr>
            <a:picLocks noChangeAspect="1" noChangeArrowheads="1"/>
          </p:cNvPicPr>
          <p:nvPr/>
        </p:nvPicPr>
        <p:blipFill>
          <a:blip r:embed="rId4" cstate="print"/>
          <a:srcRect t="2716" r="9148" b="25092"/>
          <a:stretch>
            <a:fillRect/>
          </a:stretch>
        </p:blipFill>
        <p:spPr bwMode="auto">
          <a:xfrm>
            <a:off x="251520" y="1163772"/>
            <a:ext cx="8892480" cy="3974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Кибербуллинг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9512" y="1275606"/>
            <a:ext cx="8964488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запугивание, преследование и травля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3528" y="1851670"/>
            <a:ext cx="8820472" cy="2952328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анонимные угрозы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раскрытие личной информации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флейминг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хипплейпинг</a:t>
            </a: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Кибербуллинг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что делать?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9512" y="1280252"/>
            <a:ext cx="9144000" cy="2952328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20000"/>
              </a:spcBef>
              <a:buClr>
                <a:srgbClr val="FF0000"/>
              </a:buClr>
              <a:buFont typeface="Calibri" pitchFamily="34" charset="0"/>
              <a:buChar char="!"/>
              <a:tabLst>
                <a:tab pos="268288" algn="l"/>
              </a:tabLst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нахамить  в ответ 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buFont typeface="Calibri" pitchFamily="34" charset="0"/>
              <a:buChar char="!"/>
              <a:tabLst>
                <a:tab pos="0" algn="l"/>
              </a:tabLst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игнорировать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buFont typeface="Calibri" pitchFamily="34" charset="0"/>
              <a:buChar char="!"/>
              <a:tabLst>
                <a:tab pos="0" algn="l"/>
              </a:tabLst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забанить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(внести в чёрный список)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buFont typeface="Calibri" pitchFamily="34" charset="0"/>
              <a:buChar char="!"/>
              <a:tabLst>
                <a:tab pos="0" algn="l"/>
              </a:tabLst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сделать 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аккаунт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закрытым (для друзей)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buFont typeface="Calibri" pitchFamily="34" charset="0"/>
              <a:buChar char="!"/>
              <a:tabLst>
                <a:tab pos="0" algn="l"/>
              </a:tabLst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найти по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 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«забить стрелку»</a:t>
            </a:r>
          </a:p>
          <a:p>
            <a:pPr lvl="0">
              <a:spcBef>
                <a:spcPct val="20000"/>
              </a:spcBef>
              <a:buClr>
                <a:srgbClr val="FF0000"/>
              </a:buClr>
              <a:buFont typeface="Calibri" pitchFamily="34" charset="0"/>
              <a:buChar char="!"/>
              <a:tabLst>
                <a:tab pos="0" algn="l"/>
              </a:tabLst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сообщить родителям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494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Мошенники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1059582"/>
            <a:ext cx="9144000" cy="3816424"/>
          </a:xfrm>
          <a:prstGeom prst="rect">
            <a:avLst/>
          </a:prstGeom>
        </p:spPr>
        <p:txBody>
          <a:bodyPr/>
          <a:lstStyle/>
          <a:p>
            <a:pPr marL="447675" lvl="0" indent="-447675">
              <a:lnSpc>
                <a:spcPct val="85000"/>
              </a:lnSpc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выигрыш, вознаграждение, работа</a:t>
            </a:r>
          </a:p>
          <a:p>
            <a:pPr marL="800100" lvl="1" indent="-342900">
              <a:lnSpc>
                <a:spcPct val="85000"/>
              </a:lnSpc>
              <a:buClr>
                <a:srgbClr val="C00000"/>
              </a:buClr>
              <a:buFont typeface="Calibri" pitchFamily="34" charset="0"/>
              <a:buChar char="!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надо только оплатить налог, комиссию и т.д.</a:t>
            </a:r>
          </a:p>
          <a:p>
            <a:pPr marL="514350" lvl="0" indent="-514350">
              <a:lnSpc>
                <a:spcPct val="85000"/>
              </a:lnSpc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знакомство</a:t>
            </a:r>
          </a:p>
          <a:p>
            <a:pPr marL="971550" lvl="1" indent="-514350">
              <a:lnSpc>
                <a:spcPct val="85000"/>
              </a:lnSpc>
              <a:buClr>
                <a:srgbClr val="C00000"/>
              </a:buClr>
              <a:buFont typeface="Calibri" pitchFamily="34" charset="0"/>
              <a:buChar char="!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«подружки» денежные затруднения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знакомый, родственник</a:t>
            </a:r>
          </a:p>
          <a:p>
            <a:pPr marL="800100" lvl="1" indent="-342900">
              <a:lnSpc>
                <a:spcPct val="85000"/>
              </a:lnSpc>
              <a:buClr>
                <a:srgbClr val="C00000"/>
              </a:buClr>
              <a:buFont typeface="Calibri" pitchFamily="34" charset="0"/>
              <a:buChar char="!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у меня проблемы, перешли, объясню потом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перевод средств по «ошибке»</a:t>
            </a:r>
          </a:p>
          <a:p>
            <a:pPr marL="800100" lvl="1" indent="-342900">
              <a:lnSpc>
                <a:spcPct val="85000"/>
              </a:lnSpc>
              <a:buClr>
                <a:srgbClr val="C00000"/>
              </a:buClr>
              <a:buFont typeface="Calibri" pitchFamily="34" charset="0"/>
              <a:buChar char="!"/>
              <a:defRPr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пожалуйста, верните платеж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Нежелательный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контент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9512" y="1131590"/>
            <a:ext cx="8964488" cy="3867894"/>
          </a:xfrm>
          <a:prstGeom prst="rect">
            <a:avLst/>
          </a:prstGeom>
        </p:spPr>
        <p:txBody>
          <a:bodyPr/>
          <a:lstStyle/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любому непонятному вопросу советуйтесь с родителями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Спам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посещайте сомнительные сайты и не переходите по незнакомым ссылкам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Помните, что не вся информация в Интернете достоверная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Используйте семейный поиск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Опасности социальных сетей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9512" y="1275606"/>
            <a:ext cx="8964488" cy="3867894"/>
          </a:xfrm>
          <a:prstGeom prst="rect">
            <a:avLst/>
          </a:prstGeom>
        </p:spPr>
        <p:txBody>
          <a:bodyPr/>
          <a:lstStyle/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Создать уникальный надежный пароль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разглашать персональные данные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Контролировать личную информацию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осуществлять покупки в социальных сетях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 покупки товара, не осуществлять предоплату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доверять незнакомцам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урок безоп в инет\bg-showcas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324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4139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УРОКБЕЗОПАСНОСТИ.РФ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J:\урок безоп в инет\Безимени-1.jpg"/>
          <p:cNvPicPr>
            <a:picLocks noChangeAspect="1" noChangeArrowheads="1"/>
          </p:cNvPicPr>
          <p:nvPr/>
        </p:nvPicPr>
        <p:blipFill>
          <a:blip r:embed="rId3" cstate="print"/>
          <a:srcRect r="4336"/>
          <a:stretch>
            <a:fillRect/>
          </a:stretch>
        </p:blipFill>
        <p:spPr bwMode="auto">
          <a:xfrm>
            <a:off x="5940152" y="4594222"/>
            <a:ext cx="3203848" cy="5492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Горячая линия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79512" y="1275606"/>
            <a:ext cx="8964488" cy="3867894"/>
          </a:xfrm>
          <a:prstGeom prst="rect">
            <a:avLst/>
          </a:prstGeom>
        </p:spPr>
        <p:txBody>
          <a:bodyPr/>
          <a:lstStyle/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стали жертвой </a:t>
            </a:r>
            <a:r>
              <a:rPr lang="ru-RU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киберпреступников</a:t>
            </a: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вы можете получить помощь:</a:t>
            </a: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получите консультацию на портале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detionline.com</a:t>
            </a:r>
            <a:endParaRPr lang="ru-RU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26670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напишите заявление на сайте</a:t>
            </a:r>
          </a:p>
          <a:p>
            <a:r>
              <a:rPr lang="ru-RU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www.mvd.ru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indent="266700">
              <a:buFont typeface="Arial" pitchFamily="34" charset="0"/>
              <a:buChar char="•"/>
            </a:pPr>
            <a:endPara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266700">
              <a:buFont typeface="Arial" pitchFamily="34" charset="0"/>
              <a:buChar char="•"/>
            </a:pP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1831</TotalTime>
  <Words>375</Words>
  <Application>Microsoft Office PowerPoint</Application>
  <PresentationFormat>Экран (16:9)</PresentationFormat>
  <Paragraphs>124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Угадайте тему занятия</vt:lpstr>
      <vt:lpstr> «ЦИФРОВАЯ БЕЗОПАСНОСТЬ»</vt:lpstr>
      <vt:lpstr>«Ребусы»</vt:lpstr>
      <vt:lpstr>Киберугрозы</vt:lpstr>
      <vt:lpstr>Вирусы</vt:lpstr>
      <vt:lpstr>«Последствия вируса»</vt:lpstr>
      <vt:lpstr>Взлом</vt:lpstr>
      <vt:lpstr>«Надежный пароль»</vt:lpstr>
      <vt:lpstr>Фишинг</vt:lpstr>
      <vt:lpstr>Конкурс «Фишинг»</vt:lpstr>
      <vt:lpstr>Конкурс «Фишинг»</vt:lpstr>
      <vt:lpstr>Конкурс «Фишинг»</vt:lpstr>
      <vt:lpstr>Конкурс «Фишинг»</vt:lpstr>
      <vt:lpstr>Кибербуллинг</vt:lpstr>
      <vt:lpstr>Кибербуллинг: что делать?</vt:lpstr>
      <vt:lpstr>Мошенники</vt:lpstr>
      <vt:lpstr>Нежелательный контент</vt:lpstr>
      <vt:lpstr>Опасности социальных сетей</vt:lpstr>
      <vt:lpstr>Горячая линия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Юзер</dc:creator>
  <cp:lastModifiedBy>Admin</cp:lastModifiedBy>
  <cp:revision>31</cp:revision>
  <dcterms:created xsi:type="dcterms:W3CDTF">2019-11-15T10:50:11Z</dcterms:created>
  <dcterms:modified xsi:type="dcterms:W3CDTF">2024-01-25T08:25:08Z</dcterms:modified>
</cp:coreProperties>
</file>