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4" r:id="rId18"/>
    <p:sldId id="275" r:id="rId19"/>
    <p:sldId id="272" r:id="rId20"/>
    <p:sldId id="273" r:id="rId21"/>
    <p:sldId id="276" r:id="rId22"/>
    <p:sldId id="277" r:id="rId23"/>
    <p:sldId id="280" r:id="rId24"/>
    <p:sldId id="281" r:id="rId25"/>
    <p:sldId id="278" r:id="rId26"/>
    <p:sldId id="279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66FCCA-CF4E-7056-F024-09173B8F9F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01A02F6-DFB3-B24F-88DF-BF564214E1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0F81D1-6784-7400-5887-19D76A38F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EA41-5C29-40EA-A857-F3F0AB0620C8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458F02-8BCF-BD6D-195B-EF0BC4DCA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65FACA-577D-E9B3-20D6-5BA57F412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152AF-7AE1-40D9-BABF-A466E42FF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937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7B00F0-A339-DD0F-7592-772F904E0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C0BD76-F016-9217-60E4-AB76872D8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5826D3-F64B-2E7D-FC45-8E86ACAE8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EA41-5C29-40EA-A857-F3F0AB0620C8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62BBF8-D2EA-DEAD-35E2-6A3C2F491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878488-27E5-EC87-E5FC-9D10F7650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152AF-7AE1-40D9-BABF-A466E42FF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592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877267-FB9F-447F-00EB-E552EAC8E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AF4BDEA-DA2B-D07E-1E54-CB37AB05FD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8CAE3C-2D75-3624-3AB6-6EF57186A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EA41-5C29-40EA-A857-F3F0AB0620C8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422BC3-4A21-9841-DFF9-73D8D71A3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FEFC69-5ED1-5F12-B5DA-6B66CFF61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152AF-7AE1-40D9-BABF-A466E42FF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561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31C85F-248C-C8A7-A5B5-D4074D86D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3916EA-70D4-3A36-17C8-C3A6E9A94E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10F8DD1-30E5-783D-018B-C1C18A43F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CBCE82-7BEC-86BD-E88A-9E69C6F7D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EA41-5C29-40EA-A857-F3F0AB0620C8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0FF01B8-63F6-E60C-2495-70C55ECB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90A2ED-D4E5-6531-F7DA-906DB7E6B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152AF-7AE1-40D9-BABF-A466E42FF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032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BED732-967E-62BA-C2A2-4B4A39EEB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A69424-DCB5-119A-1013-9DB4EBCB1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DC65B7-D67A-9100-C1E8-EAC210F1BB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1A0E0F1-8082-0E2B-C705-A4D753A5C9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6369D73-E3C8-2FCF-6E57-862600403E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89EFE80-8839-7E64-639C-FE7B66E61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EA41-5C29-40EA-A857-F3F0AB0620C8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E7FB159-D01D-C974-A04C-FCF25B802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D55C37C-E5C3-A1BD-A2B1-641EB7E3E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152AF-7AE1-40D9-BABF-A466E42FF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64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436A4D-327E-575D-C869-CBEB3C184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AB3C967-EF2D-5518-9C3A-1BF2FDEB7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EA41-5C29-40EA-A857-F3F0AB0620C8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2CAC3F8-7065-D0B1-E919-E5EE4C5D3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EF9E51E-4D58-7A2F-1F6C-644A5D1BE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152AF-7AE1-40D9-BABF-A466E42FF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034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E1989E5-A0F6-AB10-C41A-921EDA1B9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EA41-5C29-40EA-A857-F3F0AB0620C8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3568179-8D64-B4F8-E5CF-F8F3FF3E6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0C5F3FA-C21F-3877-9E6E-B24381531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152AF-7AE1-40D9-BABF-A466E42FF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471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1420B-7BC2-7AFC-70EA-C68F09F93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58587F-FCA9-40F3-2CF6-2C956B9F0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A6BF681-EFF3-0C23-1B4D-E5BA3ECD6F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9FC4E3-E731-0581-3B42-8026E2B2E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EA41-5C29-40EA-A857-F3F0AB0620C8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F32427C-E8BD-B7D8-7246-1E4A824D0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A59EF9D-DB7C-C131-A81C-5B2139297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152AF-7AE1-40D9-BABF-A466E42FF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078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863FB5-91DA-6ABE-7AE9-249ACBB20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F8AD27B-634E-A7B9-1F9C-9C7EC30287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07E8893-1CFF-43CA-F79D-0D4CD16E4E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C31BCD-B3F6-5791-0ED1-BC4F69D42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EA41-5C29-40EA-A857-F3F0AB0620C8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9BF24C-74AC-43DC-7C26-1A557F179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86BEAD-365E-9AA4-818A-2405EE573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152AF-7AE1-40D9-BABF-A466E42FF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314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494C3-7D66-ED27-056F-B2B5E7FFC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A2A9A88-4394-C306-1C5D-86951C60BD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4F08FC-BF05-55C6-3667-B4CB58D99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EA41-5C29-40EA-A857-F3F0AB0620C8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A189F8-1D45-A84E-2E6E-80F0E49AE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9914A5-7713-CAD6-FC45-1F5A129F8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152AF-7AE1-40D9-BABF-A466E42FF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562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E47F292-B8C5-EA39-F51C-3B8E06698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8D23953-1659-161E-8573-4430F87732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DD832F-86B0-AD1F-C42A-E204A197E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EA41-5C29-40EA-A857-F3F0AB0620C8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C9891D-C3EA-E259-6224-D309F78A7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FE0CA5-B658-5187-FD5B-35BC86A13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152AF-7AE1-40D9-BABF-A466E42FF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504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5A6560-8BD2-E212-85AD-6DACC35F3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9A468A-073F-D550-953F-8AD8DBE780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011612-49A9-D0C7-2C70-6A6B9405A6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CEA41-5C29-40EA-A857-F3F0AB0620C8}" type="datetimeFigureOut">
              <a:rPr lang="ru-RU" smtClean="0"/>
              <a:t>07.02.2024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443A5D-B170-92B8-7EB0-55C8928E2D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685D75-3DEE-39D4-9732-3D3BCEBCA3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152AF-7AE1-40D9-BABF-A466E42FF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602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4043D1-512C-509D-D99C-A40C0EE8BE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1217" y="485775"/>
            <a:ext cx="5694783" cy="3713001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r>
              <a:rPr lang="ru-RU" sz="8800" b="1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</a:rPr>
              <a:t>АЛЕКСАНДР ИВАНОВИЧ КУПРИН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2759614-9C10-A900-A345-8D87BCA9D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2102" y="4507269"/>
            <a:ext cx="3813012" cy="1655762"/>
          </a:xfrm>
        </p:spPr>
        <p:txBody>
          <a:bodyPr>
            <a:normAutofit/>
          </a:bodyPr>
          <a:lstStyle/>
          <a:p>
            <a:r>
              <a:rPr lang="ru-RU" sz="5400" dirty="0">
                <a:solidFill>
                  <a:srgbClr val="002060"/>
                </a:solidFill>
                <a:latin typeface="Impact" panose="020B0806030902050204" pitchFamily="34" charset="0"/>
              </a:rPr>
              <a:t>(1870-1938)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7FFEEBE-D8F7-512F-8363-248E28629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525" y="485775"/>
            <a:ext cx="7610475" cy="637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522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98055EB-07B8-810C-988E-38F09055406D}"/>
              </a:ext>
            </a:extLst>
          </p:cNvPr>
          <p:cNvSpPr/>
          <p:nvPr/>
        </p:nvSpPr>
        <p:spPr>
          <a:xfrm>
            <a:off x="107775" y="410748"/>
            <a:ext cx="955050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>
                <a:ln w="19050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ПРАВДА ИЛИ ВЫМЫСЕЛ?</a:t>
            </a:r>
          </a:p>
        </p:txBody>
      </p:sp>
    </p:spTree>
    <p:extLst>
      <p:ext uri="{BB962C8B-B14F-4D97-AF65-F5344CB8AC3E}">
        <p14:creationId xmlns:p14="http://schemas.microsoft.com/office/powerpoint/2010/main" val="3089334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D2E3413-9EEB-5636-D1E3-6F9DB2513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6464"/>
            <a:ext cx="10515600" cy="1325563"/>
          </a:xfrm>
          <a:solidFill>
            <a:schemeClr val="bg1"/>
          </a:solidFill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1. Александр Куприн родился в Москве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1B6436D-C0D0-5B10-833C-C36DE6B4C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002" y="1942615"/>
            <a:ext cx="6858678" cy="4915386"/>
          </a:xfrm>
          <a:prstGeom prst="rect">
            <a:avLst/>
          </a:prstGeom>
        </p:spPr>
      </p:pic>
      <p:sp>
        <p:nvSpPr>
          <p:cNvPr id="7" name="Взрыв: 14 точек 6">
            <a:extLst>
              <a:ext uri="{FF2B5EF4-FFF2-40B4-BE49-F238E27FC236}">
                <a16:creationId xmlns:a16="http://schemas.microsoft.com/office/drawing/2014/main" id="{FB698933-FB32-A207-DABC-C84115F2FF6C}"/>
              </a:ext>
            </a:extLst>
          </p:cNvPr>
          <p:cNvSpPr/>
          <p:nvPr/>
        </p:nvSpPr>
        <p:spPr>
          <a:xfrm>
            <a:off x="503853" y="1856792"/>
            <a:ext cx="6270171" cy="4086808"/>
          </a:xfrm>
          <a:prstGeom prst="irregularSeal2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Москва! Москва! Как много в этом слове</a:t>
            </a:r>
            <a:br>
              <a:rPr lang="ru-RU" dirty="0"/>
            </a:br>
            <a:r>
              <a:rPr lang="ru-RU" dirty="0"/>
              <a:t>Для сердца русского слилось!</a:t>
            </a:r>
          </a:p>
          <a:p>
            <a:pPr algn="ctr"/>
            <a:r>
              <a:rPr lang="ru-RU" dirty="0"/>
              <a:t>Как много в нём отозвалось…</a:t>
            </a:r>
          </a:p>
        </p:txBody>
      </p:sp>
    </p:spTree>
    <p:extLst>
      <p:ext uri="{BB962C8B-B14F-4D97-AF65-F5344CB8AC3E}">
        <p14:creationId xmlns:p14="http://schemas.microsoft.com/office/powerpoint/2010/main" val="3612570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E0F356-31AD-BB16-59A7-547B0D424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2EFC761-88B9-10EA-90CF-5500EDAA64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8982">
            <a:off x="5175271" y="1998588"/>
            <a:ext cx="4397671" cy="3009962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E98BC47-5036-9EE1-E1C3-7DA2BF871CA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1. Александр Куприн родился в Москве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6F0C02-DF1F-9249-8BF0-90469F9D0B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149" y="3722913"/>
            <a:ext cx="3065928" cy="3051305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E9CEEC55-7C35-6AF4-0051-27AF95161E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848882"/>
            <a:ext cx="434962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Будущий писатель родился </a:t>
            </a:r>
            <a:r>
              <a:rPr kumimoji="0" lang="ru-RU" altLang="ru-RU" sz="40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уездном городе Наровчате Пензенской губернии.</a:t>
            </a:r>
            <a:endParaRPr kumimoji="0" lang="ru-RU" altLang="ru-RU" sz="72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827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24DF8-FADB-010E-E53C-309AC4D55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694D4E0-9FB2-CE04-BF88-FB5DFE678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5" y="477092"/>
            <a:ext cx="10515600" cy="1325563"/>
          </a:xfrm>
          <a:solidFill>
            <a:schemeClr val="bg1"/>
          </a:solidFill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2. Александр Куприн происходил родом из богатой дворянской семьи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ED668E-B40B-215C-11BC-7F33824670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1802655"/>
            <a:ext cx="4056321" cy="5052058"/>
          </a:xfrm>
          <a:prstGeom prst="rect">
            <a:avLst/>
          </a:prstGeom>
        </p:spPr>
      </p:pic>
      <p:sp>
        <p:nvSpPr>
          <p:cNvPr id="5" name="Свиток: вертикальный 4">
            <a:extLst>
              <a:ext uri="{FF2B5EF4-FFF2-40B4-BE49-F238E27FC236}">
                <a16:creationId xmlns:a16="http://schemas.microsoft.com/office/drawing/2014/main" id="{3D398CB5-A39B-9EB8-5DED-EE597D5C6583}"/>
              </a:ext>
            </a:extLst>
          </p:cNvPr>
          <p:cNvSpPr/>
          <p:nvPr/>
        </p:nvSpPr>
        <p:spPr>
          <a:xfrm rot="21007476">
            <a:off x="1595023" y="2550051"/>
            <a:ext cx="4716094" cy="3557266"/>
          </a:xfrm>
          <a:prstGeom prst="verticalScroll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Какой же писатель без древней и знатной родословной?</a:t>
            </a:r>
          </a:p>
        </p:txBody>
      </p:sp>
    </p:spTree>
    <p:extLst>
      <p:ext uri="{BB962C8B-B14F-4D97-AF65-F5344CB8AC3E}">
        <p14:creationId xmlns:p14="http://schemas.microsoft.com/office/powerpoint/2010/main" val="265518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9594E-AAB8-9B6A-7A0B-A8BD26A2F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3522FDD-D736-7ECD-FEFE-BA523BD48F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14" t="13079" r="4051" b="6653"/>
          <a:stretch/>
        </p:blipFill>
        <p:spPr>
          <a:xfrm rot="567859">
            <a:off x="6793497" y="1730219"/>
            <a:ext cx="3239227" cy="454483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5BF2C46-957D-C827-45E6-717C85DFCD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415" y="3806695"/>
            <a:ext cx="3065928" cy="3051305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02B7DB21-EC80-3C89-1F37-84D83501AD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95605" y="1935443"/>
            <a:ext cx="6253064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buNone/>
            </a:pPr>
            <a:r>
              <a:rPr lang="ru-RU" b="1" dirty="0"/>
              <a:t>У Ивана Ивановича Куприна, мелкого чиновника из потомственных дворян, и его супруги Любови Алексеевны </a:t>
            </a:r>
            <a:r>
              <a:rPr lang="ru-RU" b="1" dirty="0" err="1"/>
              <a:t>Кулунчаковой</a:t>
            </a:r>
            <a:r>
              <a:rPr lang="ru-RU" b="1" dirty="0"/>
              <a:t>, происходившей из обедневшего татарского княжеского рода, это был шестой и последний ребёнок. Трое старших братьев и сестёр Александра умерли в младенчестве.</a:t>
            </a:r>
          </a:p>
        </p:txBody>
      </p:sp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6B0072A0-27F2-C79B-1509-587027575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5" y="477092"/>
            <a:ext cx="9649407" cy="1325563"/>
          </a:xfrm>
          <a:solidFill>
            <a:schemeClr val="bg1"/>
          </a:solidFill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2. Александр Куприн происходил родом из богатой дворянской семьи</a:t>
            </a:r>
          </a:p>
        </p:txBody>
      </p:sp>
    </p:spTree>
    <p:extLst>
      <p:ext uri="{BB962C8B-B14F-4D97-AF65-F5344CB8AC3E}">
        <p14:creationId xmlns:p14="http://schemas.microsoft.com/office/powerpoint/2010/main" val="103453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82552-BFEE-439E-7412-A28861A35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C7CF8C2-D798-9819-1242-ECABB6B2F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5" y="477092"/>
            <a:ext cx="10515600" cy="1325563"/>
          </a:xfrm>
          <a:solidFill>
            <a:schemeClr val="bg1"/>
          </a:solidFill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3. Александр Иванович рано остался сиротой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94FA28A-BE33-557C-F1C8-13C303DDE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343" y="1802655"/>
            <a:ext cx="3774657" cy="5055344"/>
          </a:xfrm>
          <a:prstGeom prst="rect">
            <a:avLst/>
          </a:prstGeom>
        </p:spPr>
      </p:pic>
      <p:sp>
        <p:nvSpPr>
          <p:cNvPr id="6" name="Облачко с текстом: овальное 5">
            <a:extLst>
              <a:ext uri="{FF2B5EF4-FFF2-40B4-BE49-F238E27FC236}">
                <a16:creationId xmlns:a16="http://schemas.microsoft.com/office/drawing/2014/main" id="{33FF077F-279C-AF61-FAEC-02EBB77AC33F}"/>
              </a:ext>
            </a:extLst>
          </p:cNvPr>
          <p:cNvSpPr/>
          <p:nvPr/>
        </p:nvSpPr>
        <p:spPr>
          <a:xfrm rot="21300176" flipH="1">
            <a:off x="3237722" y="2593911"/>
            <a:ext cx="5393094" cy="1912776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Сиротское детство – на всю жизнь наследство.</a:t>
            </a:r>
          </a:p>
        </p:txBody>
      </p:sp>
    </p:spTree>
    <p:extLst>
      <p:ext uri="{BB962C8B-B14F-4D97-AF65-F5344CB8AC3E}">
        <p14:creationId xmlns:p14="http://schemas.microsoft.com/office/powerpoint/2010/main" val="318988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B46C5-177F-FF13-76E7-BB33E6832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2231E0A-0CED-6565-A24A-7994B554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4" y="477092"/>
            <a:ext cx="10405188" cy="1325563"/>
          </a:xfrm>
          <a:solidFill>
            <a:schemeClr val="bg1"/>
          </a:solidFill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3. Александр Иванович рано остался сиротой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CFB2452-AC34-C02F-D674-5E2FC90F8D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0" t="15373" r="3363" b="14830"/>
          <a:stretch/>
        </p:blipFill>
        <p:spPr>
          <a:xfrm rot="20846138">
            <a:off x="6615452" y="1661450"/>
            <a:ext cx="5359908" cy="258181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FEFD1D-744C-DB2F-3358-34BECBB85B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006" y="3718337"/>
            <a:ext cx="2998550" cy="3052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AF518A-F100-AD32-91AA-F7598F64D8E4}"/>
              </a:ext>
            </a:extLst>
          </p:cNvPr>
          <p:cNvSpPr txBox="1"/>
          <p:nvPr/>
        </p:nvSpPr>
        <p:spPr>
          <a:xfrm>
            <a:off x="670248" y="2588463"/>
            <a:ext cx="6187751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0" dirty="0">
                <a:solidFill>
                  <a:srgbClr val="26262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1871 году, когда будущему писателю едва исполнился год, от чумы скончался его отец, и семейство осталось практически без средств к существованию. В 1874 году Л.А. Куприна перебралась с детьми в Москву. Там ей удалось за счёт казны устроить старших дочерей в пансион, сама же она поселилась с сыном во вдовьем доме. </a:t>
            </a:r>
          </a:p>
          <a:p>
            <a:r>
              <a:rPr lang="ru-RU" sz="2000" b="1" i="0" dirty="0">
                <a:solidFill>
                  <a:srgbClr val="26262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1876 году в возрасте шести лет мальчика отдали в московский Разумовский пансион для детей-сирот, и детство Александра Куприна закончилось. Здесь и прошло его детство.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83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F4030-BF46-F7B7-85EC-B4DC6BDFC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1250589-3B5F-FF1F-27FF-D763A89B0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5" y="477092"/>
            <a:ext cx="10515600" cy="2014181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4. Куприн, как и многие писатели, учился на словесном отделении Московского университета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F80EA7-074A-0AC5-6F94-A2E8BEFAAE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5"/>
          <a:stretch/>
        </p:blipFill>
        <p:spPr>
          <a:xfrm>
            <a:off x="7202502" y="2491273"/>
            <a:ext cx="4989498" cy="4366727"/>
          </a:xfrm>
          <a:prstGeom prst="rect">
            <a:avLst/>
          </a:prstGeom>
        </p:spPr>
      </p:pic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C7A1ECAD-CA24-94BF-18C6-7815E99098AF}"/>
              </a:ext>
            </a:extLst>
          </p:cNvPr>
          <p:cNvSpPr/>
          <p:nvPr/>
        </p:nvSpPr>
        <p:spPr>
          <a:xfrm flipH="1">
            <a:off x="1530220" y="2761861"/>
            <a:ext cx="5701003" cy="2883160"/>
          </a:xfrm>
          <a:prstGeom prst="cloud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Да, это здесь обучались Лермонтов, Тургенев, Белинский и Грибоедов. Конечно же, Куприну здесь самое место!</a:t>
            </a:r>
          </a:p>
        </p:txBody>
      </p:sp>
    </p:spTree>
    <p:extLst>
      <p:ext uri="{BB962C8B-B14F-4D97-AF65-F5344CB8AC3E}">
        <p14:creationId xmlns:p14="http://schemas.microsoft.com/office/powerpoint/2010/main" val="748110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D32A-2CC8-1C2E-1B21-EBD23A0B0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5ADFC42-D6D6-7FE1-FA6E-C46DED6FD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5" y="477092"/>
            <a:ext cx="10515600" cy="2014181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4. Куприн, как и многие писатели, учился на словесном отделении Московского университета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2933DB1-FDF1-5BCC-8817-BA7FB0F02E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6"/>
          <a:stretch/>
        </p:blipFill>
        <p:spPr>
          <a:xfrm rot="553368">
            <a:off x="6836363" y="2274882"/>
            <a:ext cx="2946512" cy="46322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E230C6-A81F-DF3F-AEB1-3F05E98C4DBD}"/>
              </a:ext>
            </a:extLst>
          </p:cNvPr>
          <p:cNvSpPr txBox="1"/>
          <p:nvPr/>
        </p:nvSpPr>
        <p:spPr>
          <a:xfrm>
            <a:off x="595605" y="2658853"/>
            <a:ext cx="609755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4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возрасте десяти лет и поступил во 2-й Московский кадетский корпус, откуда через семь лет перешел в Александровское военное училище. Закончив обучение в 1890 году, в чине подпоручика он попал в 46-й Днепровский пехотный полк, где стал свидетелем той самой повседневной офицерской жизни, которая составила основную канву его ранних произведений.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B788458-7D4E-BA3B-528B-30F29A5A46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415" y="3806695"/>
            <a:ext cx="3065928" cy="305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766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23BFE-4658-020D-C391-E68AD6F38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CBFA9E6-076E-DD5F-42EB-0048AA3E7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5" y="477093"/>
            <a:ext cx="10515600" cy="107179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5. Рано начал писать и публиковаться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04F66A2-1FDC-DD4B-39A6-8EFC83E261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5"/>
          <a:stretch/>
        </p:blipFill>
        <p:spPr>
          <a:xfrm>
            <a:off x="6374492" y="1548883"/>
            <a:ext cx="5444283" cy="5309117"/>
          </a:xfrm>
          <a:prstGeom prst="rect">
            <a:avLst/>
          </a:prstGeom>
        </p:spPr>
      </p:pic>
      <p:sp>
        <p:nvSpPr>
          <p:cNvPr id="7" name="Лента: наклоненная вверх 6">
            <a:extLst>
              <a:ext uri="{FF2B5EF4-FFF2-40B4-BE49-F238E27FC236}">
                <a16:creationId xmlns:a16="http://schemas.microsoft.com/office/drawing/2014/main" id="{BB06311F-D9A7-17B1-5702-44939C5C67D9}"/>
              </a:ext>
            </a:extLst>
          </p:cNvPr>
          <p:cNvSpPr/>
          <p:nvPr/>
        </p:nvSpPr>
        <p:spPr>
          <a:xfrm rot="21249475">
            <a:off x="1582728" y="2609687"/>
            <a:ext cx="6755361" cy="1638626"/>
          </a:xfrm>
          <a:prstGeom prst="ribbon2">
            <a:avLst>
              <a:gd name="adj1" fmla="val 16667"/>
              <a:gd name="adj2" fmla="val 6789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«Всякий труд возвышает человека» </a:t>
            </a:r>
          </a:p>
          <a:p>
            <a:pPr algn="r"/>
            <a:r>
              <a:rPr lang="ru-RU" sz="2400" dirty="0"/>
              <a:t>(А.И. Куприн)</a:t>
            </a:r>
          </a:p>
        </p:txBody>
      </p:sp>
    </p:spTree>
    <p:extLst>
      <p:ext uri="{BB962C8B-B14F-4D97-AF65-F5344CB8AC3E}">
        <p14:creationId xmlns:p14="http://schemas.microsoft.com/office/powerpoint/2010/main" val="205217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1C632-D244-0264-B0FA-7B6912CA3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3A0B1A7-BC6E-CF27-D9FB-E2571CC3A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5" y="477093"/>
            <a:ext cx="10515600" cy="107179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5. Рано начал писать и публиковаться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AA49D99-B672-C378-0FDB-256667AEA5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9574">
            <a:off x="7128492" y="1639381"/>
            <a:ext cx="2856292" cy="38160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573630-FA9C-DE3D-2C3E-739823652FBB}"/>
              </a:ext>
            </a:extLst>
          </p:cNvPr>
          <p:cNvSpPr txBox="1"/>
          <p:nvPr/>
        </p:nvSpPr>
        <p:spPr>
          <a:xfrm>
            <a:off x="595605" y="1803928"/>
            <a:ext cx="685022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effectLst/>
                <a:latin typeface="Arial" panose="020B0604020202020204" pitchFamily="34" charset="0"/>
              </a:rPr>
              <a:t>Первым литературным опытом Куприна были стихи, оставшиеся неопубликованными. Первое напечатанное произведение — рассказ «Последний дебют» (1889).</a:t>
            </a:r>
          </a:p>
          <a:p>
            <a:r>
              <a:rPr lang="ru-RU" sz="2800" b="1" i="0" dirty="0">
                <a:effectLst/>
                <a:latin typeface="Arial" panose="020B0604020202020204" pitchFamily="34" charset="0"/>
              </a:rPr>
              <a:t>В </a:t>
            </a:r>
            <a:r>
              <a:rPr lang="ru-RU" sz="2800" b="1" i="0" u="none" strike="noStrike" dirty="0">
                <a:effectLst/>
                <a:latin typeface="Arial" panose="020B0604020202020204" pitchFamily="34" charset="0"/>
              </a:rPr>
              <a:t>1893</a:t>
            </a:r>
            <a:r>
              <a:rPr lang="ru-RU" sz="2800" b="1" i="0" dirty="0">
                <a:effectLst/>
                <a:latin typeface="Arial" panose="020B0604020202020204" pitchFamily="34" charset="0"/>
              </a:rPr>
              <a:t>—</a:t>
            </a:r>
            <a:r>
              <a:rPr lang="ru-RU" sz="2800" b="1" i="0" u="none" strike="noStrike" dirty="0">
                <a:effectLst/>
                <a:latin typeface="Arial" panose="020B0604020202020204" pitchFamily="34" charset="0"/>
              </a:rPr>
              <a:t>1894 годах</a:t>
            </a:r>
            <a:r>
              <a:rPr lang="ru-RU" sz="2800" b="1" i="0" dirty="0">
                <a:effectLst/>
                <a:latin typeface="Arial" panose="020B0604020202020204" pitchFamily="34" charset="0"/>
              </a:rPr>
              <a:t> вышли его повесть «</a:t>
            </a:r>
            <a:r>
              <a:rPr lang="ru-RU" sz="2800" b="1" i="0" u="none" strike="noStrike" dirty="0">
                <a:effectLst/>
                <a:latin typeface="Arial" panose="020B0604020202020204" pitchFamily="34" charset="0"/>
              </a:rPr>
              <a:t>Впотьмах</a:t>
            </a:r>
            <a:r>
              <a:rPr lang="ru-RU" sz="2800" b="1" i="0" dirty="0">
                <a:effectLst/>
                <a:latin typeface="Arial" panose="020B0604020202020204" pitchFamily="34" charset="0"/>
              </a:rPr>
              <a:t>», рассказы «Лунной ночью» и «Дознание», несколько рассказов на армейскую тему.</a:t>
            </a:r>
            <a:endParaRPr lang="ru-RU" sz="2800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A95105F-B2E3-8DCD-905B-5AFB92D27A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006" y="3718337"/>
            <a:ext cx="2998550" cy="30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691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B64A0-3FFD-1E72-9C63-849E08245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5999AAA-1EB3-B304-8923-8950D650C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5" y="477093"/>
            <a:ext cx="10515600" cy="107179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6. Куприн всю жизнь служил в армии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49E95AB-F955-FCEF-B07F-FC6114327B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87"/>
          <a:stretch/>
        </p:blipFill>
        <p:spPr>
          <a:xfrm>
            <a:off x="6976122" y="1548882"/>
            <a:ext cx="5215878" cy="5309117"/>
          </a:xfrm>
          <a:prstGeom prst="rect">
            <a:avLst/>
          </a:prstGeom>
        </p:spPr>
      </p:pic>
      <p:sp>
        <p:nvSpPr>
          <p:cNvPr id="9" name="Облачко с текстом: прямоугольное со скругленными углами 8">
            <a:extLst>
              <a:ext uri="{FF2B5EF4-FFF2-40B4-BE49-F238E27FC236}">
                <a16:creationId xmlns:a16="http://schemas.microsoft.com/office/drawing/2014/main" id="{81C08B4D-4F0F-964A-72BE-08A81874419C}"/>
              </a:ext>
            </a:extLst>
          </p:cNvPr>
          <p:cNvSpPr/>
          <p:nvPr/>
        </p:nvSpPr>
        <p:spPr>
          <a:xfrm rot="21013635" flipH="1">
            <a:off x="2164701" y="2429392"/>
            <a:ext cx="4068147" cy="2174033"/>
          </a:xfrm>
          <a:prstGeom prst="wedgeRoundRect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Царская служба превыше всего. А литература – это так… просто хобби.</a:t>
            </a:r>
          </a:p>
        </p:txBody>
      </p:sp>
    </p:spTree>
    <p:extLst>
      <p:ext uri="{BB962C8B-B14F-4D97-AF65-F5344CB8AC3E}">
        <p14:creationId xmlns:p14="http://schemas.microsoft.com/office/powerpoint/2010/main" val="302608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838B7-3E97-C504-D734-25BD05F2C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85AD693-1941-0176-6CE1-FCE4F223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5" y="477093"/>
            <a:ext cx="10515600" cy="107179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6. Куприн всю жизнь служил в армии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B261C8A-69C7-98EB-4C67-FB34390471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93">
            <a:off x="6139927" y="881710"/>
            <a:ext cx="3656718" cy="57342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39A205-B584-78CD-EB6D-0A2BF580987D}"/>
              </a:ext>
            </a:extLst>
          </p:cNvPr>
          <p:cNvSpPr txBox="1"/>
          <p:nvPr/>
        </p:nvSpPr>
        <p:spPr>
          <a:xfrm>
            <a:off x="595605" y="1763687"/>
            <a:ext cx="609755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Куприн понял, что армейская стезя не для него. Отслужив четыре года, Куприн вышел в отставку и переехал в Киев, не имея никакой гражданской профессии.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Этому способствовала и неудачная попытка поступления в академию генштаба. 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20459E1-F28C-C5E3-FE7F-3EF666A57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415" y="3806695"/>
            <a:ext cx="3065928" cy="305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4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70BF4-F170-160D-063A-B3089C485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FEE6E94-474D-E201-49D1-8D4A36E73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4" y="477093"/>
            <a:ext cx="10955693" cy="107179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7. Александр Куприн много путешествовал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DC4208-30F8-100A-970B-212635724E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469" y="1824978"/>
            <a:ext cx="5659017" cy="4909198"/>
          </a:xfrm>
          <a:prstGeom prst="rect">
            <a:avLst/>
          </a:prstGeom>
        </p:spPr>
      </p:pic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F9DE7484-AC37-090F-E805-187E2F8FA491}"/>
              </a:ext>
            </a:extLst>
          </p:cNvPr>
          <p:cNvSpPr/>
          <p:nvPr/>
        </p:nvSpPr>
        <p:spPr>
          <a:xfrm rot="21009048" flipH="1">
            <a:off x="1535893" y="1874118"/>
            <a:ext cx="4049486" cy="2864498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Нельзя узнать мир, не выходя из дома.</a:t>
            </a:r>
          </a:p>
        </p:txBody>
      </p:sp>
    </p:spTree>
    <p:extLst>
      <p:ext uri="{BB962C8B-B14F-4D97-AF65-F5344CB8AC3E}">
        <p14:creationId xmlns:p14="http://schemas.microsoft.com/office/powerpoint/2010/main" val="137237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A8517-A31A-8439-EA72-5240F3F63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6AB86C0-6675-C03B-D0E7-0323A6013F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9024">
            <a:off x="6044584" y="2734642"/>
            <a:ext cx="2835280" cy="3832952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657800CD-FC1A-F5A5-794A-6AB1799C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4" y="477093"/>
            <a:ext cx="10955693" cy="107179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7. Александр Куприн много путешествовал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0CB6A5-9115-39F4-5B04-DF6AE82DCDB9}"/>
              </a:ext>
            </a:extLst>
          </p:cNvPr>
          <p:cNvSpPr txBox="1"/>
          <p:nvPr/>
        </p:nvSpPr>
        <p:spPr>
          <a:xfrm>
            <a:off x="595605" y="1763687"/>
            <a:ext cx="609755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 всю свою жизнь Александр Куприн немало странствовал по России, жил в самых разных её уголках: В Киеве, Одессе, Севастополе, Петербурге, Гатчине, Ялте, Балаклаве, Ессентуках и многих других.</a:t>
            </a:r>
          </a:p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Бывал писатель и за границей. Он посетил Париж, </a:t>
            </a:r>
            <a:r>
              <a:rPr lang="ru-RU" sz="28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Ниццу, Вену, Варшаву во время путешествия с семьёй.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275027-D982-7032-2523-B14E88FB47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006" y="3718337"/>
            <a:ext cx="2998550" cy="30528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EF5A80F-9E81-177F-1E9B-F4696B1A17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7"/>
          <a:stretch/>
        </p:blipFill>
        <p:spPr>
          <a:xfrm rot="21218992">
            <a:off x="8409385" y="1496666"/>
            <a:ext cx="3681966" cy="202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646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B953A-3037-E1A9-A2D7-3B61457CB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F4338CC-EB57-A6CB-0C67-307C92BFA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4" y="477092"/>
            <a:ext cx="10955693" cy="1500997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8. Стать известным писателем Куприну помогло знакомство с Буниным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C644D2C-DA01-4D7F-A63A-CD189EA455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14"/>
          <a:stretch/>
        </p:blipFill>
        <p:spPr>
          <a:xfrm>
            <a:off x="7735079" y="1970317"/>
            <a:ext cx="4456921" cy="4887684"/>
          </a:xfrm>
          <a:prstGeom prst="rect">
            <a:avLst/>
          </a:prstGeom>
        </p:spPr>
      </p:pic>
      <p:sp>
        <p:nvSpPr>
          <p:cNvPr id="9" name="Облачко с текстом: овальное 8">
            <a:extLst>
              <a:ext uri="{FF2B5EF4-FFF2-40B4-BE49-F238E27FC236}">
                <a16:creationId xmlns:a16="http://schemas.microsoft.com/office/drawing/2014/main" id="{48B3BB5B-3353-AC8D-BADC-9F127140FFAD}"/>
              </a:ext>
            </a:extLst>
          </p:cNvPr>
          <p:cNvSpPr/>
          <p:nvPr/>
        </p:nvSpPr>
        <p:spPr>
          <a:xfrm rot="21064472" flipH="1">
            <a:off x="3666152" y="2425959"/>
            <a:ext cx="4814596" cy="2631234"/>
          </a:xfrm>
          <a:prstGeom prst="wedgeEllipse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Больше всех рискует тот, кто никогда не рискует.</a:t>
            </a:r>
          </a:p>
        </p:txBody>
      </p:sp>
    </p:spTree>
    <p:extLst>
      <p:ext uri="{BB962C8B-B14F-4D97-AF65-F5344CB8AC3E}">
        <p14:creationId xmlns:p14="http://schemas.microsoft.com/office/powerpoint/2010/main" val="336404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33B0C-B83B-E17F-F759-B2DDB7E90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56DDFC9-9ED6-3DD4-ACAF-336B7D708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4" y="477092"/>
            <a:ext cx="10955693" cy="1500997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8. Стать известным писателем Куприну помогло знакомство с Буниным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178210-D5BE-CED9-351D-026A2B722B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3203">
            <a:off x="7335814" y="1289512"/>
            <a:ext cx="4570970" cy="31174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878F97-93F1-6B46-35E9-24ACEE2C9255}"/>
              </a:ext>
            </a:extLst>
          </p:cNvPr>
          <p:cNvSpPr txBox="1"/>
          <p:nvPr/>
        </p:nvSpPr>
        <p:spPr>
          <a:xfrm>
            <a:off x="595604" y="1978089"/>
            <a:ext cx="6812902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Куприн долго не мог закрепиться где-то на одном месте. Помогла случайность. Начинающий автор познакомился с И.А. Буниным – на то время уже известным писателем с обширным связями в литературных кругах.</a:t>
            </a:r>
          </a:p>
          <a:p>
            <a:r>
              <a:rPr lang="ru-RU" sz="2000" b="1" i="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Именно Бунин помог Куприну найти первое постоянное место работы. Александр начал работать секретарём в петербуржском научно-популярном издании «Журнал для всех». Невысокая должность подразумевала и небольшой доход, но на скромную жизнь жалованья хватало. Главное же, у Куприна оставалось время для собственного литературного творчества, которое вскоре начало приносить весьма ощутимые гонорары.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30BE82-E86F-7553-3C31-E7909E232E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006" y="3718337"/>
            <a:ext cx="2998550" cy="30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52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B594E-B192-95A8-42FD-68D94A2FA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18527A7-75B5-80A3-2DAB-EAFA2A072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4" y="477093"/>
            <a:ext cx="10955693" cy="107179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9. Александр Куприн боялся высоты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72EADE-5FBC-873F-8B9B-E6B8A77D0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850" y="2667000"/>
            <a:ext cx="7296150" cy="4191000"/>
          </a:xfrm>
          <a:prstGeom prst="rect">
            <a:avLst/>
          </a:prstGeom>
        </p:spPr>
      </p:pic>
      <p:sp>
        <p:nvSpPr>
          <p:cNvPr id="9" name="Взрыв: 8 точек 8">
            <a:extLst>
              <a:ext uri="{FF2B5EF4-FFF2-40B4-BE49-F238E27FC236}">
                <a16:creationId xmlns:a16="http://schemas.microsoft.com/office/drawing/2014/main" id="{3096362B-9BF2-F82D-2A2E-415DFAD96602}"/>
              </a:ext>
            </a:extLst>
          </p:cNvPr>
          <p:cNvSpPr/>
          <p:nvPr/>
        </p:nvSpPr>
        <p:spPr>
          <a:xfrm>
            <a:off x="391886" y="1845907"/>
            <a:ext cx="4786604" cy="4041709"/>
          </a:xfrm>
          <a:prstGeom prst="irregularSeal1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Главное – не смотреть вниз!</a:t>
            </a:r>
          </a:p>
        </p:txBody>
      </p:sp>
    </p:spTree>
    <p:extLst>
      <p:ext uri="{BB962C8B-B14F-4D97-AF65-F5344CB8AC3E}">
        <p14:creationId xmlns:p14="http://schemas.microsoft.com/office/powerpoint/2010/main" val="422661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1E25A-A442-1853-AB78-B16702B0F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698E8192-D465-984C-B9DA-208E32263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4" y="477093"/>
            <a:ext cx="10955693" cy="107179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9. Александр Куприн боялся высоты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E2A098-F532-1C44-C753-7DECD1B3EB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0" r="3694"/>
          <a:stretch/>
        </p:blipFill>
        <p:spPr>
          <a:xfrm rot="21046514">
            <a:off x="6208438" y="2294404"/>
            <a:ext cx="2748084" cy="430291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A32A3E-4BAD-E841-C6CA-AB9385D394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4" t="11551" r="23348" b="6422"/>
          <a:stretch/>
        </p:blipFill>
        <p:spPr>
          <a:xfrm rot="407043">
            <a:off x="8939033" y="261645"/>
            <a:ext cx="2820200" cy="38857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78E4D4-71C0-2411-C3F1-A14F77B4FBB0}"/>
              </a:ext>
            </a:extLst>
          </p:cNvPr>
          <p:cNvSpPr txBox="1"/>
          <p:nvPr/>
        </p:nvSpPr>
        <p:spPr>
          <a:xfrm>
            <a:off x="595605" y="1763687"/>
            <a:ext cx="609755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Александр Иванович был физически сильным и выносливым мужчиной. Он профессионально занимался боксом, увлекался экстремальными видами спорта: совершил полёт на воздушном шаре и погружение в водолазном костюме на морское дно.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79DB54-1A42-86C8-7210-1EB592AABC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114" y="3806695"/>
            <a:ext cx="3065928" cy="305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28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08AA4-ADA3-81FB-FC18-FF107F021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3AACC8E-AD19-F35F-93F9-77D516350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4" y="477092"/>
            <a:ext cx="10955693" cy="143568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10. Куприн участвовал в Первой Мировой войне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82E2F8-AB99-6657-DEC5-34D05D6A3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048000"/>
            <a:ext cx="5715000" cy="3810000"/>
          </a:xfrm>
          <a:prstGeom prst="rect">
            <a:avLst/>
          </a:prstGeom>
        </p:spPr>
      </p:pic>
      <p:sp>
        <p:nvSpPr>
          <p:cNvPr id="5" name="Двойная волна 4">
            <a:extLst>
              <a:ext uri="{FF2B5EF4-FFF2-40B4-BE49-F238E27FC236}">
                <a16:creationId xmlns:a16="http://schemas.microsoft.com/office/drawing/2014/main" id="{A915D183-BFC4-B0F3-6B84-1C3C42D988B9}"/>
              </a:ext>
            </a:extLst>
          </p:cNvPr>
          <p:cNvSpPr/>
          <p:nvPr/>
        </p:nvSpPr>
        <p:spPr>
          <a:xfrm rot="20962360">
            <a:off x="996411" y="2590116"/>
            <a:ext cx="5226429" cy="1897226"/>
          </a:xfrm>
          <a:prstGeom prst="doubleWav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«Война есть противное человеческому естеству состояние».</a:t>
            </a:r>
          </a:p>
          <a:p>
            <a:pPr algn="r"/>
            <a:r>
              <a:rPr lang="ru-RU" sz="2400" dirty="0"/>
              <a:t>(Л.Н. Толстой)</a:t>
            </a:r>
          </a:p>
        </p:txBody>
      </p:sp>
    </p:spTree>
    <p:extLst>
      <p:ext uri="{BB962C8B-B14F-4D97-AF65-F5344CB8AC3E}">
        <p14:creationId xmlns:p14="http://schemas.microsoft.com/office/powerpoint/2010/main" val="345611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C6AB2-3AC6-253E-7465-69BF3C9F5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72817C7-CF04-9818-C872-9D6B746BB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4" y="477092"/>
            <a:ext cx="10955693" cy="143568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10. Куприн участвовал в Первой Мировой войне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B92418F-6EAD-38EC-7E26-142F7E7A6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8691">
            <a:off x="7407139" y="1108562"/>
            <a:ext cx="4555194" cy="31560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32E420-4F4F-C4BF-FBD8-0731EA30A247}"/>
              </a:ext>
            </a:extLst>
          </p:cNvPr>
          <p:cNvSpPr txBox="1"/>
          <p:nvPr/>
        </p:nvSpPr>
        <p:spPr>
          <a:xfrm>
            <a:off x="595603" y="1979703"/>
            <a:ext cx="6756919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Отставной офицер не смог остаться в стороне от происходящего. В его доме был развернут небольшой госпиталь, сам же писатель неоднократно печатался в прессе с призывами к согражданам активнее подписываться на военные займы, приближающие победу русского оружия. В конце 1914 года Куприна мобилизовали в действующую армию, где он получил должность командира пехотной роты в ополчении. Его часть стояла в Финляндии. Летом 1915 года писателя демобилизовали по состоянию здоровья, и он вернулся к семье в Гатчину.</a:t>
            </a:r>
            <a:endParaRPr lang="ru-R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6D4B7E-6BAB-DF0E-0232-E230D6A09E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006" y="3718337"/>
            <a:ext cx="2998550" cy="30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16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4BB11-E930-0AD8-3957-4C5801045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B04405A-6DCD-E6B1-E1DD-95F2FA936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4" y="477092"/>
            <a:ext cx="10955693" cy="143568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11. Александр Куприн никогда не был женат</a:t>
            </a:r>
          </a:p>
        </p:txBody>
      </p:sp>
      <p:sp>
        <p:nvSpPr>
          <p:cNvPr id="2" name="Свиток: горизонтальный 1">
            <a:extLst>
              <a:ext uri="{FF2B5EF4-FFF2-40B4-BE49-F238E27FC236}">
                <a16:creationId xmlns:a16="http://schemas.microsoft.com/office/drawing/2014/main" id="{80E9BE28-CE32-3C16-1170-F7B4CF21185D}"/>
              </a:ext>
            </a:extLst>
          </p:cNvPr>
          <p:cNvSpPr/>
          <p:nvPr/>
        </p:nvSpPr>
        <p:spPr>
          <a:xfrm rot="21266732">
            <a:off x="2090058" y="2425961"/>
            <a:ext cx="4711959" cy="2631232"/>
          </a:xfrm>
          <a:prstGeom prst="horizontalScroll">
            <a:avLst>
              <a:gd name="adj" fmla="val 21365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Муж и жена – одна сатана.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8B6500B-4933-D4CE-11C3-1FDCB64049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521" y="1912774"/>
            <a:ext cx="4739480" cy="494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07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9689E-DADB-DF2A-C6AD-B81EB7806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9A015B7-CACC-B9CE-9331-7BB84CF1F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4" y="477092"/>
            <a:ext cx="10955693" cy="143568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11. Александр Куприн никогда не был женат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D7B730-0FF8-2925-4E30-CBA41780E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3481">
            <a:off x="6975587" y="477147"/>
            <a:ext cx="4907972" cy="434745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A35096-AAA6-0725-ED43-8CA066913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114" y="3806695"/>
            <a:ext cx="3065928" cy="30513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D5D1A0-EC34-0FB2-06FC-DF49876BBE70}"/>
              </a:ext>
            </a:extLst>
          </p:cNvPr>
          <p:cNvSpPr txBox="1"/>
          <p:nvPr/>
        </p:nvSpPr>
        <p:spPr>
          <a:xfrm>
            <a:off x="595604" y="1912775"/>
            <a:ext cx="644900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Александр Иванович дважды был женат.</a:t>
            </a:r>
          </a:p>
          <a:p>
            <a:r>
              <a:rPr lang="ru-RU" sz="2800" b="1" dirty="0"/>
              <a:t>Первая жена – Давыдова Мария Карловна, брак оказался недолгим и через пять лет супруги развелись.</a:t>
            </a:r>
          </a:p>
          <a:p>
            <a:r>
              <a:rPr lang="ru-RU" sz="2800" b="1" dirty="0"/>
              <a:t>Вторая жена – Гейнрих Елизавета </a:t>
            </a:r>
            <a:r>
              <a:rPr lang="ru-RU" sz="2800" b="1" dirty="0" err="1"/>
              <a:t>Морицовна</a:t>
            </a:r>
            <a:r>
              <a:rPr lang="ru-RU" sz="2800" b="1" dirty="0"/>
              <a:t>, верная спутница жизни Куприна. Работала сестрой милосердия.</a:t>
            </a:r>
          </a:p>
          <a:p>
            <a:r>
              <a:rPr lang="ru-RU" sz="2800" b="1" dirty="0"/>
              <a:t>У Куприна три дочери: одна от первого брака, две – от второго. </a:t>
            </a:r>
          </a:p>
        </p:txBody>
      </p:sp>
    </p:spTree>
    <p:extLst>
      <p:ext uri="{BB962C8B-B14F-4D97-AF65-F5344CB8AC3E}">
        <p14:creationId xmlns:p14="http://schemas.microsoft.com/office/powerpoint/2010/main" val="2386435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B3B3C-9103-4745-5E92-6D4C32638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3EEC09A-74FD-7506-802F-19042474A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4" y="477092"/>
            <a:ext cx="10955693" cy="143568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12. Александр Куприн очень любил животных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F51B64A-2A32-3C0D-EEF4-95CB795BF1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551" y="2192694"/>
            <a:ext cx="6122449" cy="4665306"/>
          </a:xfrm>
          <a:prstGeom prst="rect">
            <a:avLst/>
          </a:prstGeom>
        </p:spPr>
      </p:pic>
      <p:sp>
        <p:nvSpPr>
          <p:cNvPr id="7" name="Взрыв: 14 точек 6">
            <a:extLst>
              <a:ext uri="{FF2B5EF4-FFF2-40B4-BE49-F238E27FC236}">
                <a16:creationId xmlns:a16="http://schemas.microsoft.com/office/drawing/2014/main" id="{AB4DD574-8845-432C-12D1-7F402B5063F9}"/>
              </a:ext>
            </a:extLst>
          </p:cNvPr>
          <p:cNvSpPr/>
          <p:nvPr/>
        </p:nvSpPr>
        <p:spPr>
          <a:xfrm>
            <a:off x="774441" y="2519265"/>
            <a:ext cx="4935894" cy="2985796"/>
          </a:xfrm>
          <a:prstGeom prst="irregularSeal2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Мы в ответе за тех, кого приручили.</a:t>
            </a:r>
          </a:p>
        </p:txBody>
      </p:sp>
    </p:spTree>
    <p:extLst>
      <p:ext uri="{BB962C8B-B14F-4D97-AF65-F5344CB8AC3E}">
        <p14:creationId xmlns:p14="http://schemas.microsoft.com/office/powerpoint/2010/main" val="2344879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8A2AF-5953-3D97-1349-1321938E5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0EAEA14-7306-1C6E-238E-B5D8149767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9672">
            <a:off x="6102296" y="2818293"/>
            <a:ext cx="2413979" cy="3843152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560E38C-40D2-465C-1FCC-0922E5C13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4" y="477092"/>
            <a:ext cx="10955693" cy="143568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12. Александр Куприн очень любил животных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DA73F2-2C88-6109-7A36-DEF2E6CAC1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8632">
            <a:off x="7801534" y="621871"/>
            <a:ext cx="4114216" cy="30856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AF1929-7ED4-C97F-41FE-2B6A5F305169}"/>
              </a:ext>
            </a:extLst>
          </p:cNvPr>
          <p:cNvSpPr txBox="1"/>
          <p:nvPr/>
        </p:nvSpPr>
        <p:spPr>
          <a:xfrm>
            <a:off x="595604" y="2010661"/>
            <a:ext cx="609755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Александр Иванович Куприн очень любил животных и посвятил им многие свои произведения. В его доме жили семнадцать собак, несколько кошек, козлёнок и обезьянка Марья Ивановна. Все звери из его рассказов – и дворовый пёс Барбос, и комнатная </a:t>
            </a:r>
            <a:r>
              <a:rPr lang="ru-RU" sz="2400" b="1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Жулька</a:t>
            </a:r>
            <a:r>
              <a:rPr lang="ru-RU" sz="24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и кошка Ю-ю, и белый пудель, и слон – существовали на самом деле. Любимцем был пёс Сапсан.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E53CB3-8F7B-3B28-A1EF-181BEB6440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006" y="3718337"/>
            <a:ext cx="2998550" cy="30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472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5709C-3A87-676F-119A-9C7B82B86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768C305-2389-53BC-DFF0-4203311A0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4" y="477092"/>
            <a:ext cx="10955693" cy="143568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13. Куприн отрицательно относился к революции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3B918D-64AB-34A7-C958-3A58CB8A2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576" y="1912775"/>
            <a:ext cx="5710424" cy="4945226"/>
          </a:xfrm>
          <a:prstGeom prst="rect">
            <a:avLst/>
          </a:prstGeom>
        </p:spPr>
      </p:pic>
      <p:sp>
        <p:nvSpPr>
          <p:cNvPr id="11" name="Облачко с текстом: овальное 10">
            <a:extLst>
              <a:ext uri="{FF2B5EF4-FFF2-40B4-BE49-F238E27FC236}">
                <a16:creationId xmlns:a16="http://schemas.microsoft.com/office/drawing/2014/main" id="{64F5CDBE-1ACA-890B-7007-EB7749DA77CA}"/>
              </a:ext>
            </a:extLst>
          </p:cNvPr>
          <p:cNvSpPr/>
          <p:nvPr/>
        </p:nvSpPr>
        <p:spPr>
          <a:xfrm rot="21230805" flipH="1">
            <a:off x="705636" y="2582739"/>
            <a:ext cx="5847590" cy="2367357"/>
          </a:xfrm>
          <a:prstGeom prst="wedgeEllipseCallou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Пролетарии всех стран, объединяйтесь!</a:t>
            </a:r>
          </a:p>
        </p:txBody>
      </p:sp>
    </p:spTree>
    <p:extLst>
      <p:ext uri="{BB962C8B-B14F-4D97-AF65-F5344CB8AC3E}">
        <p14:creationId xmlns:p14="http://schemas.microsoft.com/office/powerpoint/2010/main" val="462308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3E2C7-8F7B-5127-FF0E-8D72E15B7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947BB3D-B22B-BE1A-866C-93D66E513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4" y="477092"/>
            <a:ext cx="10955693" cy="143568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13. Куприн отрицательно относился к революции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BE54413-F61D-2301-9702-B7F45B8C5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1813">
            <a:off x="7996753" y="342581"/>
            <a:ext cx="3827985" cy="42649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EC11F4-C144-D8E0-29C1-3AE8B77F1AB0}"/>
              </a:ext>
            </a:extLst>
          </p:cNvPr>
          <p:cNvSpPr txBox="1"/>
          <p:nvPr/>
        </p:nvSpPr>
        <p:spPr>
          <a:xfrm>
            <a:off x="581452" y="1964353"/>
            <a:ext cx="8069884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Смену власти в России и отречение от престола династии Романовых Куприн принял с большим энтузиазмом. Почти сразу после революции писатель обратился к В.И. Ленину с предложением учредить специально для крестьянства газету «Земля». Ленину идея понравилась, и он одобрил начинание, однако проект «лёг под сукно».</a:t>
            </a:r>
          </a:p>
          <a:p>
            <a:r>
              <a:rPr lang="ru-RU" sz="24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Вскоре Куприн разочаровался в новой власти. Когда в стране началась гражданская война, и белые заняли Гатчину, писатель записался к ним добровольцем и в чине поручика редактировал армейскую газету. После победы большевиков эмигрировал.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E1B2DA6-FD58-3896-2E51-2E6F30E82B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006" y="3718337"/>
            <a:ext cx="2998550" cy="30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625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C4732-2351-DAF0-45C7-3648DC2B5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C94FA1C-4DAC-9354-0EC4-5454EA13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4" y="477092"/>
            <a:ext cx="10955693" cy="143568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14. Александр Иванович последние годы своей жизни провёл в эмиграции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A5727D-4925-56FF-9F8F-FF9C6E9F8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245" y="1939575"/>
            <a:ext cx="6173755" cy="4918426"/>
          </a:xfrm>
          <a:prstGeom prst="rect">
            <a:avLst/>
          </a:prstGeom>
        </p:spPr>
      </p:pic>
      <p:sp>
        <p:nvSpPr>
          <p:cNvPr id="8" name="Пузырек для мыслей: облако 7">
            <a:extLst>
              <a:ext uri="{FF2B5EF4-FFF2-40B4-BE49-F238E27FC236}">
                <a16:creationId xmlns:a16="http://schemas.microsoft.com/office/drawing/2014/main" id="{0DAFB371-D515-182F-0EAC-62A676D8869C}"/>
              </a:ext>
            </a:extLst>
          </p:cNvPr>
          <p:cNvSpPr/>
          <p:nvPr/>
        </p:nvSpPr>
        <p:spPr>
          <a:xfrm rot="20585196" flipH="1">
            <a:off x="595604" y="2388637"/>
            <a:ext cx="4928118" cy="3480318"/>
          </a:xfrm>
          <a:prstGeom prst="cloud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Не нужен мне берег турецкий, </a:t>
            </a:r>
          </a:p>
          <a:p>
            <a:pPr algn="ctr"/>
            <a:r>
              <a:rPr lang="ru-RU" sz="2800" dirty="0"/>
              <a:t>И Африка мне не нужна…</a:t>
            </a:r>
          </a:p>
        </p:txBody>
      </p:sp>
    </p:spTree>
    <p:extLst>
      <p:ext uri="{BB962C8B-B14F-4D97-AF65-F5344CB8AC3E}">
        <p14:creationId xmlns:p14="http://schemas.microsoft.com/office/powerpoint/2010/main" val="90839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70954-F5EE-3E21-FD6E-8A9501FAF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9DD3DDA-CE1D-F9FC-DD3C-E9A40B25E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4" y="477092"/>
            <a:ext cx="10955693" cy="143568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14. Александр Иванович последние годы своей жизни провёл в эмиграции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954411F-D4AD-C2BB-77EA-3689295173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1293">
            <a:off x="7217383" y="432208"/>
            <a:ext cx="4691729" cy="361711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B7F15F2-9D3F-F4B6-577C-DA363D153B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114" y="3806695"/>
            <a:ext cx="3065928" cy="30513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3D169A-C380-61D7-5868-79F9E5C339E2}"/>
              </a:ext>
            </a:extLst>
          </p:cNvPr>
          <p:cNvSpPr txBox="1"/>
          <p:nvPr/>
        </p:nvSpPr>
        <p:spPr>
          <a:xfrm>
            <a:off x="595603" y="1912775"/>
            <a:ext cx="661695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17 лет своей жизни Куприн прожил за границей. Первые годы после отъезда с родины Куприн жил в Финляндии, а затем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перебрался во Францию. Семья Куприна бедствовала.</a:t>
            </a:r>
          </a:p>
          <a:p>
            <a:r>
              <a:rPr lang="ru-RU" sz="24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После нескольких лет раздумий Куприн решил, что пора возвращаться домой. В 1936 году он обратился с просьбой напрямую к И.В. Сталину. Возвращение великого русского писателя получило практически единогласное одобрение. В мае 1937 года Куприн с женой вернулся в СССР. </a:t>
            </a:r>
          </a:p>
        </p:txBody>
      </p:sp>
    </p:spTree>
    <p:extLst>
      <p:ext uri="{BB962C8B-B14F-4D97-AF65-F5344CB8AC3E}">
        <p14:creationId xmlns:p14="http://schemas.microsoft.com/office/powerpoint/2010/main" val="191000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012C8-2217-6A93-039E-05F2EB4C5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DB29CDD-B062-822F-63B0-AA5350506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4" y="477092"/>
            <a:ext cx="10955693" cy="228477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15. Александр Иванович Куприн является лауреатом Нобелевской премии по литературе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06CC0B-D23C-BB0D-3578-D4B340AC08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813" y="2761862"/>
            <a:ext cx="4096137" cy="4096137"/>
          </a:xfrm>
          <a:prstGeom prst="rect">
            <a:avLst/>
          </a:prstGeom>
        </p:spPr>
      </p:pic>
      <p:sp>
        <p:nvSpPr>
          <p:cNvPr id="5" name="Лента: изогнутая и наклоненная вверх 4">
            <a:extLst>
              <a:ext uri="{FF2B5EF4-FFF2-40B4-BE49-F238E27FC236}">
                <a16:creationId xmlns:a16="http://schemas.microsoft.com/office/drawing/2014/main" id="{19024AEF-0F4B-C7D9-A335-0CF7B22EA783}"/>
              </a:ext>
            </a:extLst>
          </p:cNvPr>
          <p:cNvSpPr/>
          <p:nvPr/>
        </p:nvSpPr>
        <p:spPr>
          <a:xfrm rot="21208318">
            <a:off x="595604" y="3116425"/>
            <a:ext cx="6794241" cy="2668556"/>
          </a:xfrm>
          <a:prstGeom prst="ellipseRibbon2">
            <a:avLst>
              <a:gd name="adj1" fmla="val 25000"/>
              <a:gd name="adj2" fmla="val 68182"/>
              <a:gd name="adj3" fmla="val 1250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За вклад в развитие мировой литературы…</a:t>
            </a:r>
          </a:p>
        </p:txBody>
      </p:sp>
    </p:spTree>
    <p:extLst>
      <p:ext uri="{BB962C8B-B14F-4D97-AF65-F5344CB8AC3E}">
        <p14:creationId xmlns:p14="http://schemas.microsoft.com/office/powerpoint/2010/main" val="2394861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6F9BA-4C7B-9C7D-39B7-D406FDA7C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C045E3C-E9E1-2FC1-53C8-AD843B76F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04" y="477092"/>
            <a:ext cx="10955693" cy="228477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Impact" panose="020B0806030902050204" pitchFamily="34" charset="0"/>
              </a:rPr>
              <a:t>15. Александр Иванович Куприн является лауреатом Нобелевской премии по литературе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B05C32B-73B8-ACDB-28A5-AC4A327CB5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3" r="679" b="16734"/>
          <a:stretch/>
        </p:blipFill>
        <p:spPr>
          <a:xfrm rot="430013">
            <a:off x="6348604" y="725698"/>
            <a:ext cx="3836594" cy="465121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E75F89F-DB7E-E941-74FD-CC94C7E0CC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114" y="3806695"/>
            <a:ext cx="3065928" cy="30513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EC05FE-C506-5828-AF68-428D7B69C572}"/>
              </a:ext>
            </a:extLst>
          </p:cNvPr>
          <p:cNvSpPr txBox="1"/>
          <p:nvPr/>
        </p:nvSpPr>
        <p:spPr>
          <a:xfrm>
            <a:off x="595604" y="2770996"/>
            <a:ext cx="5637245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Через год после возвращения, посетив военный парад на Красной площади, Куприн вернулся в Ленинград с воспалением лёгких. В ходе обследования врачи обнаружили у него рак пищевода в неоперабельной стадии. Именно онкология и стала причиной смерти Александра Ивановича Куприна. Похоронен знаменитый писатель в Санкт-Петербурге.</a:t>
            </a:r>
          </a:p>
          <a:p>
            <a:r>
              <a:rPr lang="ru-RU" sz="20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память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 Куприне ему установлены памятники в Наровчате, Балаклаве, Пензе, Москве.</a:t>
            </a:r>
            <a:endParaRPr lang="ru-RU" sz="2000" b="1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94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53347B-D656-08F0-9841-5B715C64A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184" y="365125"/>
            <a:ext cx="6680718" cy="6268940"/>
          </a:xfrm>
        </p:spPr>
        <p:txBody>
          <a:bodyPr>
            <a:normAutofit/>
          </a:bodyPr>
          <a:lstStyle/>
          <a:p>
            <a:pPr algn="ctr"/>
            <a:r>
              <a:rPr lang="ru-RU" sz="5400" b="0" i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Александр Иванович Куприн — знаменитый русский писатель-реалист, получивший народное признание.</a:t>
            </a:r>
            <a:endParaRPr lang="ru-RU" sz="5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F87081A-B603-4B48-6E79-2A3F27694A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450" y="0"/>
            <a:ext cx="4527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1134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1348</Words>
  <Application>Microsoft Office PowerPoint</Application>
  <PresentationFormat>Широкоэкранный</PresentationFormat>
  <Paragraphs>79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Impact</vt:lpstr>
      <vt:lpstr>Тема Office</vt:lpstr>
      <vt:lpstr>АЛЕКСАНДР ИВАНОВИЧ КУПРИН</vt:lpstr>
      <vt:lpstr>Презентация PowerPoint</vt:lpstr>
      <vt:lpstr>1. Александр Куприн родился в Москве</vt:lpstr>
      <vt:lpstr>1. Александр Куприн родился в Москве</vt:lpstr>
      <vt:lpstr>2. Александр Куприн происходил родом из богатой дворянской семьи</vt:lpstr>
      <vt:lpstr>2. Александр Куприн происходил родом из богатой дворянской семьи</vt:lpstr>
      <vt:lpstr>3. Александр Иванович рано остался сиротой</vt:lpstr>
      <vt:lpstr>3. Александр Иванович рано остался сиротой</vt:lpstr>
      <vt:lpstr>4. Куприн, как и многие писатели, учился на словесном отделении Московского университета</vt:lpstr>
      <vt:lpstr>4. Куприн, как и многие писатели, учился на словесном отделении Московского университета</vt:lpstr>
      <vt:lpstr>5. Рано начал писать и публиковаться</vt:lpstr>
      <vt:lpstr>5. Рано начал писать и публиковаться</vt:lpstr>
      <vt:lpstr>6. Куприн всю жизнь служил в армии</vt:lpstr>
      <vt:lpstr>6. Куприн всю жизнь служил в армии</vt:lpstr>
      <vt:lpstr>7. Александр Куприн много путешествовал</vt:lpstr>
      <vt:lpstr>7. Александр Куприн много путешествовал</vt:lpstr>
      <vt:lpstr>8. Стать известным писателем Куприну помогло знакомство с Буниным</vt:lpstr>
      <vt:lpstr>8. Стать известным писателем Куприну помогло знакомство с Буниным</vt:lpstr>
      <vt:lpstr>9. Александр Куприн боялся высоты </vt:lpstr>
      <vt:lpstr>9. Александр Куприн боялся высоты </vt:lpstr>
      <vt:lpstr>10. Куприн участвовал в Первой Мировой войне </vt:lpstr>
      <vt:lpstr>10. Куприн участвовал в Первой Мировой войне </vt:lpstr>
      <vt:lpstr>11. Александр Куприн никогда не был женат</vt:lpstr>
      <vt:lpstr>11. Александр Куприн никогда не был женат</vt:lpstr>
      <vt:lpstr>12. Александр Куприн очень любил животных</vt:lpstr>
      <vt:lpstr>12. Александр Куприн очень любил животных</vt:lpstr>
      <vt:lpstr>13. Куприн отрицательно относился к революции </vt:lpstr>
      <vt:lpstr>13. Куприн отрицательно относился к революции </vt:lpstr>
      <vt:lpstr>14. Александр Иванович последние годы своей жизни провёл в эмиграции</vt:lpstr>
      <vt:lpstr>14. Александр Иванович последние годы своей жизни провёл в эмиграции</vt:lpstr>
      <vt:lpstr>15. Александр Иванович Куприн является лауреатом Нобелевской премии по литературе</vt:lpstr>
      <vt:lpstr>15. Александр Иванович Куприн является лауреатом Нобелевской премии по литературе</vt:lpstr>
      <vt:lpstr>Александр Иванович Куприн — знаменитый русский писатель-реалист, получивший народное признание.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АЛЕКСАНДР ИВАНОВИЧ КУПРИН</dc:title>
  <dc:creator>Anastasia</dc:creator>
  <cp:lastModifiedBy>Anastasia</cp:lastModifiedBy>
  <cp:revision>8</cp:revision>
  <dcterms:created xsi:type="dcterms:W3CDTF">2024-02-07T17:36:59Z</dcterms:created>
  <dcterms:modified xsi:type="dcterms:W3CDTF">2024-02-07T21:58:46Z</dcterms:modified>
</cp:coreProperties>
</file>