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3" r:id="rId4"/>
    <p:sldId id="264" r:id="rId5"/>
    <p:sldId id="267" r:id="rId6"/>
    <p:sldId id="272" r:id="rId7"/>
    <p:sldId id="269" r:id="rId8"/>
    <p:sldId id="257" r:id="rId9"/>
    <p:sldId id="270" r:id="rId10"/>
    <p:sldId id="276" r:id="rId11"/>
    <p:sldId id="277" r:id="rId12"/>
    <p:sldId id="27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1500" y="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8.png"/><Relationship Id="rId9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708920"/>
            <a:ext cx="9144000" cy="1440160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000" b="1" dirty="0" smtClean="0">
                <a:ln w="1143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АКЦИЯ</a:t>
            </a:r>
            <a:r>
              <a:rPr lang="ru-RU" sz="40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sz="40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4000" b="1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«ГЕОРГИЕВСКАЯ ЛЕНТА-</a:t>
            </a:r>
            <a:r>
              <a:rPr lang="ru-RU" sz="4000" b="1" dirty="0">
                <a:ln w="1143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sz="4000" b="1" dirty="0">
                <a:ln w="1143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4000" b="1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СИМВОЛ ПОБЕДЫ»</a:t>
            </a:r>
            <a:endParaRPr lang="ru-RU" sz="4000" b="1" dirty="0">
              <a:ln w="11430">
                <a:solidFill>
                  <a:schemeClr val="bg2">
                    <a:lumMod val="10000"/>
                  </a:schemeClr>
                </a:solidFill>
              </a:ln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85132" y="5854698"/>
            <a:ext cx="4752528" cy="64807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1200" b="1" dirty="0" smtClean="0">
                <a:solidFill>
                  <a:schemeClr val="tx1"/>
                </a:solidFill>
              </a:rPr>
              <a:t>МАТЕРИАЛ ПОДГОТОВИЛА ПЕДАГОГ-ОРГАНИЗАТОР КОЛОКОЛОВА НАТАЛЬЯ ВАЛЕРИЕВНА</a:t>
            </a:r>
            <a:endParaRPr lang="ru-RU" sz="1200" b="1" dirty="0" smtClean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47864" y="1470263"/>
            <a:ext cx="6695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/>
              <a:t>МУНИЦИПАЛЬНОЕ БЮДЖЕТНОЕ УЧРЕЖДЕНИЕ</a:t>
            </a:r>
          </a:p>
          <a:p>
            <a:pPr algn="ctr"/>
            <a:r>
              <a:rPr lang="ru-RU" sz="1200" b="1" dirty="0" smtClean="0"/>
              <a:t> ДОПОЛНИТЕЛЬНОГО ОБРАЗОВАНИЯ «ГОРОДСКОЙ ДВОРЕЦ </a:t>
            </a:r>
          </a:p>
          <a:p>
            <a:pPr algn="ctr"/>
            <a:r>
              <a:rPr lang="ru-RU" sz="1200" b="1" dirty="0" smtClean="0"/>
              <a:t>ДЕТСКОГО И ЮНОШЕСКОГО ТВОРЧЕСТВА </a:t>
            </a:r>
          </a:p>
          <a:p>
            <a:pPr algn="ctr"/>
            <a:r>
              <a:rPr lang="ru-RU" sz="1200" b="1" dirty="0" smtClean="0"/>
              <a:t>ИМ.В.Г.ДЖАРТЫ» Г.О.МАКЕЕВКИ</a:t>
            </a:r>
            <a:endParaRPr lang="ru-RU" sz="1200" b="1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704" y="4547574"/>
            <a:ext cx="5328592" cy="90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55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2011" t="6970" r="8138" b="19846"/>
          <a:stretch/>
        </p:blipFill>
        <p:spPr>
          <a:xfrm>
            <a:off x="15058" y="1196752"/>
            <a:ext cx="9128942" cy="55172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39752" y="548680"/>
            <a:ext cx="7920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80- ЛЕТИЕ В ПОБЕДЫ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ВЕЛИКОЙ ОТЕЧЕСТВЕННОЙ ВОЙНЕ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026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7991" y="1387118"/>
            <a:ext cx="2012591" cy="3056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0" y="874937"/>
            <a:ext cx="88204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022350" algn="ctr">
              <a:spcAft>
                <a:spcPts val="0"/>
              </a:spcAft>
            </a:pPr>
            <a:r>
              <a:rPr lang="ru-RU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История происхождения «Георгиевской ленточки»</a:t>
            </a:r>
            <a:endParaRPr lang="ru-RU" sz="2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265559"/>
            <a:ext cx="6804248" cy="142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2250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Ленточка получила свое название от ордена Святого Георгия, которого ещё называют Победоносцем.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Легенда гласит: в озере жил Змей, который пожирал людей. Осталась одна девица. Её отвели к берегу озера. Когда змей стал приближаться к ней, вдруг появился на белом коне Георгий, который копьём поразил змея и спас девушку. Так он прекратил уничтожение людей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22250" algn="just">
              <a:lnSpc>
                <a:spcPct val="107000"/>
              </a:lnSpc>
              <a:spcAft>
                <a:spcPts val="0"/>
              </a:spcAf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83" y="2471680"/>
            <a:ext cx="2145168" cy="27023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251200" y="2420730"/>
            <a:ext cx="4572000" cy="28584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22250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1769 году в Зимнем дворце в Санкт-Петербурге состоялась торжественная церемония. Екатерина II подписала статус Военного ордена Святого Великомученика Победоносца Георгия. В дворцовой церкви отслужили Божественную литургию, были освящены знаки ордена - крест, звезда и лента. Знак ордена представлял собой равноконечный крест с расширяющимися концами, покрытый белой эмалью. В центральном медальоне на лицевой стороне был помещён образ святого Георгия на белом коне, на оборотной монограмма - «СГ», то есть «Святой Георгий».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3816" y="4725144"/>
            <a:ext cx="1962940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1" y="5225180"/>
            <a:ext cx="7003816" cy="1475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2250" algn="just">
              <a:lnSpc>
                <a:spcPct val="107000"/>
              </a:lnSpc>
              <a:spcAft>
                <a:spcPts val="0"/>
              </a:spcAft>
            </a:pP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Лента двухцветная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чёрный и жёлто-оранжевый - означают «дым и пламя». Также считается, что эти цвета символизируют собой смерть и воскрешение. Св. Георгий трижды прошёл через смерть и дважды был воскрешаем. Звезда была четырёхконечной, золотой, с монограммой и девизом в центре - «За службу и храбрость». Георгиевская лента создавалась как часть наградного комплекта, состоящего из ордена Святого Георгия, Георгиевского креста и ленты.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33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46915" y="5029935"/>
            <a:ext cx="3707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ПРАВИЛА </a:t>
            </a:r>
          </a:p>
          <a:p>
            <a:pPr algn="ctr"/>
            <a:r>
              <a:rPr lang="ru-RU" sz="2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НОШЕНИЯ ОРДЕНОВ </a:t>
            </a:r>
          </a:p>
          <a:p>
            <a:pPr algn="ctr"/>
            <a:r>
              <a:rPr lang="ru-RU" sz="2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РАЗНЫХ СТЕПЕНЕЙ</a:t>
            </a:r>
            <a:r>
              <a:rPr lang="ru-RU" sz="16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endParaRPr lang="ru-RU" sz="1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9" y="4755498"/>
            <a:ext cx="5040560" cy="18515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-252536" y="979434"/>
            <a:ext cx="97930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4 СТЕПЕНИ ОРДЕНА СВЯТОГО ГЕОРГИЯ ПОБЕДОНОСЦА</a:t>
            </a:r>
            <a:endParaRPr lang="ru-RU" sz="2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507232"/>
            <a:ext cx="1627525" cy="2868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869260" y="1318074"/>
            <a:ext cx="7186252" cy="1396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2250"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Георгиевский орден был разделён на четыре класса. Первая степень ордена имела три знака: крест, звезду и ленту, которая носилась через правое плечо под мундиром. Вторая степень ордена также имела звезду и большой крест, который носился на шее на более узкой ленте. Третья степень - малый крест на шее, четвёртая – малый крест в петлице.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6"/>
          <a:stretch/>
        </p:blipFill>
        <p:spPr bwMode="auto">
          <a:xfrm>
            <a:off x="3131840" y="2714738"/>
            <a:ext cx="3888432" cy="18597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494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1085679"/>
            <a:ext cx="1728192" cy="17801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88" y="3378764"/>
            <a:ext cx="5400600" cy="328243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57" y="1196752"/>
            <a:ext cx="1930214" cy="155799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715253" y="3009432"/>
            <a:ext cx="42411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ОРДЕН СЛАВЫ ТРЕХ СТЕПЕНЕЙ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9357" y="3084672"/>
            <a:ext cx="3340515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2250" algn="just"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"/>
              </a:rPr>
              <a:t>Ещё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"/>
              </a:rPr>
              <a:t>одной «продолжательницей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"/>
              </a:rPr>
              <a:t>» традиций Георгиевской ленты стала лента ордена Славы, утверждённая 8 ноября 1943 г., которая использовалась при оформлении колодки</a:t>
            </a:r>
            <a:r>
              <a:rPr lang="ru-RU" sz="1600" dirty="0">
                <a:latin typeface="Times New Roman" panose="02020603050405020304" pitchFamily="18" charset="0"/>
                <a:ea typeface=""/>
              </a:rPr>
              <a:t> ордена Славы и медали «За победу над Германией».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"/>
              </a:rPr>
              <a:t>Во время Второй мировой войны бойцы Русского корпуса, действовавшие против югославских партизанов, награждались Георгиевскими крестами. 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25898" y="1022569"/>
            <a:ext cx="537295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+mj-lt"/>
                <a:ea typeface=""/>
                <a:cs typeface="Times New Roman" panose="02020603050405020304" pitchFamily="18" charset="0"/>
              </a:rPr>
              <a:t>В продолжение традиций георгиевской ленты  в СССР 10 июня 1942 г. года была учреждена «Гвардейская лента». Гвардейская лента использовалась при оформлении нагрудного знака «Морская Гвардия», а также на краснофлотских фуражках (бескозырках). Кроме того, изображение гвардейской ленты размещалось на знамёнах гвардейских объединений, соединений и частей (кораблей). </a:t>
            </a:r>
            <a:r>
              <a:rPr lang="ru-RU" sz="1600" dirty="0">
                <a:solidFill>
                  <a:srgbClr val="000000"/>
                </a:solidFill>
                <a:latin typeface="Calibri" panose="020F0502020204030204" pitchFamily="34" charset="0"/>
                <a:ea typeface=""/>
                <a:cs typeface="Times New Roman" panose="02020603050405020304" pitchFamily="18" charset="0"/>
              </a:rPr>
              <a:t>	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1548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4744"/>
            <a:ext cx="9144000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529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8" y="3043387"/>
            <a:ext cx="5292588" cy="35195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3218996"/>
            <a:ext cx="3168352" cy="316835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6897" y="1268760"/>
            <a:ext cx="87129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2250" algn="just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Спустя двадцать лет, отмечая восьмидесятую годовщину Великой Победы, мы с гордостью прикалываем эту ленту, как символ памяти о подвиге наших предков. Мы чувствуем себя частью русского мира, мы бережём   её как святыню, потому что в каждом отрезке ленты хранится история великого подвига, храбрости и стойкости нашего народа. Георгиевская ленточка является одним из наиболее узнаваемых символов российской действительности последних лет. Георгиевская ленточка стала символом борьбы Донбасса против нацизма сегодня.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276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1646" y="980728"/>
            <a:ext cx="8568952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2250" algn="ctr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БРОШЬ С ГЕОРГИЕВСКОЙ ЛЕНТОЧКОЙ, КАК СИМВОЛ НАШЕГО </a:t>
            </a:r>
            <a:endParaRPr lang="en-US" sz="16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2250" algn="ctr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ВАМИ БЕРЕЖНОГО ОТНОШЕНИЯ К ТРАДИЦИЯМ СВОЕГО НАРОДА. </a:t>
            </a:r>
            <a:endParaRPr lang="ru-RU" sz="12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1605514"/>
            <a:ext cx="29523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2250" algn="ctr"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Montserrat"/>
              </a:rPr>
              <a:t>Петелька</a:t>
            </a:r>
            <a:endParaRPr lang="ru-RU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2250"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Montserrat"/>
              </a:rPr>
              <a:t>Простой и распространенный вариант – прикрепить георгиевскую ленточку в виде петельки. Для этого нужно отрезать 10-15 сантиметров ленты, перекрестить концы в виде буквы «Х» и заколоть середину брошью, булавкой или значком. Носить на левой стороне груди.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074" name="Picture 2" descr="https://avatars.mds.yandex.net/i?id=d72ceb40803551a74ede357ffdad83451f53a791-5579767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563" b="93438" l="39792" r="6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748" t="16358" r="31753" b="5681"/>
          <a:stretch/>
        </p:blipFill>
        <p:spPr bwMode="auto">
          <a:xfrm>
            <a:off x="2748044" y="1535252"/>
            <a:ext cx="1440160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067995" y="1600000"/>
            <a:ext cx="30564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11150" algn="ctr"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Montserrat"/>
              </a:rPr>
              <a:t>Бантик</a:t>
            </a:r>
            <a:endParaRPr lang="ru-RU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2250"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Montserrat"/>
              </a:rPr>
              <a:t>Прикрепить георгиевскую ленточку можно в виде простого бантика. Его можно завязать любым привычным способом, главное потом расправить узелок, «ушки» и концы ленты. Также можно не завязывать ленту, а просто сформировать из нее две петельки и закрепить их в середине булавкой или значком.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076" name="Picture 4" descr="https://avatars.mds.yandex.net/i?id=37c1a542487ccc20fbbab69a50ab597713b1876b-5644152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541" y="3814351"/>
            <a:ext cx="3590047" cy="28013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1884" y="3636839"/>
            <a:ext cx="304995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11150" algn="ctr"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Montserrat"/>
              </a:rPr>
              <a:t>Бант-восьмерка</a:t>
            </a:r>
            <a:endParaRPr lang="ru-RU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2250"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Montserrat"/>
              </a:rPr>
              <a:t>Взять около 30 сантиметров ленты, сложить восьмеркой, закрепить посередине. Взять ленточку покороче и тоже сложить ее восьмеркой, закрепить. Далее нужно взять еще две ленты, каждую меньше предыдущей. Получится четыре ленты разной длины, сложенные восьмерками. Сложить их друг на друга и скрепить, обвязав еще одной лентой. Получится крупный, но неброский бант, который следует закрепить на левой стороне груди.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078" name="Picture 6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884" y="1196264"/>
            <a:ext cx="2573305" cy="26505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881226" y="3960003"/>
            <a:ext cx="267889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11150" algn="ctr"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Montserrat"/>
              </a:rPr>
              <a:t>Зигзаг</a:t>
            </a:r>
            <a:endParaRPr lang="ru-RU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2250"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Montserrat"/>
              </a:rPr>
              <a:t>Георгиевскую ленточку можно прикрепить на одежду в виде молнии или зигзага. Для этого ленту сложить гармошкой в три раза и немного потянуть за кончики, чтобы получилась буква «N». Закрепить булавками или сшить. Прикрепить к одежде булавкой, брошью или значком.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080" name="Picture 8" descr="Ленты Z Георгиевские лены Z Лентвы-триколоры спецоперации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801" y="4293096"/>
            <a:ext cx="1800199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629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70374" r="50738" b="4962"/>
          <a:stretch/>
        </p:blipFill>
        <p:spPr>
          <a:xfrm>
            <a:off x="3347864" y="2216887"/>
            <a:ext cx="5679695" cy="195775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1208" y="4366076"/>
            <a:ext cx="870403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ea typeface="Montserrat"/>
              </a:rPr>
              <a:t>Кроме </a:t>
            </a:r>
            <a:r>
              <a:rPr lang="ru-RU" sz="1400" dirty="0">
                <a:latin typeface="Times New Roman" panose="02020603050405020304" pitchFamily="18" charset="0"/>
                <a:ea typeface="Montserrat"/>
              </a:rPr>
              <a:t>того, не допускается ношение георгиевской ленты в испорченном виде.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Как сознательные граждане государства вы должны знать, что есть закон, который защищает этот символ от осквернения. В Федеральном законе от 29 декабря 2022 г. № 579-ФЗ "О Георгиевской ленте и внесении изменений в отдельные законодательные акты Российской Федерации" есть статья 3, которая гласит: «Публичное осквернение Георгиевской ленты влечёт за собой ответственность в соответствии с законодательством Российской Федерации.» </a:t>
            </a: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098" name="Picture 2" descr="Георгиевская лента к 9 мая, 30см / 50см / 1м / 5м, праздник &quot;День победы&quot; купить по цене 169 ₽ в интернет-магазине KazanExpre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40628"/>
            <a:ext cx="2867025" cy="1905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899296" y="1216309"/>
            <a:ext cx="58459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2250" algn="just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Montserrat"/>
              </a:rPr>
              <a:t>Георгиевскую ленту принято носить на груди слева в знак того, что подвиг советских солдат навсегда остался в сердце у потомков.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43808" y="841838"/>
            <a:ext cx="6380336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2250" algn="ctr">
              <a:lnSpc>
                <a:spcPct val="107000"/>
              </a:lnSpc>
            </a:pPr>
            <a:r>
              <a:rPr lang="ru-RU" b="1" dirty="0" smtClean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НУЖНО НОСИТЬ ГЕОРГИЕВСКУЮ ЛЕНТУ?</a:t>
            </a:r>
            <a:endParaRPr lang="ru-RU" sz="1400" b="1" dirty="0">
              <a:ln w="22225">
                <a:solidFill>
                  <a:srgbClr val="C0504D"/>
                </a:solidFill>
                <a:prstDash val="solid"/>
              </a:ln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848" y="2835757"/>
            <a:ext cx="331901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Montserrat"/>
              </a:rPr>
              <a:t> Не стоит носить ленту на голове, ниже пояса, на сумке, на кузове автомобиля (в том числе на антенне машины).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Montserrat"/>
              </a:rPr>
              <a:t>Также не нужно использовать её в качестве шнурков или шнуровки на корсете (такие случаи тоже бывали).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071" y="5690626"/>
            <a:ext cx="8964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2250" algn="just"/>
            <a:r>
              <a:rPr lang="ru-RU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Надевая ленту, мы говорим: «Мы помним! Мы гордимся!» Георгиевская лента является символом воинской славы России. Помните об этом, бережно храните память и символы нашей истории. </a:t>
            </a:r>
            <a:endParaRPr lang="ru-RU" sz="1600" b="1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382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20771" b="11471"/>
          <a:stretch/>
        </p:blipFill>
        <p:spPr>
          <a:xfrm>
            <a:off x="2915816" y="1545638"/>
            <a:ext cx="2204840" cy="1991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7671" r="14128"/>
          <a:stretch/>
        </p:blipFill>
        <p:spPr>
          <a:xfrm>
            <a:off x="223928" y="1433530"/>
            <a:ext cx="2520280" cy="20786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21657" t="15359" r="23428" b="15358"/>
          <a:stretch/>
        </p:blipFill>
        <p:spPr>
          <a:xfrm>
            <a:off x="5278679" y="1382386"/>
            <a:ext cx="3613801" cy="2146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l="17228" r="3942" b="11619"/>
          <a:stretch/>
        </p:blipFill>
        <p:spPr>
          <a:xfrm>
            <a:off x="2751210" y="3789040"/>
            <a:ext cx="3237375" cy="27222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6267" y="4010903"/>
            <a:ext cx="2776525" cy="2082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/>
          <a:srcRect l="13980" t="7042" b="6156"/>
          <a:stretch/>
        </p:blipFill>
        <p:spPr>
          <a:xfrm>
            <a:off x="395536" y="3736369"/>
            <a:ext cx="2022195" cy="27207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187624" y="740258"/>
            <a:ext cx="9046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МБУДО «ГДДЮТ ИМ.В.Г.ДЖАРТЫ ЕЖЕГОДНО</a:t>
            </a:r>
          </a:p>
          <a:p>
            <a:pPr algn="ctr"/>
            <a:r>
              <a:rPr lang="ru-RU" dirty="0" smtClean="0"/>
              <a:t>ПРИНИМАЕТ УЧАСТИЕ В </a:t>
            </a:r>
            <a:r>
              <a:rPr lang="ru-RU" b="1" dirty="0" smtClean="0"/>
              <a:t>АКЦИИ «ГЕОРГИЕВСКАЯ ЛЕНТА»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34342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3" y="1412776"/>
            <a:ext cx="9003653" cy="305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2250"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Вспомним </a:t>
            </a:r>
            <a:r>
              <a:rPr lang="ru-RU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правила составления таких стихотворений:   </a:t>
            </a:r>
            <a:endParaRPr lang="ru-RU" sz="1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2121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 первой строке ставят одно существительное, обозначающее понятие или тему.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2121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Во второй строке — 2 прилагательных, описывающих основное понятие.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2121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 третьей строке размещают 3 глагола, раскрывающих действие.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2121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Четвертая строка содержит афоризм (фразу или предложение), показывающее отношение к теме.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21212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 пятой строке завершающим становится одно слово — синоним к основной теме.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31640" y="908720"/>
            <a:ext cx="7632848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22250" algn="ctr">
              <a:lnSpc>
                <a:spcPct val="107000"/>
              </a:lnSpc>
            </a:pPr>
            <a:r>
              <a:rPr lang="ru-RU" sz="2800" b="1" dirty="0" smtClean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СИНКВЕЙН О ГЕОРГИЕВСКОЙ ЛЕНТЕ</a:t>
            </a:r>
            <a:endParaRPr lang="ru-RU" sz="2000" b="1" dirty="0">
              <a:ln w="22225">
                <a:solidFill>
                  <a:srgbClr val="C0504D"/>
                </a:solidFill>
                <a:prstDash val="solid"/>
              </a:ln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avatars.mds.yandex.net/i?id=ff7184189fddaa5b0e8e5cf1a179aa2650e37c8f-9858704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064" y="4149080"/>
            <a:ext cx="4572000" cy="24574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004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58326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79712" y="2132856"/>
            <a:ext cx="6246710" cy="646331"/>
          </a:xfrm>
          <a:prstGeom prst="rect">
            <a:avLst/>
          </a:prstGeom>
          <a:noFill/>
        </p:spPr>
        <p:txBody>
          <a:bodyPr wrap="none" rtlCol="0">
            <a:prstTxWarp prst="textInflate">
              <a:avLst/>
            </a:prstTxWarp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СПАСИБО ЗА ВНИМАНИЕ!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0421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A0000"/>
      </a:hlink>
      <a:folHlink>
        <a:srgbClr val="FAC08F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760</Words>
  <Application>Microsoft Office PowerPoint</Application>
  <PresentationFormat>Экран (4:3)</PresentationFormat>
  <Paragraphs>47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Montserrat</vt:lpstr>
      <vt:lpstr>Symbol</vt:lpstr>
      <vt:lpstr>Times New Roman</vt:lpstr>
      <vt:lpstr>Тема Office</vt:lpstr>
      <vt:lpstr>АКЦИЯ «ГЕОРГИЕВСКАЯ ЛЕНТА- СИМВОЛ ПОБЕДЫ»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Нам дороги эти позабыть нельзя!</dc:title>
  <dc:creator>Ранько Елена</dc:creator>
  <cp:lastModifiedBy>ROYA ROYA</cp:lastModifiedBy>
  <cp:revision>51</cp:revision>
  <dcterms:created xsi:type="dcterms:W3CDTF">2015-04-19T15:51:03Z</dcterms:created>
  <dcterms:modified xsi:type="dcterms:W3CDTF">2025-11-01T08:13:13Z</dcterms:modified>
</cp:coreProperties>
</file>