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65" r:id="rId9"/>
    <p:sldId id="267" r:id="rId10"/>
    <p:sldId id="268" r:id="rId11"/>
    <p:sldId id="279" r:id="rId12"/>
    <p:sldId id="278" r:id="rId13"/>
    <p:sldId id="281" r:id="rId14"/>
    <p:sldId id="282" r:id="rId15"/>
    <p:sldId id="283" r:id="rId16"/>
    <p:sldId id="284" r:id="rId17"/>
    <p:sldId id="285" r:id="rId18"/>
    <p:sldId id="26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63" d="100"/>
          <a:sy n="63" d="100"/>
        </p:scale>
        <p:origin x="-844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sha Pushkilo" userId="ff4bf70123a23df0" providerId="LiveId" clId="{89F7B39B-BC99-49E1-949A-4E85EBA4C937}"/>
    <pc:docChg chg="custSel modSld">
      <pc:chgData name="Sasha Pushkilo" userId="ff4bf70123a23df0" providerId="LiveId" clId="{89F7B39B-BC99-49E1-949A-4E85EBA4C937}" dt="2023-12-17T15:40:02.445" v="391" actId="313"/>
      <pc:docMkLst>
        <pc:docMk/>
      </pc:docMkLst>
      <pc:sldChg chg="modSp mod">
        <pc:chgData name="Sasha Pushkilo" userId="ff4bf70123a23df0" providerId="LiveId" clId="{89F7B39B-BC99-49E1-949A-4E85EBA4C937}" dt="2023-12-17T15:40:02.445" v="391" actId="313"/>
        <pc:sldMkLst>
          <pc:docMk/>
          <pc:sldMk cId="0" sldId="256"/>
        </pc:sldMkLst>
        <pc:spChg chg="mod">
          <ac:chgData name="Sasha Pushkilo" userId="ff4bf70123a23df0" providerId="LiveId" clId="{89F7B39B-BC99-49E1-949A-4E85EBA4C937}" dt="2023-12-17T15:40:02.445" v="391" actId="313"/>
          <ac:spMkLst>
            <pc:docMk/>
            <pc:sldMk cId="0" sldId="256"/>
            <ac:spMk id="2" creationId="{00000000-0000-0000-0000-000000000000}"/>
          </ac:spMkLst>
        </pc:spChg>
        <pc:spChg chg="mod">
          <ac:chgData name="Sasha Pushkilo" userId="ff4bf70123a23df0" providerId="LiveId" clId="{89F7B39B-BC99-49E1-949A-4E85EBA4C937}" dt="2023-12-17T15:39:02.528" v="215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496944" cy="980727"/>
          </a:xfrm>
        </p:spPr>
        <p:txBody>
          <a:bodyPr>
            <a:noAutofit/>
          </a:bodyPr>
          <a:lstStyle/>
          <a:p>
            <a:r>
              <a:rPr lang="ru-RU" sz="1600" dirty="0">
                <a:solidFill>
                  <a:srgbClr val="002060"/>
                </a:solidFill>
              </a:rPr>
              <a:t>Муниципальное бюджетное учреждение дополнительного образования</a:t>
            </a:r>
            <a:br>
              <a:rPr lang="ru-RU" sz="1600" dirty="0">
                <a:solidFill>
                  <a:srgbClr val="002060"/>
                </a:solidFill>
              </a:rPr>
            </a:br>
            <a:r>
              <a:rPr lang="ru-RU" sz="1600" dirty="0" smtClean="0">
                <a:solidFill>
                  <a:srgbClr val="002060"/>
                </a:solidFill>
              </a:rPr>
              <a:t>городского округа Горловка </a:t>
            </a:r>
            <a:r>
              <a:rPr lang="ru-RU" sz="1600" dirty="0">
                <a:solidFill>
                  <a:srgbClr val="002060"/>
                </a:solidFill>
              </a:rPr>
              <a:t>«Городской Дворец детского и юношеского творчества»</a:t>
            </a:r>
            <a:br>
              <a:rPr lang="ru-RU" sz="1600" dirty="0">
                <a:solidFill>
                  <a:srgbClr val="002060"/>
                </a:solidFill>
              </a:rPr>
            </a:b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340768"/>
            <a:ext cx="7920880" cy="5040560"/>
          </a:xfrm>
        </p:spPr>
        <p:txBody>
          <a:bodyPr>
            <a:normAutofit fontScale="92500" lnSpcReduction="20000"/>
          </a:bodyPr>
          <a:lstStyle/>
          <a:p>
            <a:endParaRPr lang="ru-RU" sz="2300" i="1" dirty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  <a:p>
            <a:r>
              <a:rPr lang="ru-RU" sz="6300" b="1" dirty="0">
                <a:solidFill>
                  <a:srgbClr val="0070C0"/>
                </a:solidFill>
              </a:rPr>
              <a:t>Позиции рук</a:t>
            </a:r>
          </a:p>
          <a:p>
            <a:r>
              <a:rPr lang="ru-RU" sz="5700" b="1" dirty="0">
                <a:solidFill>
                  <a:srgbClr val="0070C0"/>
                </a:solidFill>
              </a:rPr>
              <a:t>в  классическом  танце</a:t>
            </a:r>
            <a:endParaRPr lang="ru-RU" sz="3600" b="1" dirty="0">
              <a:solidFill>
                <a:srgbClr val="0070C0"/>
              </a:solidFill>
            </a:endParaRPr>
          </a:p>
          <a:p>
            <a:endParaRPr lang="ru-RU" sz="2800" b="1" dirty="0">
              <a:solidFill>
                <a:srgbClr val="0070C0"/>
              </a:solidFill>
            </a:endParaRPr>
          </a:p>
          <a:p>
            <a:endParaRPr lang="ru-RU" sz="2300" b="1" i="1" dirty="0">
              <a:solidFill>
                <a:srgbClr val="0070C0"/>
              </a:solidFill>
            </a:endParaRPr>
          </a:p>
          <a:p>
            <a:pPr algn="r"/>
            <a:r>
              <a:rPr lang="ru-RU" sz="2900" i="1" dirty="0">
                <a:solidFill>
                  <a:srgbClr val="002060"/>
                </a:solidFill>
              </a:rPr>
              <a:t>Педагог дополнительного образования</a:t>
            </a:r>
          </a:p>
          <a:p>
            <a:pPr algn="r"/>
            <a:r>
              <a:rPr lang="ru-RU" sz="2900" i="1" dirty="0">
                <a:solidFill>
                  <a:srgbClr val="002060"/>
                </a:solidFill>
              </a:rPr>
              <a:t> </a:t>
            </a:r>
            <a:r>
              <a:rPr lang="ru-RU" sz="2900" i="1" dirty="0" err="1">
                <a:solidFill>
                  <a:srgbClr val="002060"/>
                </a:solidFill>
              </a:rPr>
              <a:t>Пушкило</a:t>
            </a:r>
            <a:r>
              <a:rPr lang="ru-RU" sz="2900" i="1" dirty="0">
                <a:solidFill>
                  <a:srgbClr val="002060"/>
                </a:solidFill>
              </a:rPr>
              <a:t> Ольга Ивановна</a:t>
            </a:r>
          </a:p>
          <a:p>
            <a:pPr algn="r"/>
            <a:endParaRPr lang="ru-RU" sz="2300" i="1" dirty="0">
              <a:solidFill>
                <a:srgbClr val="002060"/>
              </a:solidFill>
            </a:endParaRPr>
          </a:p>
          <a:p>
            <a:endParaRPr lang="ru-RU" sz="2300" i="1" dirty="0">
              <a:solidFill>
                <a:srgbClr val="002060"/>
              </a:solidFill>
            </a:endParaRPr>
          </a:p>
          <a:p>
            <a:r>
              <a:rPr lang="ru-RU" sz="2300" smtClean="0">
                <a:solidFill>
                  <a:srgbClr val="002060"/>
                </a:solidFill>
              </a:rPr>
              <a:t> </a:t>
            </a:r>
            <a:r>
              <a:rPr lang="ru-RU" sz="2300" dirty="0">
                <a:solidFill>
                  <a:srgbClr val="002060"/>
                </a:solidFill>
              </a:rPr>
              <a:t>Горловка, </a:t>
            </a:r>
            <a:r>
              <a:rPr lang="ru-RU" sz="2300" dirty="0" smtClean="0">
                <a:solidFill>
                  <a:srgbClr val="002060"/>
                </a:solidFill>
              </a:rPr>
              <a:t>2026</a:t>
            </a:r>
            <a:endParaRPr lang="ru-RU" sz="2300" dirty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3008313" cy="74240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/>
              <a:t>Позиции рук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1" y="1524001"/>
            <a:ext cx="2314600" cy="3633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endParaRPr lang="ru-RU" dirty="0"/>
          </a:p>
          <a:p>
            <a:pPr>
              <a:buFont typeface="Wingdings" pitchFamily="2" charset="2"/>
              <a:buChar char="v"/>
            </a:pPr>
            <a:r>
              <a:rPr lang="ru-RU" sz="2800" dirty="0"/>
              <a:t>В классическом танце огромная роль принадлежит рукам. Руки являются одним из основных выразительных средств в балете. Они оказывают активную помощь корпусу и ногам. В классическом танце общеизвестны </a:t>
            </a:r>
            <a:r>
              <a:rPr lang="ru-RU" sz="2800" b="1" dirty="0"/>
              <a:t>три позиции рук</a:t>
            </a:r>
            <a:r>
              <a:rPr lang="ru-RU" sz="2800" dirty="0"/>
              <a:t> и подготовительное положение к ним. 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/>
              <a:t>Остальные положения рук являются их разновидностью. </a:t>
            </a:r>
          </a:p>
          <a:p>
            <a:endParaRPr lang="ru-RU" sz="2800" dirty="0"/>
          </a:p>
        </p:txBody>
      </p:sp>
      <p:pic>
        <p:nvPicPr>
          <p:cNvPr id="9" name="Рисунок 8" descr="0s4Xt8ovw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3290466" cy="46066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3141985" cy="116205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/>
              <a:t>Подготовительное  положение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475653" y="3717032"/>
            <a:ext cx="7201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35896" y="476672"/>
            <a:ext cx="5111750" cy="5853113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/>
              <a:t>Постановка рук начинается с подготовительного положения.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Руки опущены вниз перед корпусом, не соприкасаясь с ним. Локти направлены в стороны, немного согнуты, образуют овал. Кисти рук закруглены и почти соприкасаются (расстояние между ними равно примерно двум пальцам). Ладони направлены вверх.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Плечи опущены вниз, нельзя их выдвигать, отводить назад или поднимать вверх.</a:t>
            </a:r>
          </a:p>
        </p:txBody>
      </p:sp>
      <p:pic>
        <p:nvPicPr>
          <p:cNvPr id="2050" name="Picture 2" descr="D:\iRR\О танце\о хореографии\Позиции ног и рук\i_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00808"/>
            <a:ext cx="2021420" cy="4357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flipH="1">
            <a:off x="1475656" y="4149080"/>
            <a:ext cx="288034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3213993" cy="1162050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/>
              <a:t>Первая позиция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245422" cy="618028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/>
              <a:t>Первая позиция даёт направление рукам.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Руки подняты перед корпусом на уровне диафрагмы, чуть согнуты в локтях, образуя овал. Ладони обращены к себе. Локти и пальцы на одном уровне.  Плечи опущены, кисти рук  приближены друг к другу, но не соприкасаются.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Принятая высота уровня рук даёт возможность не закрывать  область груди, руки могут поддерживать корпус за счёт напряжения мышц верхней части руки (от плеча до локтя).</a:t>
            </a:r>
          </a:p>
          <a:p>
            <a:endParaRPr lang="ru-RU" sz="2400" dirty="0"/>
          </a:p>
        </p:txBody>
      </p:sp>
      <p:pic>
        <p:nvPicPr>
          <p:cNvPr id="3074" name="Picture 2" descr="D:\iRR\О танце\о хореографии\Позиции ног и рук\125941-i_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3001504" cy="4557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Вторая позиция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flipV="1">
            <a:off x="1979712" y="3717032"/>
            <a:ext cx="72007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35896" y="332656"/>
            <a:ext cx="5111750" cy="585311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/>
              <a:t>Руки раскрыты в стороны  на высоте плеч.  Плечи, локти и кисти находятся на одном уровне. Локти обращены назад, линия рук дугообразная, ладони повёрнуты к зрителю. Положение пальцев такое же, что в подготовительном положении и</a:t>
            </a:r>
            <a:r>
              <a:rPr lang="en-US" sz="2400" dirty="0"/>
              <a:t> I </a:t>
            </a:r>
            <a:r>
              <a:rPr lang="ru-RU" sz="2400" dirty="0"/>
              <a:t>позиции.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Следует хорошо поддерживать локоть напряжением мускулов верхней части руки. 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Следить за тем, чтобы руки не уходили назад, а находились немного впереди плеч.</a:t>
            </a:r>
          </a:p>
        </p:txBody>
      </p:sp>
      <p:pic>
        <p:nvPicPr>
          <p:cNvPr id="5123" name="Picture 3" descr="D:\iRR\О танце\о хореографии\Позиции ног и рук\125941-i_0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3933471" cy="43398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Третья позиция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flipH="1" flipV="1">
            <a:off x="1259632" y="3212975"/>
            <a:ext cx="144016" cy="7200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707904" y="548680"/>
            <a:ext cx="5111750" cy="585311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sz="2400" dirty="0"/>
              <a:t>Руки подняты вверх с округлыми локтями, кисти (ладонями вниз) сближены , как в подготовительном положении и в </a:t>
            </a:r>
            <a:r>
              <a:rPr lang="en-US" sz="2400" dirty="0"/>
              <a:t>I </a:t>
            </a:r>
            <a:r>
              <a:rPr lang="ru-RU" sz="2400" dirty="0"/>
              <a:t>позиции, но не соприкасаются и должны быть видимы глазами без поднимания головы.</a:t>
            </a:r>
          </a:p>
          <a:p>
            <a:pPr>
              <a:buFont typeface="Wingdings" pitchFamily="2" charset="2"/>
              <a:buChar char="v"/>
            </a:pPr>
            <a:r>
              <a:rPr lang="ru-RU" sz="2400" dirty="0"/>
              <a:t>Недопустимо, чтобы руки находились над головой или заходили за голову.</a:t>
            </a:r>
            <a:endParaRPr lang="en-US" sz="2400" dirty="0"/>
          </a:p>
          <a:p>
            <a:pPr>
              <a:buFont typeface="Wingdings" pitchFamily="2" charset="2"/>
              <a:buChar char="v"/>
            </a:pPr>
            <a:r>
              <a:rPr lang="ru-RU" sz="2400" dirty="0"/>
              <a:t>Следить за тем, чтобы локти не шли вперёд, а кисти рук не опускались.</a:t>
            </a:r>
          </a:p>
        </p:txBody>
      </p:sp>
      <p:pic>
        <p:nvPicPr>
          <p:cNvPr id="4099" name="Picture 3" descr="D:\iRR\О танце\о хореографии\Позиции ног и рук\i_00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84784"/>
            <a:ext cx="2022475" cy="44295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Изучение позиций рук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 flipV="1">
            <a:off x="2051720" y="2636912"/>
            <a:ext cx="144016" cy="7200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60648"/>
            <a:ext cx="5245422" cy="586551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2800" dirty="0"/>
          </a:p>
          <a:p>
            <a:pPr>
              <a:buFont typeface="Wingdings" pitchFamily="2" charset="2"/>
              <a:buChar char="v"/>
            </a:pPr>
            <a:r>
              <a:rPr lang="ru-RU" dirty="0"/>
              <a:t>Позиции рук изучаются на середине зала в следующем порядке :  из подготовительного положения руки поднимаются в</a:t>
            </a:r>
            <a:r>
              <a:rPr lang="en-US" dirty="0"/>
              <a:t> I </a:t>
            </a:r>
            <a:r>
              <a:rPr lang="ru-RU" dirty="0"/>
              <a:t>позицию, далее переходят в </a:t>
            </a:r>
            <a:r>
              <a:rPr lang="en-US" dirty="0"/>
              <a:t>III</a:t>
            </a:r>
            <a:r>
              <a:rPr lang="ru-RU" dirty="0"/>
              <a:t> позицию, а затем раскрываются во </a:t>
            </a:r>
            <a:r>
              <a:rPr lang="en-US" dirty="0"/>
              <a:t>II</a:t>
            </a:r>
            <a:r>
              <a:rPr lang="ru-RU" dirty="0"/>
              <a:t> позицию.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Изучение первоначально происходит в медленном темпе с фиксацией  положения рук в каждой </a:t>
            </a:r>
            <a:r>
              <a:rPr lang="ru-RU" sz="2800" dirty="0"/>
              <a:t>позиции.</a:t>
            </a:r>
          </a:p>
          <a:p>
            <a:pPr>
              <a:buFont typeface="Wingdings" pitchFamily="2" charset="2"/>
              <a:buChar char="v"/>
            </a:pPr>
            <a:r>
              <a:rPr lang="ru-RU" sz="2800" dirty="0"/>
              <a:t>После усвоения трёх позиций рук начинают изучать положение рук во время экзерсиса у палки (держась одной рукой за палку).</a:t>
            </a:r>
          </a:p>
        </p:txBody>
      </p:sp>
      <p:pic>
        <p:nvPicPr>
          <p:cNvPr id="6149" name="Picture 5" descr="D:\iRR\О танце\о хореографии\Позиции ног и рук\ад15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77072"/>
            <a:ext cx="3590088" cy="1812032"/>
          </a:xfrm>
          <a:prstGeom prst="rect">
            <a:avLst/>
          </a:prstGeom>
          <a:noFill/>
        </p:spPr>
      </p:pic>
      <p:pic>
        <p:nvPicPr>
          <p:cNvPr id="6150" name="Picture 6" descr="D:\iRR\О танце\о хореографии\Позиции ног и рук\Pozicii-ru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44824"/>
            <a:ext cx="4235764" cy="1440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/>
              <a:t>Общие  замечания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844824"/>
            <a:ext cx="7859216" cy="446449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/>
              <a:t>При поднимании и опускании рук, при их переходе  на позиции движение начинается от кисти. Особенно активным движение от кистей должно быть при раскрытии рук через </a:t>
            </a:r>
            <a:r>
              <a:rPr lang="en-US" dirty="0"/>
              <a:t>I</a:t>
            </a:r>
            <a:r>
              <a:rPr lang="ru-RU" dirty="0"/>
              <a:t> позицию на</a:t>
            </a:r>
            <a:r>
              <a:rPr lang="en-US" dirty="0"/>
              <a:t> II</a:t>
            </a:r>
            <a:r>
              <a:rPr lang="ru-RU" dirty="0"/>
              <a:t> и из</a:t>
            </a:r>
            <a:r>
              <a:rPr lang="en-US" dirty="0"/>
              <a:t> III </a:t>
            </a:r>
            <a:r>
              <a:rPr lang="ru-RU" dirty="0"/>
              <a:t>позиции на </a:t>
            </a:r>
            <a:r>
              <a:rPr lang="en-US" dirty="0"/>
              <a:t>II</a:t>
            </a:r>
            <a:r>
              <a:rPr lang="ru-RU" dirty="0"/>
              <a:t> позицию. При этом овальная линия рук чуть распрямляется , руки становятся выразительнее.</a:t>
            </a:r>
          </a:p>
          <a:p>
            <a:pPr algn="just">
              <a:buNone/>
            </a:pPr>
            <a:endParaRPr lang="ru-RU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Контрольные вопросы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2800" dirty="0"/>
              <a:t>по теме </a:t>
            </a:r>
            <a:r>
              <a:rPr lang="ru-RU" sz="2800" b="1" dirty="0"/>
              <a:t/>
            </a:r>
            <a:br>
              <a:rPr lang="ru-RU" sz="2800" b="1" dirty="0"/>
            </a:br>
            <a:r>
              <a:rPr lang="ru-RU" sz="3100" b="1" dirty="0"/>
              <a:t>«Позиции ног в классическом танце»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</p:spPr>
        <p:txBody>
          <a:bodyPr>
            <a:normAutofit lnSpcReduction="10000"/>
          </a:bodyPr>
          <a:lstStyle/>
          <a:p>
            <a:pPr marL="457200" indent="-457200">
              <a:buNone/>
            </a:pPr>
            <a:r>
              <a:rPr lang="ru-RU" sz="2400" b="1" dirty="0"/>
              <a:t>1.   Основные позиции рук в классическом танце. Сколько их?</a:t>
            </a:r>
          </a:p>
          <a:p>
            <a:pPr marL="457200" indent="-457200">
              <a:buNone/>
            </a:pPr>
            <a:r>
              <a:rPr lang="ru-RU" sz="2600" dirty="0"/>
              <a:t>	 а</a:t>
            </a:r>
            <a:r>
              <a:rPr lang="ru-RU" sz="2400" dirty="0"/>
              <a:t>) одна</a:t>
            </a:r>
          </a:p>
          <a:p>
            <a:pPr marL="457200" indent="-457200">
              <a:buNone/>
            </a:pPr>
            <a:r>
              <a:rPr lang="ru-RU" sz="2400" dirty="0"/>
              <a:t>	б)  три</a:t>
            </a:r>
          </a:p>
          <a:p>
            <a:pPr marL="457200" indent="-457200">
              <a:buNone/>
            </a:pPr>
            <a:r>
              <a:rPr lang="ru-RU" sz="2400" dirty="0"/>
              <a:t>	в)  четыре</a:t>
            </a:r>
          </a:p>
          <a:p>
            <a:pPr marL="457200" indent="-457200">
              <a:buNone/>
            </a:pPr>
            <a:r>
              <a:rPr lang="ru-RU" sz="2400" dirty="0"/>
              <a:t>	г)  семь</a:t>
            </a:r>
          </a:p>
          <a:p>
            <a:pPr marL="457200" indent="-457200">
              <a:buNone/>
            </a:pPr>
            <a:r>
              <a:rPr lang="ru-RU" sz="2600" b="1" dirty="0"/>
              <a:t>2</a:t>
            </a:r>
            <a:r>
              <a:rPr lang="ru-RU" sz="2400" dirty="0"/>
              <a:t>.   </a:t>
            </a:r>
            <a:r>
              <a:rPr lang="ru-RU" sz="2400" b="1" dirty="0"/>
              <a:t>Позиции рук первоначально изучаются…</a:t>
            </a:r>
          </a:p>
          <a:p>
            <a:pPr marL="457200" indent="-457200">
              <a:buNone/>
            </a:pPr>
            <a:r>
              <a:rPr lang="ru-RU" sz="2400" dirty="0"/>
              <a:t>       а)  на середине зала</a:t>
            </a:r>
          </a:p>
          <a:p>
            <a:pPr marL="457200" indent="-457200">
              <a:buNone/>
            </a:pPr>
            <a:r>
              <a:rPr lang="ru-RU" sz="2400" dirty="0"/>
              <a:t>	б)  лицом к преподавателю</a:t>
            </a:r>
          </a:p>
          <a:p>
            <a:pPr marL="457200" indent="-457200">
              <a:buNone/>
            </a:pPr>
            <a:r>
              <a:rPr lang="ru-RU" sz="2400" dirty="0"/>
              <a:t>	в)  одной рукой за палку</a:t>
            </a:r>
          </a:p>
          <a:p>
            <a:pPr marL="457200" indent="-457200">
              <a:buNone/>
            </a:pPr>
            <a:r>
              <a:rPr lang="ru-RU" sz="2400" dirty="0"/>
              <a:t>	г)  лицом к палке</a:t>
            </a:r>
          </a:p>
          <a:p>
            <a:pPr marL="457200" indent="-457200">
              <a:buNone/>
            </a:pPr>
            <a:endParaRPr lang="ru-RU" sz="2200" dirty="0"/>
          </a:p>
          <a:p>
            <a:pPr marL="457200" indent="-457200">
              <a:buNone/>
            </a:pPr>
            <a:endParaRPr lang="ru-RU" sz="2200" dirty="0"/>
          </a:p>
        </p:txBody>
      </p:sp>
      <p:pic>
        <p:nvPicPr>
          <p:cNvPr id="7" name="Рисунок 6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2280" y="4869160"/>
            <a:ext cx="1622673" cy="162267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0"/>
            <a:ext cx="2448272" cy="1080120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accent2"/>
                </a:solidFill>
                <a:latin typeface="+mn-lt"/>
              </a:rPr>
              <a:t>Будьте внимательны!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680520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endParaRPr lang="ru-RU" sz="2400" b="1" dirty="0"/>
          </a:p>
          <a:p>
            <a:pPr marL="457200" indent="-457200">
              <a:buNone/>
            </a:pPr>
            <a:r>
              <a:rPr lang="ru-RU" sz="2600" b="1" dirty="0"/>
              <a:t>3.   Какой позиции рук подходит описание: «</a:t>
            </a:r>
            <a:r>
              <a:rPr lang="ru-RU" sz="2600" dirty="0"/>
              <a:t>Руки подняты перед корпусом на уровне диафрагмы, чуть согнуты в локтях, образуя овал. Ладони обращены к себе. Локти и пальцы на одном уровне»?</a:t>
            </a:r>
          </a:p>
          <a:p>
            <a:pPr marL="457200" indent="-457200">
              <a:buNone/>
            </a:pPr>
            <a:r>
              <a:rPr lang="ru-RU" sz="2600" dirty="0"/>
              <a:t>	а)</a:t>
            </a:r>
            <a:r>
              <a:rPr lang="en-US" sz="2600" dirty="0"/>
              <a:t>  II</a:t>
            </a:r>
            <a:endParaRPr lang="ru-RU" sz="2600" dirty="0"/>
          </a:p>
          <a:p>
            <a:pPr marL="457200" indent="-457200">
              <a:buNone/>
            </a:pPr>
            <a:r>
              <a:rPr lang="ru-RU" sz="2600" dirty="0"/>
              <a:t>	б)</a:t>
            </a:r>
            <a:r>
              <a:rPr lang="en-US" sz="2600" dirty="0"/>
              <a:t>  I</a:t>
            </a:r>
            <a:endParaRPr lang="ru-RU" sz="2600" dirty="0"/>
          </a:p>
          <a:p>
            <a:pPr marL="457200" indent="-457200">
              <a:buNone/>
            </a:pPr>
            <a:r>
              <a:rPr lang="ru-RU" sz="2600" dirty="0"/>
              <a:t>	г)</a:t>
            </a:r>
            <a:r>
              <a:rPr lang="en-US" sz="2600" dirty="0"/>
              <a:t>  </a:t>
            </a:r>
            <a:r>
              <a:rPr lang="ru-RU" sz="2600" dirty="0"/>
              <a:t>подготовительное положение</a:t>
            </a:r>
            <a:endParaRPr lang="en-US" sz="2600" dirty="0"/>
          </a:p>
          <a:p>
            <a:pPr marL="457200" indent="-457200">
              <a:buNone/>
            </a:pPr>
            <a:r>
              <a:rPr lang="en-US" sz="2600" dirty="0"/>
              <a:t>	</a:t>
            </a:r>
            <a:r>
              <a:rPr lang="ru-RU" sz="2600" dirty="0" err="1"/>
              <a:t>д</a:t>
            </a:r>
            <a:r>
              <a:rPr lang="en-US" sz="2600" dirty="0"/>
              <a:t>)  III </a:t>
            </a:r>
            <a:endParaRPr lang="ru-RU" sz="2600" dirty="0"/>
          </a:p>
          <a:p>
            <a:pPr marL="457200" indent="-457200">
              <a:buNone/>
            </a:pPr>
            <a:endParaRPr lang="ru-RU" sz="2000" b="1" dirty="0"/>
          </a:p>
          <a:p>
            <a:pPr>
              <a:buNone/>
            </a:pPr>
            <a:endParaRPr lang="ru-RU" sz="2000" dirty="0"/>
          </a:p>
        </p:txBody>
      </p:sp>
      <p:pic>
        <p:nvPicPr>
          <p:cNvPr id="6" name="Рисунок 5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48264" y="260648"/>
            <a:ext cx="1728192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476672"/>
            <a:ext cx="1728192" cy="922114"/>
          </a:xfrm>
        </p:spPr>
        <p:txBody>
          <a:bodyPr>
            <a:normAutofit/>
          </a:bodyPr>
          <a:lstStyle/>
          <a:p>
            <a:r>
              <a:rPr lang="ru-RU" sz="2000" dirty="0"/>
              <a:t>Думайте!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32488"/>
          </a:xfrm>
        </p:spPr>
        <p:txBody>
          <a:bodyPr>
            <a:normAutofit/>
          </a:bodyPr>
          <a:lstStyle/>
          <a:p>
            <a:pPr marL="594360" indent="-457200">
              <a:buNone/>
            </a:pPr>
            <a:endParaRPr lang="ru-RU" sz="2400" b="1" dirty="0"/>
          </a:p>
          <a:p>
            <a:pPr marL="594360" indent="-457200">
              <a:buNone/>
            </a:pPr>
            <a:r>
              <a:rPr lang="ru-RU" sz="2600" b="1" dirty="0"/>
              <a:t>4.   С  чего начинается постановка рук?</a:t>
            </a:r>
          </a:p>
          <a:p>
            <a:pPr marL="594360" indent="-457200">
              <a:buNone/>
            </a:pPr>
            <a:r>
              <a:rPr lang="ru-RU" sz="2600" b="1" dirty="0"/>
              <a:t>	</a:t>
            </a:r>
            <a:r>
              <a:rPr lang="ru-RU" sz="2600" dirty="0"/>
              <a:t>а)  с подготовительного положения</a:t>
            </a:r>
            <a:endParaRPr lang="en-US" sz="2600" dirty="0"/>
          </a:p>
          <a:p>
            <a:pPr marL="594360" indent="-457200">
              <a:buNone/>
            </a:pPr>
            <a:r>
              <a:rPr lang="en-US" sz="2600" dirty="0"/>
              <a:t>	</a:t>
            </a:r>
            <a:r>
              <a:rPr lang="ru-RU" sz="2600" dirty="0"/>
              <a:t>б)  с </a:t>
            </a:r>
            <a:r>
              <a:rPr lang="en-US" sz="2600" dirty="0"/>
              <a:t>III </a:t>
            </a:r>
            <a:r>
              <a:rPr lang="ru-RU" sz="2600" dirty="0"/>
              <a:t>позиции</a:t>
            </a:r>
          </a:p>
          <a:p>
            <a:pPr marL="594360" indent="-457200">
              <a:buNone/>
            </a:pPr>
            <a:r>
              <a:rPr lang="ru-RU" sz="2600" dirty="0"/>
              <a:t>	в)  с </a:t>
            </a:r>
            <a:r>
              <a:rPr lang="en-US" sz="2600" dirty="0"/>
              <a:t>II </a:t>
            </a:r>
            <a:r>
              <a:rPr lang="ru-RU" sz="2600" dirty="0"/>
              <a:t>позиции</a:t>
            </a:r>
          </a:p>
          <a:p>
            <a:pPr marL="594360" indent="-457200">
              <a:buNone/>
            </a:pPr>
            <a:r>
              <a:rPr lang="ru-RU" sz="2600" dirty="0"/>
              <a:t>	г)  с </a:t>
            </a:r>
            <a:r>
              <a:rPr lang="en-US" sz="2600" dirty="0"/>
              <a:t>I </a:t>
            </a:r>
            <a:r>
              <a:rPr lang="ru-RU" sz="2600" dirty="0"/>
              <a:t>позиции</a:t>
            </a:r>
          </a:p>
          <a:p>
            <a:pPr marL="594360" indent="-457200">
              <a:buNone/>
            </a:pPr>
            <a:r>
              <a:rPr lang="ru-RU" sz="2600" dirty="0"/>
              <a:t>	</a:t>
            </a:r>
            <a:r>
              <a:rPr lang="ru-RU" sz="2600" dirty="0" err="1"/>
              <a:t>д</a:t>
            </a:r>
            <a:r>
              <a:rPr lang="ru-RU" sz="2600" dirty="0"/>
              <a:t>)  с прыжка</a:t>
            </a:r>
          </a:p>
        </p:txBody>
      </p:sp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332656"/>
            <a:ext cx="1728192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404664"/>
            <a:ext cx="2880320" cy="922114"/>
          </a:xfrm>
        </p:spPr>
        <p:txBody>
          <a:bodyPr>
            <a:normAutofit/>
          </a:bodyPr>
          <a:lstStyle/>
          <a:p>
            <a:r>
              <a:rPr lang="ru-RU" sz="2000" dirty="0"/>
              <a:t>Не торопитесь!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464496"/>
          </a:xfrm>
        </p:spPr>
        <p:txBody>
          <a:bodyPr>
            <a:normAutofit/>
          </a:bodyPr>
          <a:lstStyle/>
          <a:p>
            <a:pPr marL="651510" indent="-514350">
              <a:buNone/>
            </a:pPr>
            <a:r>
              <a:rPr lang="ru-RU" sz="2600" b="1" dirty="0"/>
              <a:t>5.   Какой позиции рук подходит описание: «</a:t>
            </a:r>
            <a:r>
              <a:rPr lang="ru-RU" sz="2600" dirty="0"/>
              <a:t>Руки опущены вниз перед корпусом, не соприкасаясь с ним. Локти направлены в стороны, немного согнуты, образуют овал. Кисти рук закруглены и почти соприкасаются. Ладони направлены вверх</a:t>
            </a:r>
            <a:r>
              <a:rPr lang="ru-RU" sz="2600" b="1" dirty="0"/>
              <a:t>»?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а)</a:t>
            </a:r>
            <a:r>
              <a:rPr lang="en-US" sz="2600" dirty="0"/>
              <a:t> I</a:t>
            </a:r>
            <a:endParaRPr lang="ru-RU" sz="2600" dirty="0"/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б)</a:t>
            </a:r>
            <a:r>
              <a:rPr lang="en-US" sz="2600" dirty="0"/>
              <a:t>  II</a:t>
            </a:r>
            <a:r>
              <a:rPr lang="ru-RU" sz="2600" dirty="0"/>
              <a:t>  </a:t>
            </a:r>
          </a:p>
          <a:p>
            <a:pPr marL="651510" indent="-514350">
              <a:buNone/>
            </a:pPr>
            <a:r>
              <a:rPr lang="ru-RU" sz="2600" dirty="0"/>
              <a:t>	в)</a:t>
            </a:r>
            <a:r>
              <a:rPr lang="en-US" sz="2600" dirty="0"/>
              <a:t>  III</a:t>
            </a:r>
            <a:r>
              <a:rPr lang="ru-RU" sz="2600" dirty="0"/>
              <a:t>  </a:t>
            </a:r>
          </a:p>
          <a:p>
            <a:pPr marL="651510" indent="-514350">
              <a:buNone/>
            </a:pPr>
            <a:r>
              <a:rPr lang="ru-RU" sz="2600" dirty="0"/>
              <a:t>	г)  подготовительное положение</a:t>
            </a:r>
          </a:p>
          <a:p>
            <a:pPr marL="651510" indent="-514350">
              <a:buNone/>
            </a:pPr>
            <a:endParaRPr lang="ru-RU" sz="2600" dirty="0"/>
          </a:p>
        </p:txBody>
      </p:sp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332656"/>
            <a:ext cx="1916832" cy="19168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404664"/>
            <a:ext cx="2026568" cy="778098"/>
          </a:xfrm>
        </p:spPr>
        <p:txBody>
          <a:bodyPr>
            <a:normAutofit/>
          </a:bodyPr>
          <a:lstStyle/>
          <a:p>
            <a:r>
              <a:rPr lang="ru-RU" sz="2000" dirty="0"/>
              <a:t>Вопрос!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4032488"/>
          </a:xfrm>
        </p:spPr>
        <p:txBody>
          <a:bodyPr/>
          <a:lstStyle/>
          <a:p>
            <a:pPr>
              <a:buNone/>
            </a:pPr>
            <a:r>
              <a:rPr lang="ru-RU" sz="2600" b="1" dirty="0"/>
              <a:t>6.</a:t>
            </a:r>
            <a:r>
              <a:rPr lang="en-US" sz="2600" b="1" dirty="0"/>
              <a:t>   </a:t>
            </a:r>
            <a:r>
              <a:rPr lang="ru-RU" sz="2600" b="1" dirty="0"/>
              <a:t>Какой позиции рук подходит описание:</a:t>
            </a:r>
            <a:r>
              <a:rPr lang="en-US" sz="2600" b="1" dirty="0"/>
              <a:t> </a:t>
            </a:r>
            <a:r>
              <a:rPr lang="ru-RU" sz="2600" b="1" dirty="0"/>
              <a:t>«</a:t>
            </a:r>
            <a:r>
              <a:rPr lang="ru-RU" sz="2600" dirty="0"/>
              <a:t>Руки подняты вверх с округлыми локтями, кисти (ладонями вниз) сближены , но не соприкасаются и должны быть видимы глазами без поднимания головы</a:t>
            </a:r>
            <a:r>
              <a:rPr lang="ru-RU" sz="2600" b="1" dirty="0"/>
              <a:t>»?</a:t>
            </a:r>
          </a:p>
          <a:p>
            <a:pPr>
              <a:buNone/>
            </a:pPr>
            <a:r>
              <a:rPr lang="ru-RU" sz="2600" b="1" dirty="0"/>
              <a:t>	</a:t>
            </a:r>
            <a:r>
              <a:rPr lang="ru-RU" sz="2600" dirty="0"/>
              <a:t>а)  подготовительное положение</a:t>
            </a:r>
          </a:p>
          <a:p>
            <a:pPr>
              <a:buNone/>
            </a:pPr>
            <a:r>
              <a:rPr lang="ru-RU" sz="2600" b="1" dirty="0"/>
              <a:t>	</a:t>
            </a:r>
            <a:r>
              <a:rPr lang="ru-RU" sz="2600" dirty="0"/>
              <a:t>б)  </a:t>
            </a:r>
            <a:r>
              <a:rPr lang="en-US" sz="2600" dirty="0"/>
              <a:t>I</a:t>
            </a:r>
            <a:endParaRPr lang="ru-RU" sz="2600" dirty="0"/>
          </a:p>
          <a:p>
            <a:pPr>
              <a:buNone/>
            </a:pPr>
            <a:r>
              <a:rPr lang="ru-RU" sz="2600" b="1" dirty="0"/>
              <a:t>	</a:t>
            </a:r>
            <a:r>
              <a:rPr lang="ru-RU" sz="2600" dirty="0"/>
              <a:t>в)</a:t>
            </a:r>
            <a:r>
              <a:rPr lang="en-US" sz="2600" dirty="0"/>
              <a:t>  II</a:t>
            </a:r>
            <a:endParaRPr lang="ru-RU" sz="2600" dirty="0"/>
          </a:p>
          <a:p>
            <a:pPr>
              <a:buNone/>
            </a:pPr>
            <a:r>
              <a:rPr lang="ru-RU" sz="2600" dirty="0"/>
              <a:t>	г)</a:t>
            </a:r>
            <a:r>
              <a:rPr lang="en-US" sz="2600" b="1" dirty="0"/>
              <a:t> </a:t>
            </a:r>
            <a:r>
              <a:rPr lang="en-US" sz="2600" dirty="0"/>
              <a:t> III </a:t>
            </a:r>
            <a:r>
              <a:rPr lang="ru-RU" sz="2600" dirty="0"/>
              <a:t>    </a:t>
            </a:r>
          </a:p>
          <a:p>
            <a:pPr>
              <a:buNone/>
            </a:pPr>
            <a:endParaRPr lang="ru-RU" b="1" dirty="0"/>
          </a:p>
        </p:txBody>
      </p:sp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0232" y="227138"/>
            <a:ext cx="1944216" cy="194421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63888" y="260648"/>
            <a:ext cx="3178696" cy="922114"/>
          </a:xfrm>
        </p:spPr>
        <p:txBody>
          <a:bodyPr>
            <a:normAutofit/>
          </a:bodyPr>
          <a:lstStyle/>
          <a:p>
            <a:r>
              <a:rPr lang="ru-RU" sz="2000" dirty="0"/>
              <a:t>Будьте  внимательны!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888472"/>
          </a:xfrm>
        </p:spPr>
        <p:txBody>
          <a:bodyPr>
            <a:normAutofit/>
          </a:bodyPr>
          <a:lstStyle/>
          <a:p>
            <a:pPr marL="651510" indent="-514350">
              <a:buNone/>
            </a:pPr>
            <a:r>
              <a:rPr lang="ru-RU" sz="2600" b="1" dirty="0"/>
              <a:t>7.   С чего начинается движение</a:t>
            </a:r>
            <a:r>
              <a:rPr lang="ru-RU" sz="2600" dirty="0"/>
              <a:t> </a:t>
            </a:r>
            <a:r>
              <a:rPr lang="ru-RU" sz="2600" b="1" dirty="0"/>
              <a:t>при поднимании и опускании рук, при их переходе  на позиции?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а)  с выдоха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б)  с кисти руки 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в)  с плеча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г)  с поворота головы</a:t>
            </a:r>
          </a:p>
          <a:p>
            <a:pPr marL="651510" indent="-514350">
              <a:buNone/>
            </a:pPr>
            <a:r>
              <a:rPr lang="ru-RU" sz="2600" dirty="0"/>
              <a:t>	</a:t>
            </a:r>
          </a:p>
        </p:txBody>
      </p:sp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404664"/>
            <a:ext cx="1949202" cy="19492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332656"/>
            <a:ext cx="1944216" cy="720080"/>
          </a:xfrm>
        </p:spPr>
        <p:txBody>
          <a:bodyPr>
            <a:normAutofit/>
          </a:bodyPr>
          <a:lstStyle/>
          <a:p>
            <a:r>
              <a:rPr lang="ru-RU" sz="2000" dirty="0"/>
              <a:t>Вопрос!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8884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600" b="1" dirty="0"/>
              <a:t>8.  Какой позиции рук подходит описание:</a:t>
            </a:r>
            <a:r>
              <a:rPr lang="en-US" sz="2600" b="1" dirty="0"/>
              <a:t> </a:t>
            </a:r>
            <a:r>
              <a:rPr lang="ru-RU" sz="2600" b="1" dirty="0"/>
              <a:t>«</a:t>
            </a:r>
            <a:r>
              <a:rPr lang="ru-RU" sz="2400" dirty="0"/>
              <a:t>Руки раскрыты в стороны  на высоте плеч.  Плечи, локти и кисти находятся на одном уровне. Локти обращены назад, линия рук дугообразная, ладони повёрнуты к зрителю</a:t>
            </a:r>
            <a:r>
              <a:rPr lang="ru-RU" sz="2400" b="1" dirty="0"/>
              <a:t>»? 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	а)</a:t>
            </a:r>
            <a:r>
              <a:rPr lang="en-US" sz="2400" dirty="0"/>
              <a:t>  III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	б)</a:t>
            </a:r>
            <a:r>
              <a:rPr lang="en-US" sz="2400" dirty="0"/>
              <a:t>  I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	в)  </a:t>
            </a:r>
            <a:r>
              <a:rPr lang="en-US" sz="2400" dirty="0"/>
              <a:t>II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	г)</a:t>
            </a:r>
            <a:r>
              <a:rPr lang="en-US" sz="2400" dirty="0"/>
              <a:t>   </a:t>
            </a:r>
            <a:r>
              <a:rPr lang="ru-RU" sz="2400" dirty="0"/>
              <a:t>подготовительное положение</a:t>
            </a:r>
          </a:p>
          <a:p>
            <a:pPr>
              <a:buNone/>
            </a:pPr>
            <a:r>
              <a:rPr lang="ru-RU" sz="2400" dirty="0"/>
              <a:t>	</a:t>
            </a:r>
            <a:endParaRPr lang="ru-RU" sz="2600" dirty="0"/>
          </a:p>
        </p:txBody>
      </p:sp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260648"/>
            <a:ext cx="2088232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332656"/>
            <a:ext cx="2314600" cy="850106"/>
          </a:xfrm>
        </p:spPr>
        <p:txBody>
          <a:bodyPr>
            <a:normAutofit/>
          </a:bodyPr>
          <a:lstStyle/>
          <a:p>
            <a:r>
              <a:rPr lang="ru-RU" sz="2000" dirty="0"/>
              <a:t>Не торопитесь!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8"/>
            <a:ext cx="8507288" cy="3888472"/>
          </a:xfrm>
        </p:spPr>
        <p:txBody>
          <a:bodyPr>
            <a:normAutofit/>
          </a:bodyPr>
          <a:lstStyle/>
          <a:p>
            <a:pPr marL="651510" indent="-514350">
              <a:buNone/>
            </a:pPr>
            <a:r>
              <a:rPr lang="ru-RU" sz="2600" b="1" dirty="0"/>
              <a:t>9.   Какая роль в классическом танце принадлежит рукам? </a:t>
            </a:r>
            <a:endParaRPr lang="ru-RU" sz="2600" dirty="0"/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а)  огромная </a:t>
            </a:r>
          </a:p>
          <a:p>
            <a:pPr marL="651510" indent="-514350">
              <a:buNone/>
            </a:pPr>
            <a:r>
              <a:rPr lang="ru-RU" sz="2600" dirty="0"/>
              <a:t>	б)  маленькая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в)  никакой</a:t>
            </a:r>
          </a:p>
          <a:p>
            <a:pPr marL="651510" indent="-514350">
              <a:buNone/>
            </a:pPr>
            <a:r>
              <a:rPr lang="ru-RU" sz="2600" b="1" dirty="0"/>
              <a:t>	</a:t>
            </a:r>
            <a:r>
              <a:rPr lang="ru-RU" sz="2600" dirty="0"/>
              <a:t>г)  средняя</a:t>
            </a:r>
            <a:r>
              <a:rPr lang="ru-RU" sz="2600" b="1" dirty="0"/>
              <a:t> </a:t>
            </a:r>
          </a:p>
        </p:txBody>
      </p:sp>
      <p:pic>
        <p:nvPicPr>
          <p:cNvPr id="4" name="Рисунок 3" descr="phot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260648"/>
            <a:ext cx="2088232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0" y="692696"/>
            <a:ext cx="5112568" cy="1084982"/>
          </a:xfrm>
        </p:spPr>
        <p:txBody>
          <a:bodyPr>
            <a:normAutofit/>
          </a:bodyPr>
          <a:lstStyle/>
          <a:p>
            <a:r>
              <a:rPr lang="ru-RU" sz="2800" dirty="0"/>
              <a:t>Внимание!  Последний вопрос!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068960"/>
            <a:ext cx="8229600" cy="29523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600" b="1" dirty="0"/>
              <a:t>10.  В каком темпе первоначально происходит    изучение позиций рук?</a:t>
            </a:r>
          </a:p>
          <a:p>
            <a:pPr>
              <a:buNone/>
            </a:pPr>
            <a:r>
              <a:rPr lang="ru-RU" sz="2600" b="1" dirty="0"/>
              <a:t>	</a:t>
            </a:r>
            <a:r>
              <a:rPr lang="ru-RU" sz="2600" dirty="0"/>
              <a:t>а) в быстром</a:t>
            </a:r>
          </a:p>
          <a:p>
            <a:pPr>
              <a:buNone/>
            </a:pPr>
            <a:r>
              <a:rPr lang="ru-RU" sz="2600" dirty="0"/>
              <a:t>	б) в медленном</a:t>
            </a:r>
          </a:p>
          <a:p>
            <a:pPr>
              <a:buNone/>
            </a:pPr>
            <a:r>
              <a:rPr lang="ru-RU" sz="2600" dirty="0"/>
              <a:t>	в)  не имеет значения</a:t>
            </a:r>
          </a:p>
          <a:p>
            <a:pPr>
              <a:buNone/>
            </a:pPr>
            <a:r>
              <a:rPr lang="ru-RU" sz="2600" dirty="0"/>
              <a:t>	г)  в весёлом</a:t>
            </a:r>
          </a:p>
        </p:txBody>
      </p:sp>
      <p:pic>
        <p:nvPicPr>
          <p:cNvPr id="1026" name="Picture 2" descr="D:\iRR\О танце\На прозрачной основе\О танце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4048125" cy="33242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Список  литературы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err="1"/>
              <a:t>Костровицкая</a:t>
            </a:r>
            <a:r>
              <a:rPr lang="ru-RU" sz="2400" dirty="0"/>
              <a:t> В.,  Писарев А.  Школа классического танца. – Л.: Искусство, 1976.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/>
              <a:t>Базарова Н., </a:t>
            </a:r>
            <a:r>
              <a:rPr lang="ru-RU" sz="2400" dirty="0" err="1"/>
              <a:t>Мей</a:t>
            </a:r>
            <a:r>
              <a:rPr lang="ru-RU" sz="2400" dirty="0"/>
              <a:t> В. Азбука классического танца. - СПб: Планета музыки, 2010 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/>
              <a:t>Ваганова А. Я. Основы классического танца.  - СПб: Лань, 2007 </a:t>
            </a:r>
          </a:p>
          <a:p>
            <a:pPr>
              <a:buNone/>
            </a:pPr>
            <a:endParaRPr lang="ru-RU" sz="2400" dirty="0"/>
          </a:p>
          <a:p>
            <a:pPr>
              <a:buNone/>
            </a:pPr>
            <a:r>
              <a:rPr lang="ru-RU" sz="2400" dirty="0"/>
              <a:t>                                      </a:t>
            </a:r>
            <a:r>
              <a:rPr lang="ru-RU" sz="2400" b="1" dirty="0"/>
              <a:t>Источники иллюстраций</a:t>
            </a:r>
          </a:p>
          <a:p>
            <a:pPr>
              <a:buNone/>
            </a:pPr>
            <a:endParaRPr lang="ru-RU" sz="2400" b="1" dirty="0"/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www.xliby.ru</a:t>
            </a:r>
            <a:r>
              <a:rPr lang="ru-RU" sz="2400" dirty="0"/>
              <a:t>- интернет-библиотека</a:t>
            </a:r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http://lib.vkarp.com/</a:t>
            </a:r>
            <a:endParaRPr lang="ru-RU" sz="2400" dirty="0"/>
          </a:p>
          <a:p>
            <a:pPr>
              <a:buFont typeface="Wingdings" pitchFamily="2" charset="2"/>
              <a:buChar char="§"/>
            </a:pPr>
            <a:r>
              <a:rPr lang="en-US" sz="2400" dirty="0"/>
              <a:t>www.liveinternet.ru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              </a:t>
            </a:r>
            <a:endParaRPr lang="ru-RU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1083</TotalTime>
  <Words>771</Words>
  <Application>Microsoft Office PowerPoint</Application>
  <PresentationFormat>Экран (4:3)</PresentationFormat>
  <Paragraphs>113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Муниципальное бюджетное учреждение дополнительного образования городского округа Горловка «Городской Дворец детского и юношеского творчества» </vt:lpstr>
      <vt:lpstr>Позиции рук</vt:lpstr>
      <vt:lpstr>Подготовительное  положение </vt:lpstr>
      <vt:lpstr>Первая позиция</vt:lpstr>
      <vt:lpstr>Вторая позиция</vt:lpstr>
      <vt:lpstr>Третья позиция</vt:lpstr>
      <vt:lpstr>Изучение позиций рук</vt:lpstr>
      <vt:lpstr>Общие  замечания</vt:lpstr>
      <vt:lpstr>Контрольные вопросы по теме  «Позиции ног в классическом танце»</vt:lpstr>
      <vt:lpstr>Будьте внимательны!</vt:lpstr>
      <vt:lpstr>Думайте!</vt:lpstr>
      <vt:lpstr>Не торопитесь!</vt:lpstr>
      <vt:lpstr>Вопрос!</vt:lpstr>
      <vt:lpstr>Будьте  внимательны!</vt:lpstr>
      <vt:lpstr>Вопрос!</vt:lpstr>
      <vt:lpstr>Не торопитесь!</vt:lpstr>
      <vt:lpstr>Внимание!  Последний вопрос!</vt:lpstr>
      <vt:lpstr>Список  литературы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Равия</dc:creator>
  <cp:lastModifiedBy>Huawei</cp:lastModifiedBy>
  <cp:revision>119</cp:revision>
  <dcterms:created xsi:type="dcterms:W3CDTF">2014-07-29T14:14:21Z</dcterms:created>
  <dcterms:modified xsi:type="dcterms:W3CDTF">2026-03-04T16:42:29Z</dcterms:modified>
</cp:coreProperties>
</file>