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 id="2147483660" r:id="rId2"/>
    <p:sldMasterId id="2147483690" r:id="rId3"/>
  </p:sldMasterIdLst>
  <p:notesMasterIdLst>
    <p:notesMasterId r:id="rId13"/>
  </p:notesMasterIdLst>
  <p:handoutMasterIdLst>
    <p:handoutMasterId r:id="rId14"/>
  </p:handoutMasterIdLst>
  <p:sldIdLst>
    <p:sldId id="3035" r:id="rId4"/>
    <p:sldId id="3094" r:id="rId5"/>
    <p:sldId id="3112" r:id="rId6"/>
    <p:sldId id="3041" r:id="rId7"/>
    <p:sldId id="3042" r:id="rId8"/>
    <p:sldId id="3044" r:id="rId9"/>
    <p:sldId id="3108" r:id="rId10"/>
    <p:sldId id="3109" r:id="rId11"/>
    <p:sldId id="306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3">
          <p15:clr>
            <a:srgbClr val="A4A3A4"/>
          </p15:clr>
        </p15:guide>
        <p15:guide id="2" pos="387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cmAuthor id="2" name="李 克尧" initials="李" lastIdx="1" clrIdx="1"/>
  <p:cmAuthor id="3" name="Chunyu_Shi" initials="C"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5E0B5"/>
    <a:srgbClr val="DFE9F4"/>
    <a:srgbClr val="C3D69B"/>
    <a:srgbClr val="0070C0"/>
    <a:srgbClr val="0064AA"/>
    <a:srgbClr val="426EBD"/>
    <a:srgbClr val="00B1F1"/>
    <a:srgbClr val="00744A"/>
    <a:srgbClr val="02993E"/>
    <a:srgbClr val="02A8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77" autoAdjust="0"/>
    <p:restoredTop sz="94414" autoAdjust="0"/>
  </p:normalViewPr>
  <p:slideViewPr>
    <p:cSldViewPr snapToGrid="0">
      <p:cViewPr varScale="1">
        <p:scale>
          <a:sx n="113" d="100"/>
          <a:sy n="113" d="100"/>
        </p:scale>
        <p:origin x="450" y="114"/>
      </p:cViewPr>
      <p:guideLst>
        <p:guide orient="horz" pos="2113"/>
        <p:guide pos="3870"/>
      </p:guideLst>
    </p:cSldViewPr>
  </p:slideViewPr>
  <p:outlineViewPr>
    <p:cViewPr>
      <p:scale>
        <a:sx n="33" d="100"/>
        <a:sy n="33" d="100"/>
      </p:scale>
      <p:origin x="0" y="0"/>
    </p:cViewPr>
  </p:outlineViewPr>
  <p:notesTextViewPr>
    <p:cViewPr>
      <p:scale>
        <a:sx n="300" d="100"/>
        <a:sy n="300" d="100"/>
      </p:scale>
      <p:origin x="0" y="0"/>
    </p:cViewPr>
  </p:notesTextViewPr>
  <p:sorterViewPr>
    <p:cViewPr>
      <p:scale>
        <a:sx n="100" d="100"/>
        <a:sy n="100" d="100"/>
      </p:scale>
      <p:origin x="0" y="-15196"/>
    </p:cViewPr>
  </p:sorterViewPr>
  <p:notesViewPr>
    <p:cSldViewPr snapToGrid="0">
      <p:cViewPr varScale="1">
        <p:scale>
          <a:sx n="62" d="100"/>
          <a:sy n="62" d="100"/>
        </p:scale>
        <p:origin x="3163"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handoutMaster" Target="handoutMasters/handoutMaster1.xml"/></Relationships>
</file>

<file path=ppt/diagrams/_rels/data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image" Target="../media/image6.jpg"/><Relationship Id="rId4" Type="http://schemas.openxmlformats.org/officeDocument/2006/relationships/image" Target="../media/image9.jpg"/></Relationships>
</file>

<file path=ppt/diagrams/_rels/data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image" Target="../media/image10.jpg"/></Relationships>
</file>

<file path=ppt/diagrams/_rels/drawing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image" Target="../media/image6.jpg"/><Relationship Id="rId4" Type="http://schemas.openxmlformats.org/officeDocument/2006/relationships/image" Target="../media/image9.jpg"/></Relationships>
</file>

<file path=ppt/diagrams/_rels/drawing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image" Target="../media/image10.jp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E97E2D-461D-4A01-B481-1BDE1153EA5F}" type="doc">
      <dgm:prSet loTypeId="urn:microsoft.com/office/officeart/2005/8/layout/target3" loCatId="relationship" qsTypeId="urn:microsoft.com/office/officeart/2005/8/quickstyle/3d3" qsCatId="3D" csTypeId="urn:microsoft.com/office/officeart/2005/8/colors/colorful2" csCatId="colorful" phldr="1"/>
      <dgm:spPr/>
      <dgm:t>
        <a:bodyPr/>
        <a:lstStyle/>
        <a:p>
          <a:endParaRPr lang="ru-RU"/>
        </a:p>
      </dgm:t>
    </dgm:pt>
    <dgm:pt modelId="{2A0093B9-46BD-47B6-B984-D8A05CE30AF1}">
      <dgm:prSet custT="1"/>
      <dgm:spPr/>
      <dgm:t>
        <a:bodyPr/>
        <a:lstStyle/>
        <a:p>
          <a:r>
            <a:rPr lang="uz-Cyrl-UZ" sz="3200" b="1" dirty="0">
              <a:latin typeface="+mj-lt"/>
            </a:rPr>
            <a:t>Лойиҳанинг асосий мақсади:</a:t>
          </a:r>
          <a:r>
            <a:rPr lang="uz-Cyrl-UZ" sz="3200" dirty="0">
              <a:latin typeface="+mj-lt"/>
            </a:rPr>
            <a:t> </a:t>
          </a:r>
          <a:endParaRPr lang="ru-RU" sz="3200" dirty="0">
            <a:latin typeface="+mj-lt"/>
          </a:endParaRPr>
        </a:p>
      </dgm:t>
    </dgm:pt>
    <dgm:pt modelId="{701EC411-7780-474E-953D-9BBC163FEAA8}" type="parTrans" cxnId="{1DD70DAB-650C-4672-8548-034F8985AFE7}">
      <dgm:prSet/>
      <dgm:spPr/>
      <dgm:t>
        <a:bodyPr/>
        <a:lstStyle/>
        <a:p>
          <a:endParaRPr lang="ru-RU"/>
        </a:p>
      </dgm:t>
    </dgm:pt>
    <dgm:pt modelId="{E9A58C22-6577-4F74-8FFB-81D8A22F5CF7}" type="sibTrans" cxnId="{1DD70DAB-650C-4672-8548-034F8985AFE7}">
      <dgm:prSet/>
      <dgm:spPr/>
      <dgm:t>
        <a:bodyPr/>
        <a:lstStyle/>
        <a:p>
          <a:endParaRPr lang="ru-RU"/>
        </a:p>
      </dgm:t>
    </dgm:pt>
    <dgm:pt modelId="{1E776CF2-05BA-4539-B58A-55FD1F223E4A}">
      <dgm:prSet/>
      <dgm:spPr/>
      <dgm:t>
        <a:bodyPr/>
        <a:lstStyle/>
        <a:p>
          <a:r>
            <a:rPr lang="uz-Cyrl-UZ" dirty="0">
              <a:latin typeface="+mj-lt"/>
            </a:rPr>
            <a:t>Рух ишлаб чиқаришда вельцлаш жараёни ўрнига тикловчи танлаб эритиш усулини қўллаш орқали “Олмалиқ КМК” АЖ Рух заводида чиқиндиларни таркибидан қимматли компонентларни қўшимча миқдорда ажратиб олиш, чиқиндиларни атроф-муҳитга етказаётган зарарини камайтиришдан иборат.</a:t>
          </a:r>
          <a:r>
            <a:rPr lang="en-US" dirty="0">
              <a:latin typeface="+mj-lt"/>
            </a:rPr>
            <a:t> </a:t>
          </a:r>
          <a:endParaRPr lang="ru-RU" dirty="0">
            <a:latin typeface="+mj-lt"/>
          </a:endParaRPr>
        </a:p>
      </dgm:t>
    </dgm:pt>
    <dgm:pt modelId="{D6E153E6-1190-4F69-BA42-5F6081B5C27A}" type="parTrans" cxnId="{C79152D0-B5A9-41AE-87F6-84532FE818D0}">
      <dgm:prSet/>
      <dgm:spPr/>
      <dgm:t>
        <a:bodyPr/>
        <a:lstStyle/>
        <a:p>
          <a:endParaRPr lang="ru-RU"/>
        </a:p>
      </dgm:t>
    </dgm:pt>
    <dgm:pt modelId="{74B536CA-EC5E-4AFE-92D5-86AEC36ABB37}" type="sibTrans" cxnId="{C79152D0-B5A9-41AE-87F6-84532FE818D0}">
      <dgm:prSet/>
      <dgm:spPr/>
      <dgm:t>
        <a:bodyPr/>
        <a:lstStyle/>
        <a:p>
          <a:endParaRPr lang="ru-RU"/>
        </a:p>
      </dgm:t>
    </dgm:pt>
    <dgm:pt modelId="{02B96D8C-AB04-4567-8E93-3EB731DAEA69}" type="pres">
      <dgm:prSet presAssocID="{0CE97E2D-461D-4A01-B481-1BDE1153EA5F}" presName="Name0" presStyleCnt="0">
        <dgm:presLayoutVars>
          <dgm:chMax val="7"/>
          <dgm:dir/>
          <dgm:animLvl val="lvl"/>
          <dgm:resizeHandles val="exact"/>
        </dgm:presLayoutVars>
      </dgm:prSet>
      <dgm:spPr/>
    </dgm:pt>
    <dgm:pt modelId="{0DA83743-40E3-44FD-B9CB-88F07AAE201D}" type="pres">
      <dgm:prSet presAssocID="{2A0093B9-46BD-47B6-B984-D8A05CE30AF1}" presName="circle1" presStyleLbl="node1" presStyleIdx="0" presStyleCnt="2"/>
      <dgm:spPr/>
    </dgm:pt>
    <dgm:pt modelId="{34C5A1B8-C129-4E25-8890-41DFD59D78FC}" type="pres">
      <dgm:prSet presAssocID="{2A0093B9-46BD-47B6-B984-D8A05CE30AF1}" presName="space" presStyleCnt="0"/>
      <dgm:spPr/>
    </dgm:pt>
    <dgm:pt modelId="{2744089B-368A-45F3-99FE-CCCF5F31A8E9}" type="pres">
      <dgm:prSet presAssocID="{2A0093B9-46BD-47B6-B984-D8A05CE30AF1}" presName="rect1" presStyleLbl="alignAcc1" presStyleIdx="0" presStyleCnt="2"/>
      <dgm:spPr/>
    </dgm:pt>
    <dgm:pt modelId="{2175978F-9BFA-42E3-965D-1CD42CCF9EB9}" type="pres">
      <dgm:prSet presAssocID="{1E776CF2-05BA-4539-B58A-55FD1F223E4A}" presName="vertSpace2" presStyleLbl="node1" presStyleIdx="0" presStyleCnt="2"/>
      <dgm:spPr/>
    </dgm:pt>
    <dgm:pt modelId="{451181B9-4CD3-4427-B6E5-5533FD76DBA6}" type="pres">
      <dgm:prSet presAssocID="{1E776CF2-05BA-4539-B58A-55FD1F223E4A}" presName="circle2" presStyleLbl="node1" presStyleIdx="1" presStyleCnt="2"/>
      <dgm:spPr/>
    </dgm:pt>
    <dgm:pt modelId="{A7FD02FB-79B4-4D68-9420-C926DD522CDF}" type="pres">
      <dgm:prSet presAssocID="{1E776CF2-05BA-4539-B58A-55FD1F223E4A}" presName="rect2" presStyleLbl="alignAcc1" presStyleIdx="1" presStyleCnt="2" custLinFactNeighborX="949" custLinFactNeighborY="-11685"/>
      <dgm:spPr/>
    </dgm:pt>
    <dgm:pt modelId="{4D516750-9F03-4015-80E2-D110C56DF4C2}" type="pres">
      <dgm:prSet presAssocID="{2A0093B9-46BD-47B6-B984-D8A05CE30AF1}" presName="rect1ParTxNoCh" presStyleLbl="alignAcc1" presStyleIdx="1" presStyleCnt="2">
        <dgm:presLayoutVars>
          <dgm:chMax val="1"/>
          <dgm:bulletEnabled val="1"/>
        </dgm:presLayoutVars>
      </dgm:prSet>
      <dgm:spPr/>
    </dgm:pt>
    <dgm:pt modelId="{EFE25395-A218-49FA-871C-1998F6541CDF}" type="pres">
      <dgm:prSet presAssocID="{1E776CF2-05BA-4539-B58A-55FD1F223E4A}" presName="rect2ParTxNoCh" presStyleLbl="alignAcc1" presStyleIdx="1" presStyleCnt="2">
        <dgm:presLayoutVars>
          <dgm:chMax val="1"/>
          <dgm:bulletEnabled val="1"/>
        </dgm:presLayoutVars>
      </dgm:prSet>
      <dgm:spPr/>
    </dgm:pt>
  </dgm:ptLst>
  <dgm:cxnLst>
    <dgm:cxn modelId="{A4FB451D-B961-4B26-9005-44853DE797F0}" type="presOf" srcId="{2A0093B9-46BD-47B6-B984-D8A05CE30AF1}" destId="{2744089B-368A-45F3-99FE-CCCF5F31A8E9}" srcOrd="0" destOrd="0" presId="urn:microsoft.com/office/officeart/2005/8/layout/target3"/>
    <dgm:cxn modelId="{B1319224-ADB2-45C5-BE4D-FF852BA0BA72}" type="presOf" srcId="{1E776CF2-05BA-4539-B58A-55FD1F223E4A}" destId="{A7FD02FB-79B4-4D68-9420-C926DD522CDF}" srcOrd="0" destOrd="0" presId="urn:microsoft.com/office/officeart/2005/8/layout/target3"/>
    <dgm:cxn modelId="{033EEB2F-ADF2-4517-A206-22037E7FA627}" type="presOf" srcId="{1E776CF2-05BA-4539-B58A-55FD1F223E4A}" destId="{EFE25395-A218-49FA-871C-1998F6541CDF}" srcOrd="1" destOrd="0" presId="urn:microsoft.com/office/officeart/2005/8/layout/target3"/>
    <dgm:cxn modelId="{FFDFDA63-4EE9-4CDD-A5F2-E1E2DC4A7591}" type="presOf" srcId="{2A0093B9-46BD-47B6-B984-D8A05CE30AF1}" destId="{4D516750-9F03-4015-80E2-D110C56DF4C2}" srcOrd="1" destOrd="0" presId="urn:microsoft.com/office/officeart/2005/8/layout/target3"/>
    <dgm:cxn modelId="{1DD70DAB-650C-4672-8548-034F8985AFE7}" srcId="{0CE97E2D-461D-4A01-B481-1BDE1153EA5F}" destId="{2A0093B9-46BD-47B6-B984-D8A05CE30AF1}" srcOrd="0" destOrd="0" parTransId="{701EC411-7780-474E-953D-9BBC163FEAA8}" sibTransId="{E9A58C22-6577-4F74-8FFB-81D8A22F5CF7}"/>
    <dgm:cxn modelId="{FEB306B6-6A12-467F-8AD9-79C393366CA4}" type="presOf" srcId="{0CE97E2D-461D-4A01-B481-1BDE1153EA5F}" destId="{02B96D8C-AB04-4567-8E93-3EB731DAEA69}" srcOrd="0" destOrd="0" presId="urn:microsoft.com/office/officeart/2005/8/layout/target3"/>
    <dgm:cxn modelId="{C79152D0-B5A9-41AE-87F6-84532FE818D0}" srcId="{0CE97E2D-461D-4A01-B481-1BDE1153EA5F}" destId="{1E776CF2-05BA-4539-B58A-55FD1F223E4A}" srcOrd="1" destOrd="0" parTransId="{D6E153E6-1190-4F69-BA42-5F6081B5C27A}" sibTransId="{74B536CA-EC5E-4AFE-92D5-86AEC36ABB37}"/>
    <dgm:cxn modelId="{439A68CB-5BAD-44F7-BC9B-57944239C97F}" type="presParOf" srcId="{02B96D8C-AB04-4567-8E93-3EB731DAEA69}" destId="{0DA83743-40E3-44FD-B9CB-88F07AAE201D}" srcOrd="0" destOrd="0" presId="urn:microsoft.com/office/officeart/2005/8/layout/target3"/>
    <dgm:cxn modelId="{90D09ED7-AC22-49E7-AD4B-783F7EE5DBF5}" type="presParOf" srcId="{02B96D8C-AB04-4567-8E93-3EB731DAEA69}" destId="{34C5A1B8-C129-4E25-8890-41DFD59D78FC}" srcOrd="1" destOrd="0" presId="urn:microsoft.com/office/officeart/2005/8/layout/target3"/>
    <dgm:cxn modelId="{FE56115B-E9A7-4D4E-929D-A2168F65FA34}" type="presParOf" srcId="{02B96D8C-AB04-4567-8E93-3EB731DAEA69}" destId="{2744089B-368A-45F3-99FE-CCCF5F31A8E9}" srcOrd="2" destOrd="0" presId="urn:microsoft.com/office/officeart/2005/8/layout/target3"/>
    <dgm:cxn modelId="{54F7363F-6663-4E95-BDF6-F355620A34AE}" type="presParOf" srcId="{02B96D8C-AB04-4567-8E93-3EB731DAEA69}" destId="{2175978F-9BFA-42E3-965D-1CD42CCF9EB9}" srcOrd="3" destOrd="0" presId="urn:microsoft.com/office/officeart/2005/8/layout/target3"/>
    <dgm:cxn modelId="{7AFF7899-F32D-4A29-9822-64A47D007718}" type="presParOf" srcId="{02B96D8C-AB04-4567-8E93-3EB731DAEA69}" destId="{451181B9-4CD3-4427-B6E5-5533FD76DBA6}" srcOrd="4" destOrd="0" presId="urn:microsoft.com/office/officeart/2005/8/layout/target3"/>
    <dgm:cxn modelId="{BDBA74BF-FE08-4573-B3FD-6EDEEA351B9B}" type="presParOf" srcId="{02B96D8C-AB04-4567-8E93-3EB731DAEA69}" destId="{A7FD02FB-79B4-4D68-9420-C926DD522CDF}" srcOrd="5" destOrd="0" presId="urn:microsoft.com/office/officeart/2005/8/layout/target3"/>
    <dgm:cxn modelId="{CFFDB5A5-9CA7-4A01-8804-167AA4118D37}" type="presParOf" srcId="{02B96D8C-AB04-4567-8E93-3EB731DAEA69}" destId="{4D516750-9F03-4015-80E2-D110C56DF4C2}" srcOrd="6" destOrd="0" presId="urn:microsoft.com/office/officeart/2005/8/layout/target3"/>
    <dgm:cxn modelId="{59587A84-3767-4012-A23F-EDB6F3C86819}" type="presParOf" srcId="{02B96D8C-AB04-4567-8E93-3EB731DAEA69}" destId="{EFE25395-A218-49FA-871C-1998F6541CDF}" srcOrd="7"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5D98F1-6CFD-4172-B4BE-375E6FE8DC14}" type="doc">
      <dgm:prSet loTypeId="urn:microsoft.com/office/officeart/2005/8/layout/vList5" loCatId="list" qsTypeId="urn:microsoft.com/office/officeart/2005/8/quickstyle/3d3" qsCatId="3D" csTypeId="urn:microsoft.com/office/officeart/2005/8/colors/accent3_4" csCatId="accent3" phldr="1"/>
      <dgm:spPr/>
      <dgm:t>
        <a:bodyPr/>
        <a:lstStyle/>
        <a:p>
          <a:endParaRPr lang="ru-RU"/>
        </a:p>
      </dgm:t>
    </dgm:pt>
    <dgm:pt modelId="{123CBE98-3B55-494C-AB98-48FDFF26D46A}">
      <dgm:prSet/>
      <dgm:spPr/>
      <dgm:t>
        <a:bodyPr/>
        <a:lstStyle/>
        <a:p>
          <a:r>
            <a:rPr lang="en-US" b="1" dirty="0" err="1">
              <a:latin typeface="+mj-lt"/>
            </a:rPr>
            <a:t>Лойиҳанинг</a:t>
          </a:r>
          <a:r>
            <a:rPr lang="en-US" b="1" dirty="0">
              <a:latin typeface="+mj-lt"/>
            </a:rPr>
            <a:t> </a:t>
          </a:r>
          <a:r>
            <a:rPr lang="en-US" b="1" dirty="0" err="1">
              <a:latin typeface="+mj-lt"/>
            </a:rPr>
            <a:t>вазифалари</a:t>
          </a:r>
          <a:r>
            <a:rPr lang="en-US" b="1" dirty="0">
              <a:latin typeface="+mj-lt"/>
            </a:rPr>
            <a:t>: </a:t>
          </a:r>
          <a:endParaRPr lang="ru-RU" dirty="0">
            <a:latin typeface="+mj-lt"/>
          </a:endParaRPr>
        </a:p>
      </dgm:t>
    </dgm:pt>
    <dgm:pt modelId="{089BC7F9-B86F-4BB7-A2FA-05FDB7FA76C2}" type="parTrans" cxnId="{65142CC4-23C6-4839-930F-8F776CBC14B5}">
      <dgm:prSet/>
      <dgm:spPr/>
      <dgm:t>
        <a:bodyPr/>
        <a:lstStyle/>
        <a:p>
          <a:endParaRPr lang="ru-RU"/>
        </a:p>
      </dgm:t>
    </dgm:pt>
    <dgm:pt modelId="{4028513A-982B-4DAF-A9A9-0C81E8001A55}" type="sibTrans" cxnId="{65142CC4-23C6-4839-930F-8F776CBC14B5}">
      <dgm:prSet/>
      <dgm:spPr/>
      <dgm:t>
        <a:bodyPr/>
        <a:lstStyle/>
        <a:p>
          <a:endParaRPr lang="ru-RU"/>
        </a:p>
      </dgm:t>
    </dgm:pt>
    <dgm:pt modelId="{100D632D-17B7-42D8-9B88-FAA592E94F74}">
      <dgm:prSet/>
      <dgm:spPr/>
      <dgm:t>
        <a:bodyPr/>
        <a:lstStyle/>
        <a:p>
          <a:r>
            <a:rPr lang="uz-Cyrl-UZ" i="1" dirty="0">
              <a:latin typeface="+mj-lt"/>
            </a:rPr>
            <a:t>вельцлаш жараёни ўрнига гидразин сульфатни тикловчи модда қўллаб, рух кекларини тикловчи танлаб эритиш усулини ишлаб чиқиш;</a:t>
          </a:r>
          <a:endParaRPr lang="ru-RU" dirty="0">
            <a:latin typeface="+mj-lt"/>
          </a:endParaRPr>
        </a:p>
      </dgm:t>
    </dgm:pt>
    <dgm:pt modelId="{3EA87839-C679-497A-8C65-AB34F8B6518E}" type="parTrans" cxnId="{5127F8F7-16CF-427E-B0C3-C0903431C5F6}">
      <dgm:prSet/>
      <dgm:spPr/>
      <dgm:t>
        <a:bodyPr/>
        <a:lstStyle/>
        <a:p>
          <a:endParaRPr lang="ru-RU"/>
        </a:p>
      </dgm:t>
    </dgm:pt>
    <dgm:pt modelId="{8842BF78-FD88-4070-A40C-C482BEF56A12}" type="sibTrans" cxnId="{5127F8F7-16CF-427E-B0C3-C0903431C5F6}">
      <dgm:prSet/>
      <dgm:spPr/>
      <dgm:t>
        <a:bodyPr/>
        <a:lstStyle/>
        <a:p>
          <a:endParaRPr lang="ru-RU"/>
        </a:p>
      </dgm:t>
    </dgm:pt>
    <dgm:pt modelId="{0A055C07-E242-4F32-B633-129D1F9ACBA5}">
      <dgm:prSet/>
      <dgm:spPr/>
      <dgm:t>
        <a:bodyPr/>
        <a:lstStyle/>
        <a:p>
          <a:r>
            <a:rPr lang="uz-Cyrl-UZ" i="1" dirty="0">
              <a:latin typeface="+mj-lt"/>
            </a:rPr>
            <a:t>бозорларга қўшимча ажратиб олинган металларни чиқариш ва экспорт салоҳиятини ошириш;</a:t>
          </a:r>
          <a:endParaRPr lang="ru-RU" dirty="0">
            <a:latin typeface="+mj-lt"/>
          </a:endParaRPr>
        </a:p>
      </dgm:t>
    </dgm:pt>
    <dgm:pt modelId="{D0B2D1F7-453A-4987-80EB-8E49D74D06E3}" type="parTrans" cxnId="{A9CDB59C-43C9-47F4-B9C3-E835B25BF13E}">
      <dgm:prSet/>
      <dgm:spPr/>
      <dgm:t>
        <a:bodyPr/>
        <a:lstStyle/>
        <a:p>
          <a:endParaRPr lang="ru-RU"/>
        </a:p>
      </dgm:t>
    </dgm:pt>
    <dgm:pt modelId="{131BA42E-B7E7-47D7-A6C5-E8A4AAE7DF43}" type="sibTrans" cxnId="{A9CDB59C-43C9-47F4-B9C3-E835B25BF13E}">
      <dgm:prSet/>
      <dgm:spPr/>
      <dgm:t>
        <a:bodyPr/>
        <a:lstStyle/>
        <a:p>
          <a:endParaRPr lang="ru-RU"/>
        </a:p>
      </dgm:t>
    </dgm:pt>
    <dgm:pt modelId="{03C4C8D7-1F8C-45EC-97DC-9BBFBBC23D6E}">
      <dgm:prSet/>
      <dgm:spPr/>
      <dgm:t>
        <a:bodyPr/>
        <a:lstStyle/>
        <a:p>
          <a:r>
            <a:rPr lang="uz-Cyrl-UZ" i="1" dirty="0">
              <a:latin typeface="+mj-lt"/>
            </a:rPr>
            <a:t>интеллектуал мулк объектларини ишлаб чиқиш</a:t>
          </a:r>
          <a:r>
            <a:rPr lang="en-US" dirty="0">
              <a:latin typeface="+mj-lt"/>
            </a:rPr>
            <a:t>.</a:t>
          </a:r>
          <a:endParaRPr lang="ru-RU" dirty="0">
            <a:latin typeface="+mj-lt"/>
          </a:endParaRPr>
        </a:p>
      </dgm:t>
    </dgm:pt>
    <dgm:pt modelId="{654E5F05-34AA-4224-AD9D-3FF84D7CEDA1}" type="parTrans" cxnId="{062D8DB5-7100-4BB3-9A56-F6088A0C369A}">
      <dgm:prSet/>
      <dgm:spPr/>
      <dgm:t>
        <a:bodyPr/>
        <a:lstStyle/>
        <a:p>
          <a:endParaRPr lang="ru-RU"/>
        </a:p>
      </dgm:t>
    </dgm:pt>
    <dgm:pt modelId="{F3E28A7D-4981-4949-A05F-90626AC0778D}" type="sibTrans" cxnId="{062D8DB5-7100-4BB3-9A56-F6088A0C369A}">
      <dgm:prSet/>
      <dgm:spPr/>
      <dgm:t>
        <a:bodyPr/>
        <a:lstStyle/>
        <a:p>
          <a:endParaRPr lang="ru-RU"/>
        </a:p>
      </dgm:t>
    </dgm:pt>
    <dgm:pt modelId="{19C501C3-EC6C-40CF-BC24-CE651D526658}">
      <dgm:prSet/>
      <dgm:spPr/>
      <dgm:t>
        <a:bodyPr/>
        <a:lstStyle/>
        <a:p>
          <a:r>
            <a:rPr lang="uz-Cyrl-UZ" i="1" dirty="0">
              <a:latin typeface="+mj-lt"/>
            </a:rPr>
            <a:t>таркибида рух сақлаган оралиқ маҳсулотларни таркибини тўлиқ ўрганиш ва таҳлил қилиш;</a:t>
          </a:r>
          <a:endParaRPr lang="ru-RU" i="1" dirty="0">
            <a:latin typeface="+mj-lt"/>
          </a:endParaRPr>
        </a:p>
      </dgm:t>
    </dgm:pt>
    <dgm:pt modelId="{05E058EA-4D79-4C95-86D1-F4515EA76A2E}" type="parTrans" cxnId="{1AFAE9B5-0340-4DD5-AB94-940A674D3DCB}">
      <dgm:prSet/>
      <dgm:spPr/>
      <dgm:t>
        <a:bodyPr/>
        <a:lstStyle/>
        <a:p>
          <a:endParaRPr lang="ru-RU"/>
        </a:p>
      </dgm:t>
    </dgm:pt>
    <dgm:pt modelId="{1D4E6405-98CD-431C-A645-855F8C9037E4}" type="sibTrans" cxnId="{1AFAE9B5-0340-4DD5-AB94-940A674D3DCB}">
      <dgm:prSet/>
      <dgm:spPr/>
      <dgm:t>
        <a:bodyPr/>
        <a:lstStyle/>
        <a:p>
          <a:endParaRPr lang="ru-RU"/>
        </a:p>
      </dgm:t>
    </dgm:pt>
    <dgm:pt modelId="{C16E0706-F490-44C9-B1F3-CD5154FBC284}">
      <dgm:prSet/>
      <dgm:spPr/>
      <dgm:t>
        <a:bodyPr/>
        <a:lstStyle/>
        <a:p>
          <a:r>
            <a:rPr lang="uz-Cyrl-UZ" i="1" dirty="0">
              <a:latin typeface="+mj-lt"/>
            </a:rPr>
            <a:t>технологик жараёнларни мақбуллаштириш;</a:t>
          </a:r>
          <a:endParaRPr lang="ru-RU" dirty="0">
            <a:latin typeface="+mj-lt"/>
          </a:endParaRPr>
        </a:p>
      </dgm:t>
    </dgm:pt>
    <dgm:pt modelId="{B0C07D04-C88F-4656-81C1-D90D4CE708A8}" type="parTrans" cxnId="{5DD11E84-18DF-4C07-95AF-6C2A5245F0DE}">
      <dgm:prSet/>
      <dgm:spPr/>
      <dgm:t>
        <a:bodyPr/>
        <a:lstStyle/>
        <a:p>
          <a:endParaRPr lang="ru-RU"/>
        </a:p>
      </dgm:t>
    </dgm:pt>
    <dgm:pt modelId="{C57FAF50-404D-4A50-8207-03C0EDB23C7C}" type="sibTrans" cxnId="{5DD11E84-18DF-4C07-95AF-6C2A5245F0DE}">
      <dgm:prSet/>
      <dgm:spPr/>
      <dgm:t>
        <a:bodyPr/>
        <a:lstStyle/>
        <a:p>
          <a:endParaRPr lang="ru-RU"/>
        </a:p>
      </dgm:t>
    </dgm:pt>
    <dgm:pt modelId="{616D3626-3540-4D6B-B64A-57F74601EA0E}" type="pres">
      <dgm:prSet presAssocID="{615D98F1-6CFD-4172-B4BE-375E6FE8DC14}" presName="Name0" presStyleCnt="0">
        <dgm:presLayoutVars>
          <dgm:dir/>
          <dgm:animLvl val="lvl"/>
          <dgm:resizeHandles val="exact"/>
        </dgm:presLayoutVars>
      </dgm:prSet>
      <dgm:spPr/>
    </dgm:pt>
    <dgm:pt modelId="{34C0C936-BE51-4889-8A1C-9D5E4FEAA5F9}" type="pres">
      <dgm:prSet presAssocID="{123CBE98-3B55-494C-AB98-48FDFF26D46A}" presName="linNode" presStyleCnt="0"/>
      <dgm:spPr/>
    </dgm:pt>
    <dgm:pt modelId="{B58A1A79-48A6-4785-B5C7-9640805B24EA}" type="pres">
      <dgm:prSet presAssocID="{123CBE98-3B55-494C-AB98-48FDFF26D46A}" presName="parentText" presStyleLbl="node1" presStyleIdx="0" presStyleCnt="1">
        <dgm:presLayoutVars>
          <dgm:chMax val="1"/>
          <dgm:bulletEnabled val="1"/>
        </dgm:presLayoutVars>
      </dgm:prSet>
      <dgm:spPr/>
    </dgm:pt>
    <dgm:pt modelId="{55173519-152C-46B0-B319-B8E9AB974FC3}" type="pres">
      <dgm:prSet presAssocID="{123CBE98-3B55-494C-AB98-48FDFF26D46A}" presName="descendantText" presStyleLbl="alignAccFollowNode1" presStyleIdx="0" presStyleCnt="1" custScaleX="109158" custLinFactNeighborX="-916" custLinFactNeighborY="0">
        <dgm:presLayoutVars>
          <dgm:bulletEnabled val="1"/>
        </dgm:presLayoutVars>
      </dgm:prSet>
      <dgm:spPr/>
    </dgm:pt>
  </dgm:ptLst>
  <dgm:cxnLst>
    <dgm:cxn modelId="{A934A506-88FC-4CAA-98EF-860DD6AEB922}" type="presOf" srcId="{03C4C8D7-1F8C-45EC-97DC-9BBFBBC23D6E}" destId="{55173519-152C-46B0-B319-B8E9AB974FC3}" srcOrd="0" destOrd="4" presId="urn:microsoft.com/office/officeart/2005/8/layout/vList5"/>
    <dgm:cxn modelId="{442B6638-1B7D-439A-8FA5-2B9E12A3AE75}" type="presOf" srcId="{19C501C3-EC6C-40CF-BC24-CE651D526658}" destId="{55173519-152C-46B0-B319-B8E9AB974FC3}" srcOrd="0" destOrd="0" presId="urn:microsoft.com/office/officeart/2005/8/layout/vList5"/>
    <dgm:cxn modelId="{751C953C-781E-48D4-84F1-79A779E01CE1}" type="presOf" srcId="{0A055C07-E242-4F32-B633-129D1F9ACBA5}" destId="{55173519-152C-46B0-B319-B8E9AB974FC3}" srcOrd="0" destOrd="3" presId="urn:microsoft.com/office/officeart/2005/8/layout/vList5"/>
    <dgm:cxn modelId="{54803367-862F-4424-B353-241B1D937D31}" type="presOf" srcId="{C16E0706-F490-44C9-B1F3-CD5154FBC284}" destId="{55173519-152C-46B0-B319-B8E9AB974FC3}" srcOrd="0" destOrd="1" presId="urn:microsoft.com/office/officeart/2005/8/layout/vList5"/>
    <dgm:cxn modelId="{69385270-DACC-48FB-91BC-D9891C786BBD}" type="presOf" srcId="{615D98F1-6CFD-4172-B4BE-375E6FE8DC14}" destId="{616D3626-3540-4D6B-B64A-57F74601EA0E}" srcOrd="0" destOrd="0" presId="urn:microsoft.com/office/officeart/2005/8/layout/vList5"/>
    <dgm:cxn modelId="{5DD11E84-18DF-4C07-95AF-6C2A5245F0DE}" srcId="{123CBE98-3B55-494C-AB98-48FDFF26D46A}" destId="{C16E0706-F490-44C9-B1F3-CD5154FBC284}" srcOrd="1" destOrd="0" parTransId="{B0C07D04-C88F-4656-81C1-D90D4CE708A8}" sibTransId="{C57FAF50-404D-4A50-8207-03C0EDB23C7C}"/>
    <dgm:cxn modelId="{A9CDB59C-43C9-47F4-B9C3-E835B25BF13E}" srcId="{123CBE98-3B55-494C-AB98-48FDFF26D46A}" destId="{0A055C07-E242-4F32-B633-129D1F9ACBA5}" srcOrd="3" destOrd="0" parTransId="{D0B2D1F7-453A-4987-80EB-8E49D74D06E3}" sibTransId="{131BA42E-B7E7-47D7-A6C5-E8A4AAE7DF43}"/>
    <dgm:cxn modelId="{BE5B2CAB-6A27-4846-A558-3BEAD5CEC7B2}" type="presOf" srcId="{123CBE98-3B55-494C-AB98-48FDFF26D46A}" destId="{B58A1A79-48A6-4785-B5C7-9640805B24EA}" srcOrd="0" destOrd="0" presId="urn:microsoft.com/office/officeart/2005/8/layout/vList5"/>
    <dgm:cxn modelId="{062D8DB5-7100-4BB3-9A56-F6088A0C369A}" srcId="{123CBE98-3B55-494C-AB98-48FDFF26D46A}" destId="{03C4C8D7-1F8C-45EC-97DC-9BBFBBC23D6E}" srcOrd="4" destOrd="0" parTransId="{654E5F05-34AA-4224-AD9D-3FF84D7CEDA1}" sibTransId="{F3E28A7D-4981-4949-A05F-90626AC0778D}"/>
    <dgm:cxn modelId="{1AFAE9B5-0340-4DD5-AB94-940A674D3DCB}" srcId="{123CBE98-3B55-494C-AB98-48FDFF26D46A}" destId="{19C501C3-EC6C-40CF-BC24-CE651D526658}" srcOrd="0" destOrd="0" parTransId="{05E058EA-4D79-4C95-86D1-F4515EA76A2E}" sibTransId="{1D4E6405-98CD-431C-A645-855F8C9037E4}"/>
    <dgm:cxn modelId="{65142CC4-23C6-4839-930F-8F776CBC14B5}" srcId="{615D98F1-6CFD-4172-B4BE-375E6FE8DC14}" destId="{123CBE98-3B55-494C-AB98-48FDFF26D46A}" srcOrd="0" destOrd="0" parTransId="{089BC7F9-B86F-4BB7-A2FA-05FDB7FA76C2}" sibTransId="{4028513A-982B-4DAF-A9A9-0C81E8001A55}"/>
    <dgm:cxn modelId="{0A69A7D1-0D82-449E-B7E6-C7D3B6C32210}" type="presOf" srcId="{100D632D-17B7-42D8-9B88-FAA592E94F74}" destId="{55173519-152C-46B0-B319-B8E9AB974FC3}" srcOrd="0" destOrd="2" presId="urn:microsoft.com/office/officeart/2005/8/layout/vList5"/>
    <dgm:cxn modelId="{5127F8F7-16CF-427E-B0C3-C0903431C5F6}" srcId="{123CBE98-3B55-494C-AB98-48FDFF26D46A}" destId="{100D632D-17B7-42D8-9B88-FAA592E94F74}" srcOrd="2" destOrd="0" parTransId="{3EA87839-C679-497A-8C65-AB34F8B6518E}" sibTransId="{8842BF78-FD88-4070-A40C-C482BEF56A12}"/>
    <dgm:cxn modelId="{CA357048-60EA-4F87-B56E-2B23B736AE24}" type="presParOf" srcId="{616D3626-3540-4D6B-B64A-57F74601EA0E}" destId="{34C0C936-BE51-4889-8A1C-9D5E4FEAA5F9}" srcOrd="0" destOrd="0" presId="urn:microsoft.com/office/officeart/2005/8/layout/vList5"/>
    <dgm:cxn modelId="{32482F74-CA06-4423-B50D-7D310415FF5D}" type="presParOf" srcId="{34C0C936-BE51-4889-8A1C-9D5E4FEAA5F9}" destId="{B58A1A79-48A6-4785-B5C7-9640805B24EA}" srcOrd="0" destOrd="0" presId="urn:microsoft.com/office/officeart/2005/8/layout/vList5"/>
    <dgm:cxn modelId="{7B90D540-D3A4-4448-AA70-28605AD377C6}" type="presParOf" srcId="{34C0C936-BE51-4889-8A1C-9D5E4FEAA5F9}" destId="{55173519-152C-46B0-B319-B8E9AB974FC3}"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068F6F-9DE3-4759-B751-2BD4FE43240D}" type="doc">
      <dgm:prSet loTypeId="urn:microsoft.com/office/officeart/2005/8/layout/chevron2" loCatId="process" qsTypeId="urn:microsoft.com/office/officeart/2005/8/quickstyle/3d2" qsCatId="3D" csTypeId="urn:microsoft.com/office/officeart/2005/8/colors/accent6_2" csCatId="accent6" phldr="1"/>
      <dgm:spPr/>
      <dgm:t>
        <a:bodyPr/>
        <a:lstStyle/>
        <a:p>
          <a:endParaRPr lang="ru-RU"/>
        </a:p>
      </dgm:t>
    </dgm:pt>
    <dgm:pt modelId="{3AD9D03B-0C51-4C5D-A0C4-1E8F3F0E8DE4}">
      <dgm:prSet custT="1"/>
      <dgm:spPr/>
      <dgm:t>
        <a:bodyPr/>
        <a:lstStyle/>
        <a:p>
          <a:r>
            <a:rPr lang="uz-Cyrl-UZ" sz="1800" b="1" i="0" dirty="0">
              <a:solidFill>
                <a:srgbClr val="7030A0"/>
              </a:solidFill>
              <a:latin typeface="+mj-lt"/>
            </a:rPr>
            <a:t>1</a:t>
          </a:r>
          <a:endParaRPr lang="ru-RU" sz="1800" b="1" i="0" dirty="0">
            <a:solidFill>
              <a:srgbClr val="7030A0"/>
            </a:solidFill>
            <a:latin typeface="+mj-lt"/>
          </a:endParaRPr>
        </a:p>
      </dgm:t>
    </dgm:pt>
    <dgm:pt modelId="{1467AADE-EB9B-483C-A277-BB0C2C5A1952}" type="parTrans" cxnId="{B089925A-E2AE-4157-8A67-B3019D6D3279}">
      <dgm:prSet/>
      <dgm:spPr/>
      <dgm:t>
        <a:bodyPr/>
        <a:lstStyle/>
        <a:p>
          <a:endParaRPr lang="ru-RU" sz="1800">
            <a:latin typeface="+mj-lt"/>
          </a:endParaRPr>
        </a:p>
      </dgm:t>
    </dgm:pt>
    <dgm:pt modelId="{DA27F16C-BB2D-45DB-8D75-43323D4F0031}" type="sibTrans" cxnId="{B089925A-E2AE-4157-8A67-B3019D6D3279}">
      <dgm:prSet/>
      <dgm:spPr/>
      <dgm:t>
        <a:bodyPr/>
        <a:lstStyle/>
        <a:p>
          <a:endParaRPr lang="ru-RU" sz="1800">
            <a:latin typeface="+mj-lt"/>
          </a:endParaRPr>
        </a:p>
      </dgm:t>
    </dgm:pt>
    <dgm:pt modelId="{40DB1661-153F-4099-B711-A828812C64F2}">
      <dgm:prSet custT="1"/>
      <dgm:spPr/>
      <dgm:t>
        <a:bodyPr/>
        <a:lstStyle/>
        <a:p>
          <a:r>
            <a:rPr lang="uz-Cyrl-UZ" sz="1800" b="1" i="0" dirty="0">
              <a:solidFill>
                <a:srgbClr val="7030A0"/>
              </a:solidFill>
              <a:latin typeface="+mj-lt"/>
            </a:rPr>
            <a:t>2</a:t>
          </a:r>
          <a:endParaRPr lang="ru-RU" sz="1800" b="1" i="0" dirty="0">
            <a:solidFill>
              <a:srgbClr val="7030A0"/>
            </a:solidFill>
            <a:latin typeface="+mj-lt"/>
          </a:endParaRPr>
        </a:p>
      </dgm:t>
    </dgm:pt>
    <dgm:pt modelId="{C5A3911B-5939-445D-B195-B13882214C50}" type="parTrans" cxnId="{5055D038-0CC2-4037-A252-C585CDDC1ED2}">
      <dgm:prSet/>
      <dgm:spPr/>
      <dgm:t>
        <a:bodyPr/>
        <a:lstStyle/>
        <a:p>
          <a:endParaRPr lang="ru-RU" sz="1800">
            <a:latin typeface="+mj-lt"/>
          </a:endParaRPr>
        </a:p>
      </dgm:t>
    </dgm:pt>
    <dgm:pt modelId="{3863FFE1-EF2F-4980-95C4-60421A0364ED}" type="sibTrans" cxnId="{5055D038-0CC2-4037-A252-C585CDDC1ED2}">
      <dgm:prSet/>
      <dgm:spPr/>
      <dgm:t>
        <a:bodyPr/>
        <a:lstStyle/>
        <a:p>
          <a:endParaRPr lang="ru-RU" sz="1800">
            <a:latin typeface="+mj-lt"/>
          </a:endParaRPr>
        </a:p>
      </dgm:t>
    </dgm:pt>
    <dgm:pt modelId="{1E4D9156-3193-4984-82B2-94A8C05720AE}">
      <dgm:prSet custT="1"/>
      <dgm:spPr/>
      <dgm:t>
        <a:bodyPr/>
        <a:lstStyle/>
        <a:p>
          <a:r>
            <a:rPr lang="uz-Cyrl-UZ" sz="1800" b="1" i="0" dirty="0">
              <a:solidFill>
                <a:srgbClr val="7030A0"/>
              </a:solidFill>
              <a:latin typeface="+mj-lt"/>
            </a:rPr>
            <a:t>3</a:t>
          </a:r>
          <a:endParaRPr lang="ru-RU" sz="1800" b="1" i="0" dirty="0">
            <a:solidFill>
              <a:srgbClr val="7030A0"/>
            </a:solidFill>
            <a:latin typeface="+mj-lt"/>
          </a:endParaRPr>
        </a:p>
      </dgm:t>
    </dgm:pt>
    <dgm:pt modelId="{71851B49-817D-41EF-95F1-ADDA7D903186}" type="parTrans" cxnId="{5A21CA15-3CE7-4E00-9FEB-E00637806899}">
      <dgm:prSet/>
      <dgm:spPr/>
      <dgm:t>
        <a:bodyPr/>
        <a:lstStyle/>
        <a:p>
          <a:endParaRPr lang="ru-RU" sz="1800">
            <a:latin typeface="+mj-lt"/>
          </a:endParaRPr>
        </a:p>
      </dgm:t>
    </dgm:pt>
    <dgm:pt modelId="{FC2848D8-B7FF-4CEE-85A2-06B8DF5FC2B5}" type="sibTrans" cxnId="{5A21CA15-3CE7-4E00-9FEB-E00637806899}">
      <dgm:prSet/>
      <dgm:spPr/>
      <dgm:t>
        <a:bodyPr/>
        <a:lstStyle/>
        <a:p>
          <a:endParaRPr lang="ru-RU" sz="1800">
            <a:latin typeface="+mj-lt"/>
          </a:endParaRPr>
        </a:p>
      </dgm:t>
    </dgm:pt>
    <dgm:pt modelId="{57D45E1A-37B5-4FF1-8098-65903AFC0081}">
      <dgm:prSet custT="1"/>
      <dgm:spPr>
        <a:solidFill>
          <a:schemeClr val="accent5">
            <a:lumMod val="20000"/>
            <a:lumOff val="80000"/>
            <a:alpha val="90000"/>
          </a:schemeClr>
        </a:solidFill>
      </dgm:spPr>
      <dgm:t>
        <a:bodyPr/>
        <a:lstStyle/>
        <a:p>
          <a:pPr algn="just">
            <a:lnSpc>
              <a:spcPct val="100000"/>
            </a:lnSpc>
          </a:pPr>
          <a:r>
            <a:rPr lang="uz-Cyrl-UZ" sz="1800" i="1" dirty="0">
              <a:latin typeface="+mj-lt"/>
            </a:rPr>
            <a:t>Рух ва қимматбаҳо металларни қайта тиклаш учун ресурс ва энергиятежамкор тикловчилардан фойдаланган ҳолда термик қайта ишлаш технологиясини ишлаб чиқилди</a:t>
          </a:r>
          <a:r>
            <a:rPr lang="en-US" sz="1800" i="1" dirty="0">
              <a:latin typeface="+mj-lt"/>
            </a:rPr>
            <a:t>;</a:t>
          </a:r>
          <a:endParaRPr lang="ru-RU" sz="1800" dirty="0">
            <a:latin typeface="+mj-lt"/>
          </a:endParaRPr>
        </a:p>
      </dgm:t>
    </dgm:pt>
    <dgm:pt modelId="{03D2D99B-C696-4A75-A457-A720F1468D23}" type="parTrans" cxnId="{5AC614EE-F089-44D9-9489-57CD87947BE1}">
      <dgm:prSet/>
      <dgm:spPr/>
      <dgm:t>
        <a:bodyPr/>
        <a:lstStyle/>
        <a:p>
          <a:endParaRPr lang="ru-RU" sz="1800">
            <a:latin typeface="+mj-lt"/>
          </a:endParaRPr>
        </a:p>
      </dgm:t>
    </dgm:pt>
    <dgm:pt modelId="{DC03B809-29E2-4E91-8652-E744A417043C}" type="sibTrans" cxnId="{5AC614EE-F089-44D9-9489-57CD87947BE1}">
      <dgm:prSet/>
      <dgm:spPr/>
      <dgm:t>
        <a:bodyPr/>
        <a:lstStyle/>
        <a:p>
          <a:endParaRPr lang="ru-RU" sz="1800">
            <a:latin typeface="+mj-lt"/>
          </a:endParaRPr>
        </a:p>
      </dgm:t>
    </dgm:pt>
    <dgm:pt modelId="{95384F58-7EE5-42E9-955A-05F35408835A}">
      <dgm:prSet custT="1"/>
      <dgm:spPr>
        <a:solidFill>
          <a:schemeClr val="accent5">
            <a:lumMod val="20000"/>
            <a:lumOff val="80000"/>
            <a:alpha val="90000"/>
          </a:schemeClr>
        </a:solidFill>
      </dgm:spPr>
      <dgm:t>
        <a:bodyPr/>
        <a:lstStyle/>
        <a:p>
          <a:pPr algn="just">
            <a:lnSpc>
              <a:spcPct val="100000"/>
            </a:lnSpc>
          </a:pPr>
          <a:r>
            <a:rPr lang="uz-Cyrl-UZ" sz="1800" i="1" dirty="0">
              <a:latin typeface="+mj-lt"/>
            </a:rPr>
            <a:t>Рух кекидаги асосий минерал – рух ферритлари таркибига кирувчи уч валентли темирни икки валентли ҳолатга айлантириш учун тикловчи восита сифатида гидразин сульфат қўлланилганда реакция натижасида иссиқлик ажралиб чиқиши ҳисобига жараённинг унумдорлиги паст ҳароратларда (20-25°С) ортиши аниқланди; </a:t>
          </a:r>
          <a:endParaRPr lang="ru-RU" sz="1800" dirty="0">
            <a:latin typeface="+mj-lt"/>
          </a:endParaRPr>
        </a:p>
      </dgm:t>
    </dgm:pt>
    <dgm:pt modelId="{BE947229-A68D-449F-9054-D404352604D1}" type="parTrans" cxnId="{BB73E8E3-749F-485B-B368-1D1D2EBBBAE7}">
      <dgm:prSet/>
      <dgm:spPr/>
      <dgm:t>
        <a:bodyPr/>
        <a:lstStyle/>
        <a:p>
          <a:endParaRPr lang="ru-RU" sz="1800">
            <a:latin typeface="+mj-lt"/>
          </a:endParaRPr>
        </a:p>
      </dgm:t>
    </dgm:pt>
    <dgm:pt modelId="{0B6BAE36-F2F7-4BB7-83E5-24EA6FEFC158}" type="sibTrans" cxnId="{BB73E8E3-749F-485B-B368-1D1D2EBBBAE7}">
      <dgm:prSet/>
      <dgm:spPr/>
      <dgm:t>
        <a:bodyPr/>
        <a:lstStyle/>
        <a:p>
          <a:endParaRPr lang="ru-RU" sz="1800">
            <a:latin typeface="+mj-lt"/>
          </a:endParaRPr>
        </a:p>
      </dgm:t>
    </dgm:pt>
    <dgm:pt modelId="{8147B271-9E03-4CBF-B60C-A36808C5BE5E}">
      <dgm:prSet custT="1"/>
      <dgm:spPr>
        <a:solidFill>
          <a:schemeClr val="accent5">
            <a:lumMod val="20000"/>
            <a:lumOff val="80000"/>
            <a:alpha val="90000"/>
          </a:schemeClr>
        </a:solidFill>
      </dgm:spPr>
      <dgm:t>
        <a:bodyPr/>
        <a:lstStyle/>
        <a:p>
          <a:pPr algn="just">
            <a:lnSpc>
              <a:spcPct val="100000"/>
            </a:lnSpc>
          </a:pPr>
          <a:r>
            <a:rPr lang="uz-Cyrl-UZ" sz="1800" i="1" dirty="0">
              <a:solidFill>
                <a:schemeClr val="tx1"/>
              </a:solidFill>
              <a:latin typeface="+mj-lt"/>
            </a:rPr>
            <a:t>Гидразин сульфат </a:t>
          </a:r>
          <a:r>
            <a:rPr lang="uz-Cyrl-UZ" sz="1800" i="1" dirty="0">
              <a:latin typeface="+mj-lt"/>
            </a:rPr>
            <a:t>ёрдамида рух кекини кислотали муҳитда танлаб эритишда кекдаги рух, темир, мис ва кадмий металларининг эритмага ўтиш даражаси ортиши ва фильтрлашдан сўнг олинган қаттиқ қолдиқ таркибига олтин ва кумушнинг тўлиқ ўтиши аниқланди. </a:t>
          </a:r>
          <a:endParaRPr lang="ru-RU" sz="1800" dirty="0">
            <a:latin typeface="+mj-lt"/>
          </a:endParaRPr>
        </a:p>
      </dgm:t>
    </dgm:pt>
    <dgm:pt modelId="{6B70D0FD-91D2-4C38-A179-2E3FD540B605}" type="parTrans" cxnId="{A6A96915-2B87-4984-BD43-1150C56F597D}">
      <dgm:prSet/>
      <dgm:spPr/>
      <dgm:t>
        <a:bodyPr/>
        <a:lstStyle/>
        <a:p>
          <a:endParaRPr lang="ru-RU" sz="1800">
            <a:latin typeface="+mj-lt"/>
          </a:endParaRPr>
        </a:p>
      </dgm:t>
    </dgm:pt>
    <dgm:pt modelId="{1004D85C-E4E7-4E89-BC83-7BCD95B17AF3}" type="sibTrans" cxnId="{A6A96915-2B87-4984-BD43-1150C56F597D}">
      <dgm:prSet/>
      <dgm:spPr/>
      <dgm:t>
        <a:bodyPr/>
        <a:lstStyle/>
        <a:p>
          <a:endParaRPr lang="ru-RU" sz="1800">
            <a:latin typeface="+mj-lt"/>
          </a:endParaRPr>
        </a:p>
      </dgm:t>
    </dgm:pt>
    <dgm:pt modelId="{5C8B9BD4-6FDF-43BF-AB83-8CEEF5B62005}" type="pres">
      <dgm:prSet presAssocID="{3F068F6F-9DE3-4759-B751-2BD4FE43240D}" presName="linearFlow" presStyleCnt="0">
        <dgm:presLayoutVars>
          <dgm:dir/>
          <dgm:animLvl val="lvl"/>
          <dgm:resizeHandles val="exact"/>
        </dgm:presLayoutVars>
      </dgm:prSet>
      <dgm:spPr/>
    </dgm:pt>
    <dgm:pt modelId="{4670B367-0ECD-4996-B583-AF3322CC8AC7}" type="pres">
      <dgm:prSet presAssocID="{3AD9D03B-0C51-4C5D-A0C4-1E8F3F0E8DE4}" presName="composite" presStyleCnt="0"/>
      <dgm:spPr/>
    </dgm:pt>
    <dgm:pt modelId="{045A6FC3-5665-4831-9AFC-5EB6DF64CD02}" type="pres">
      <dgm:prSet presAssocID="{3AD9D03B-0C51-4C5D-A0C4-1E8F3F0E8DE4}" presName="parentText" presStyleLbl="alignNode1" presStyleIdx="0" presStyleCnt="3" custLinFactNeighborX="0" custLinFactNeighborY="268">
        <dgm:presLayoutVars>
          <dgm:chMax val="1"/>
          <dgm:bulletEnabled val="1"/>
        </dgm:presLayoutVars>
      </dgm:prSet>
      <dgm:spPr/>
    </dgm:pt>
    <dgm:pt modelId="{B990FFEB-6697-41E0-B069-73D9DB5A2E5E}" type="pres">
      <dgm:prSet presAssocID="{3AD9D03B-0C51-4C5D-A0C4-1E8F3F0E8DE4}" presName="descendantText" presStyleLbl="alignAcc1" presStyleIdx="0" presStyleCnt="3">
        <dgm:presLayoutVars>
          <dgm:bulletEnabled val="1"/>
        </dgm:presLayoutVars>
      </dgm:prSet>
      <dgm:spPr/>
    </dgm:pt>
    <dgm:pt modelId="{0E6DA124-724B-4F0B-8055-CD0D5631EC28}" type="pres">
      <dgm:prSet presAssocID="{DA27F16C-BB2D-45DB-8D75-43323D4F0031}" presName="sp" presStyleCnt="0"/>
      <dgm:spPr/>
    </dgm:pt>
    <dgm:pt modelId="{8913BF0E-2FDA-46C1-80C3-6AF2DB7614EC}" type="pres">
      <dgm:prSet presAssocID="{40DB1661-153F-4099-B711-A828812C64F2}" presName="composite" presStyleCnt="0"/>
      <dgm:spPr/>
    </dgm:pt>
    <dgm:pt modelId="{974D3C94-DF0C-4C92-82EB-9AB54B5C804D}" type="pres">
      <dgm:prSet presAssocID="{40DB1661-153F-4099-B711-A828812C64F2}" presName="parentText" presStyleLbl="alignNode1" presStyleIdx="1" presStyleCnt="3" custLinFactNeighborX="0" custLinFactNeighborY="268">
        <dgm:presLayoutVars>
          <dgm:chMax val="1"/>
          <dgm:bulletEnabled val="1"/>
        </dgm:presLayoutVars>
      </dgm:prSet>
      <dgm:spPr/>
    </dgm:pt>
    <dgm:pt modelId="{541C7041-51D4-4B5D-8F3D-86E52C290EA0}" type="pres">
      <dgm:prSet presAssocID="{40DB1661-153F-4099-B711-A828812C64F2}" presName="descendantText" presStyleLbl="alignAcc1" presStyleIdx="1" presStyleCnt="3" custScaleY="140526" custLinFactNeighborX="0" custLinFactNeighborY="-3819">
        <dgm:presLayoutVars>
          <dgm:bulletEnabled val="1"/>
        </dgm:presLayoutVars>
      </dgm:prSet>
      <dgm:spPr/>
    </dgm:pt>
    <dgm:pt modelId="{8AEFC408-B450-44E3-BF1F-95DAF48962B6}" type="pres">
      <dgm:prSet presAssocID="{3863FFE1-EF2F-4980-95C4-60421A0364ED}" presName="sp" presStyleCnt="0"/>
      <dgm:spPr/>
    </dgm:pt>
    <dgm:pt modelId="{119E4F92-A12B-4D7B-8088-D92454EE5DCD}" type="pres">
      <dgm:prSet presAssocID="{1E4D9156-3193-4984-82B2-94A8C05720AE}" presName="composite" presStyleCnt="0"/>
      <dgm:spPr/>
    </dgm:pt>
    <dgm:pt modelId="{A415EC2F-EEB7-487E-9D9D-E4D8903C5FDF}" type="pres">
      <dgm:prSet presAssocID="{1E4D9156-3193-4984-82B2-94A8C05720AE}" presName="parentText" presStyleLbl="alignNode1" presStyleIdx="2" presStyleCnt="3" custLinFactNeighborX="0" custLinFactNeighborY="268">
        <dgm:presLayoutVars>
          <dgm:chMax val="1"/>
          <dgm:bulletEnabled val="1"/>
        </dgm:presLayoutVars>
      </dgm:prSet>
      <dgm:spPr/>
    </dgm:pt>
    <dgm:pt modelId="{BE946564-0D68-4941-998D-6456722054E4}" type="pres">
      <dgm:prSet presAssocID="{1E4D9156-3193-4984-82B2-94A8C05720AE}" presName="descendantText" presStyleLbl="alignAcc1" presStyleIdx="2" presStyleCnt="3" custScaleY="125900">
        <dgm:presLayoutVars>
          <dgm:bulletEnabled val="1"/>
        </dgm:presLayoutVars>
      </dgm:prSet>
      <dgm:spPr/>
    </dgm:pt>
  </dgm:ptLst>
  <dgm:cxnLst>
    <dgm:cxn modelId="{CA703B0A-C5EA-4E1B-AC48-9571A70C73BA}" type="presOf" srcId="{3AD9D03B-0C51-4C5D-A0C4-1E8F3F0E8DE4}" destId="{045A6FC3-5665-4831-9AFC-5EB6DF64CD02}" srcOrd="0" destOrd="0" presId="urn:microsoft.com/office/officeart/2005/8/layout/chevron2"/>
    <dgm:cxn modelId="{A6A96915-2B87-4984-BD43-1150C56F597D}" srcId="{1E4D9156-3193-4984-82B2-94A8C05720AE}" destId="{8147B271-9E03-4CBF-B60C-A36808C5BE5E}" srcOrd="0" destOrd="0" parTransId="{6B70D0FD-91D2-4C38-A179-2E3FD540B605}" sibTransId="{1004D85C-E4E7-4E89-BC83-7BCD95B17AF3}"/>
    <dgm:cxn modelId="{5A21CA15-3CE7-4E00-9FEB-E00637806899}" srcId="{3F068F6F-9DE3-4759-B751-2BD4FE43240D}" destId="{1E4D9156-3193-4984-82B2-94A8C05720AE}" srcOrd="2" destOrd="0" parTransId="{71851B49-817D-41EF-95F1-ADDA7D903186}" sibTransId="{FC2848D8-B7FF-4CEE-85A2-06B8DF5FC2B5}"/>
    <dgm:cxn modelId="{23D91A1D-C622-4120-AC73-50DDBD687CAE}" type="presOf" srcId="{57D45E1A-37B5-4FF1-8098-65903AFC0081}" destId="{B990FFEB-6697-41E0-B069-73D9DB5A2E5E}" srcOrd="0" destOrd="0" presId="urn:microsoft.com/office/officeart/2005/8/layout/chevron2"/>
    <dgm:cxn modelId="{5055D038-0CC2-4037-A252-C585CDDC1ED2}" srcId="{3F068F6F-9DE3-4759-B751-2BD4FE43240D}" destId="{40DB1661-153F-4099-B711-A828812C64F2}" srcOrd="1" destOrd="0" parTransId="{C5A3911B-5939-445D-B195-B13882214C50}" sibTransId="{3863FFE1-EF2F-4980-95C4-60421A0364ED}"/>
    <dgm:cxn modelId="{142EA83A-3A19-4A1B-8548-ED53A5B17D91}" type="presOf" srcId="{40DB1661-153F-4099-B711-A828812C64F2}" destId="{974D3C94-DF0C-4C92-82EB-9AB54B5C804D}" srcOrd="0" destOrd="0" presId="urn:microsoft.com/office/officeart/2005/8/layout/chevron2"/>
    <dgm:cxn modelId="{21CC0362-32B0-40F4-A6B4-FF7FBFD412D1}" type="presOf" srcId="{3F068F6F-9DE3-4759-B751-2BD4FE43240D}" destId="{5C8B9BD4-6FDF-43BF-AB83-8CEEF5B62005}" srcOrd="0" destOrd="0" presId="urn:microsoft.com/office/officeart/2005/8/layout/chevron2"/>
    <dgm:cxn modelId="{16F34259-FC10-458C-9F38-829AB39DCEA1}" type="presOf" srcId="{1E4D9156-3193-4984-82B2-94A8C05720AE}" destId="{A415EC2F-EEB7-487E-9D9D-E4D8903C5FDF}" srcOrd="0" destOrd="0" presId="urn:microsoft.com/office/officeart/2005/8/layout/chevron2"/>
    <dgm:cxn modelId="{B089925A-E2AE-4157-8A67-B3019D6D3279}" srcId="{3F068F6F-9DE3-4759-B751-2BD4FE43240D}" destId="{3AD9D03B-0C51-4C5D-A0C4-1E8F3F0E8DE4}" srcOrd="0" destOrd="0" parTransId="{1467AADE-EB9B-483C-A277-BB0C2C5A1952}" sibTransId="{DA27F16C-BB2D-45DB-8D75-43323D4F0031}"/>
    <dgm:cxn modelId="{C5A50F97-40FE-4921-AA35-6865F655C11D}" type="presOf" srcId="{8147B271-9E03-4CBF-B60C-A36808C5BE5E}" destId="{BE946564-0D68-4941-998D-6456722054E4}" srcOrd="0" destOrd="0" presId="urn:microsoft.com/office/officeart/2005/8/layout/chevron2"/>
    <dgm:cxn modelId="{EE1C0EC6-28FC-41C4-92C3-7DA54EF2071B}" type="presOf" srcId="{95384F58-7EE5-42E9-955A-05F35408835A}" destId="{541C7041-51D4-4B5D-8F3D-86E52C290EA0}" srcOrd="0" destOrd="0" presId="urn:microsoft.com/office/officeart/2005/8/layout/chevron2"/>
    <dgm:cxn modelId="{BB73E8E3-749F-485B-B368-1D1D2EBBBAE7}" srcId="{40DB1661-153F-4099-B711-A828812C64F2}" destId="{95384F58-7EE5-42E9-955A-05F35408835A}" srcOrd="0" destOrd="0" parTransId="{BE947229-A68D-449F-9054-D404352604D1}" sibTransId="{0B6BAE36-F2F7-4BB7-83E5-24EA6FEFC158}"/>
    <dgm:cxn modelId="{5AC614EE-F089-44D9-9489-57CD87947BE1}" srcId="{3AD9D03B-0C51-4C5D-A0C4-1E8F3F0E8DE4}" destId="{57D45E1A-37B5-4FF1-8098-65903AFC0081}" srcOrd="0" destOrd="0" parTransId="{03D2D99B-C696-4A75-A457-A720F1468D23}" sibTransId="{DC03B809-29E2-4E91-8652-E744A417043C}"/>
    <dgm:cxn modelId="{48FDAC76-593C-4975-A662-0824C6B1BAAD}" type="presParOf" srcId="{5C8B9BD4-6FDF-43BF-AB83-8CEEF5B62005}" destId="{4670B367-0ECD-4996-B583-AF3322CC8AC7}" srcOrd="0" destOrd="0" presId="urn:microsoft.com/office/officeart/2005/8/layout/chevron2"/>
    <dgm:cxn modelId="{16CEAEE4-2EB3-49E3-8FA6-8F08442C0BC7}" type="presParOf" srcId="{4670B367-0ECD-4996-B583-AF3322CC8AC7}" destId="{045A6FC3-5665-4831-9AFC-5EB6DF64CD02}" srcOrd="0" destOrd="0" presId="urn:microsoft.com/office/officeart/2005/8/layout/chevron2"/>
    <dgm:cxn modelId="{B4C501B4-E448-4192-8AEB-57A49B35851C}" type="presParOf" srcId="{4670B367-0ECD-4996-B583-AF3322CC8AC7}" destId="{B990FFEB-6697-41E0-B069-73D9DB5A2E5E}" srcOrd="1" destOrd="0" presId="urn:microsoft.com/office/officeart/2005/8/layout/chevron2"/>
    <dgm:cxn modelId="{1098CC06-B5E8-4E9C-AC6D-60E64E37BCD6}" type="presParOf" srcId="{5C8B9BD4-6FDF-43BF-AB83-8CEEF5B62005}" destId="{0E6DA124-724B-4F0B-8055-CD0D5631EC28}" srcOrd="1" destOrd="0" presId="urn:microsoft.com/office/officeart/2005/8/layout/chevron2"/>
    <dgm:cxn modelId="{D6ECA5C7-A17F-4F46-85E1-7E1A4A766EF1}" type="presParOf" srcId="{5C8B9BD4-6FDF-43BF-AB83-8CEEF5B62005}" destId="{8913BF0E-2FDA-46C1-80C3-6AF2DB7614EC}" srcOrd="2" destOrd="0" presId="urn:microsoft.com/office/officeart/2005/8/layout/chevron2"/>
    <dgm:cxn modelId="{B9132877-6AEA-4027-BD4D-C5FB407590E8}" type="presParOf" srcId="{8913BF0E-2FDA-46C1-80C3-6AF2DB7614EC}" destId="{974D3C94-DF0C-4C92-82EB-9AB54B5C804D}" srcOrd="0" destOrd="0" presId="urn:microsoft.com/office/officeart/2005/8/layout/chevron2"/>
    <dgm:cxn modelId="{AAA2F986-38E7-40B3-B4F1-629F1BABABAA}" type="presParOf" srcId="{8913BF0E-2FDA-46C1-80C3-6AF2DB7614EC}" destId="{541C7041-51D4-4B5D-8F3D-86E52C290EA0}" srcOrd="1" destOrd="0" presId="urn:microsoft.com/office/officeart/2005/8/layout/chevron2"/>
    <dgm:cxn modelId="{DCC414EC-3D08-4CCC-A9FC-049249438FF9}" type="presParOf" srcId="{5C8B9BD4-6FDF-43BF-AB83-8CEEF5B62005}" destId="{8AEFC408-B450-44E3-BF1F-95DAF48962B6}" srcOrd="3" destOrd="0" presId="urn:microsoft.com/office/officeart/2005/8/layout/chevron2"/>
    <dgm:cxn modelId="{7104E694-6EBD-488C-A324-FD5163CB0260}" type="presParOf" srcId="{5C8B9BD4-6FDF-43BF-AB83-8CEEF5B62005}" destId="{119E4F92-A12B-4D7B-8088-D92454EE5DCD}" srcOrd="4" destOrd="0" presId="urn:microsoft.com/office/officeart/2005/8/layout/chevron2"/>
    <dgm:cxn modelId="{6F1F12E0-3EE6-4980-9A3C-DE3F5222A5D8}" type="presParOf" srcId="{119E4F92-A12B-4D7B-8088-D92454EE5DCD}" destId="{A415EC2F-EEB7-487E-9D9D-E4D8903C5FDF}" srcOrd="0" destOrd="0" presId="urn:microsoft.com/office/officeart/2005/8/layout/chevron2"/>
    <dgm:cxn modelId="{19079416-B0E8-473B-8832-16E759F61577}" type="presParOf" srcId="{119E4F92-A12B-4D7B-8088-D92454EE5DCD}" destId="{BE946564-0D68-4941-998D-6456722054E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9993929-0AB3-4B9C-BB99-0224438A13F0}" type="doc">
      <dgm:prSet loTypeId="urn:microsoft.com/office/officeart/2005/8/layout/vList3" loCatId="list" qsTypeId="urn:microsoft.com/office/officeart/2005/8/quickstyle/3d3" qsCatId="3D" csTypeId="urn:microsoft.com/office/officeart/2005/8/colors/accent3_2" csCatId="accent3" phldr="1"/>
      <dgm:spPr/>
      <dgm:t>
        <a:bodyPr/>
        <a:lstStyle/>
        <a:p>
          <a:endParaRPr lang="ru-RU"/>
        </a:p>
      </dgm:t>
    </dgm:pt>
    <dgm:pt modelId="{990FF857-75D7-4CEC-94A6-9AEFEAB9F0EB}">
      <dgm:prSet custT="1"/>
      <dgm:spPr/>
      <dgm:t>
        <a:bodyPr/>
        <a:lstStyle/>
        <a:p>
          <a:r>
            <a:rPr lang="uz-Cyrl-UZ" sz="1600" b="1" i="0" dirty="0">
              <a:solidFill>
                <a:schemeClr val="tx1"/>
              </a:solidFill>
              <a:latin typeface="+mj-lt"/>
            </a:rPr>
            <a:t>Лойиҳанинг илмий натижаси – рухли кекларни қайта ишлашнинг янги технологияси металлургия саноатида, хусусан, рух ишлаб чиқариш ва қимматбаҳо металлар ажратиб олишда юқори талабга эга бўлади. Дунёда ҳар йили тахминан 13 миллион тонна рух ишлаб чиқарилади, шу билан бирга чиқиндилар орқали рух йўқотишлари 15-20% ни ташкил қилади. Таклиф этилаётган технологиянинг амалиётга жорий этилиши бу йўқотишларни 5-7 фоизгача камайтириш имконини беради, бу эса корхоналарга иқтисодий фойда келтиради.</a:t>
          </a:r>
          <a:endParaRPr lang="ru-RU" sz="1600" b="1" i="0" dirty="0">
            <a:solidFill>
              <a:schemeClr val="tx1"/>
            </a:solidFill>
            <a:latin typeface="+mj-lt"/>
          </a:endParaRPr>
        </a:p>
      </dgm:t>
    </dgm:pt>
    <dgm:pt modelId="{0007985B-0D48-44A7-9BC0-86AB2E76EC8B}" type="parTrans" cxnId="{12065A8D-8ED2-438F-B07E-02B77F6C4DE5}">
      <dgm:prSet/>
      <dgm:spPr/>
      <dgm:t>
        <a:bodyPr/>
        <a:lstStyle/>
        <a:p>
          <a:endParaRPr lang="ru-RU"/>
        </a:p>
      </dgm:t>
    </dgm:pt>
    <dgm:pt modelId="{14EC1005-2AAB-42BB-98DB-46F259123EA0}" type="sibTrans" cxnId="{12065A8D-8ED2-438F-B07E-02B77F6C4DE5}">
      <dgm:prSet/>
      <dgm:spPr/>
      <dgm:t>
        <a:bodyPr/>
        <a:lstStyle/>
        <a:p>
          <a:endParaRPr lang="ru-RU"/>
        </a:p>
      </dgm:t>
    </dgm:pt>
    <dgm:pt modelId="{A2FB625B-EA1B-4351-8161-43BF24E7FD9E}">
      <dgm:prSet custT="1"/>
      <dgm:spPr/>
      <dgm:t>
        <a:bodyPr/>
        <a:lstStyle/>
        <a:p>
          <a:r>
            <a:rPr lang="uz-Cyrl-UZ" sz="1600" b="1" i="0" dirty="0">
              <a:solidFill>
                <a:schemeClr val="tx1"/>
              </a:solidFill>
              <a:latin typeface="+mj-lt"/>
            </a:rPr>
            <a:t>Таҳлилий ҳисоботларга кўра, жаҳонда рух ишлаб чиқариш барқарор ўсиб бормоқда, қурилиш, аккумулятор ишлаб чиқариш ва коррозияга қарши қопламаларда кенг қўлланилиши туфайли рух маҳсулотларига бўлган талаб ҳар йили 2-3 фоизга ошиб бормоқда. 2022 йилда глобал рухга бўлган талаб 13,5 миллион тоннани ташкил этди, 2025 йилга келиб эса ўсиш прогнози 14 миллион тоннани ташкил этиши кутилмоқда. Олмалиқ кон-металлургия комбинатида рухли кекларни қайта ишлаш долзарб аҳамиятга эга, чунки ҳар йили чиқиндилар ҳажми 50 минг тоннагача етади.</a:t>
          </a:r>
          <a:endParaRPr lang="ru-RU" sz="1600" b="1" i="0" dirty="0">
            <a:solidFill>
              <a:schemeClr val="tx1"/>
            </a:solidFill>
            <a:latin typeface="+mj-lt"/>
          </a:endParaRPr>
        </a:p>
      </dgm:t>
    </dgm:pt>
    <dgm:pt modelId="{545A55AC-737F-40DE-8D63-4304BD376A1F}" type="parTrans" cxnId="{F472F2BD-4046-42E7-A04C-AC553E8DF4A6}">
      <dgm:prSet/>
      <dgm:spPr/>
      <dgm:t>
        <a:bodyPr/>
        <a:lstStyle/>
        <a:p>
          <a:endParaRPr lang="ru-RU"/>
        </a:p>
      </dgm:t>
    </dgm:pt>
    <dgm:pt modelId="{75843B20-9CFB-4F0C-A569-A26BD7029D32}" type="sibTrans" cxnId="{F472F2BD-4046-42E7-A04C-AC553E8DF4A6}">
      <dgm:prSet/>
      <dgm:spPr/>
      <dgm:t>
        <a:bodyPr/>
        <a:lstStyle/>
        <a:p>
          <a:endParaRPr lang="ru-RU"/>
        </a:p>
      </dgm:t>
    </dgm:pt>
    <dgm:pt modelId="{B0718A18-D600-40A7-B3E7-74CF6926F7C7}">
      <dgm:prSet custT="1"/>
      <dgm:spPr/>
      <dgm:t>
        <a:bodyPr/>
        <a:lstStyle/>
        <a:p>
          <a:r>
            <a:rPr lang="uz-Cyrl-UZ" sz="1600" b="1" i="0" dirty="0">
              <a:solidFill>
                <a:schemeClr val="tx1"/>
              </a:solidFill>
              <a:latin typeface="+mj-lt"/>
            </a:rPr>
            <a:t>“Олмалиқ КМК” АЖ Рух заводида </a:t>
          </a:r>
          <a:r>
            <a:rPr lang="uz-Cyrl-UZ" sz="1600" b="1" dirty="0">
              <a:solidFill>
                <a:schemeClr val="tx1"/>
              </a:solidFill>
              <a:latin typeface="+mj-lt"/>
            </a:rPr>
            <a:t>вельцлаш жараёни ўрнига тикловчи танлаб эритиш усулининг</a:t>
          </a:r>
          <a:r>
            <a:rPr lang="uz-Cyrl-UZ" sz="1600" b="1" i="0" dirty="0">
              <a:solidFill>
                <a:schemeClr val="tx1"/>
              </a:solidFill>
              <a:latin typeface="+mj-lt"/>
            </a:rPr>
            <a:t> жорий этилиши чиқиндининг таркибидаги рухнинг 95 фоизи ва қимматбаҳо металларнинг 90 фоизини ажратиб олиниши кутилмоқда. Бу йилига қўшимча равишда 9-10 минг тонна рух,  8 минг тонна мис, 14 тонна кумуш ва 45-50 килограммга яқин олтин каби металлар ишлаб чиқаришни таъминлайди</a:t>
          </a:r>
          <a:r>
            <a:rPr lang="en-US" sz="1600" b="1" i="0" dirty="0">
              <a:solidFill>
                <a:schemeClr val="tx1"/>
              </a:solidFill>
              <a:latin typeface="+mj-lt"/>
            </a:rPr>
            <a:t>. </a:t>
          </a:r>
          <a:endParaRPr lang="ru-RU" sz="1600" b="1" i="0" dirty="0">
            <a:solidFill>
              <a:schemeClr val="tx1"/>
            </a:solidFill>
            <a:latin typeface="+mj-lt"/>
          </a:endParaRPr>
        </a:p>
      </dgm:t>
    </dgm:pt>
    <dgm:pt modelId="{98450261-C2BF-4C07-B4EF-9076A26CADE3}" type="parTrans" cxnId="{7C04DA30-055A-4888-A513-21D23C55E2C2}">
      <dgm:prSet/>
      <dgm:spPr/>
      <dgm:t>
        <a:bodyPr/>
        <a:lstStyle/>
        <a:p>
          <a:endParaRPr lang="ru-RU"/>
        </a:p>
      </dgm:t>
    </dgm:pt>
    <dgm:pt modelId="{3DD88051-F645-4763-89B9-417AE14CF137}" type="sibTrans" cxnId="{7C04DA30-055A-4888-A513-21D23C55E2C2}">
      <dgm:prSet/>
      <dgm:spPr/>
      <dgm:t>
        <a:bodyPr/>
        <a:lstStyle/>
        <a:p>
          <a:endParaRPr lang="ru-RU"/>
        </a:p>
      </dgm:t>
    </dgm:pt>
    <dgm:pt modelId="{4DC8541A-1ECC-43B7-9E06-6CBBD929A717}" type="pres">
      <dgm:prSet presAssocID="{19993929-0AB3-4B9C-BB99-0224438A13F0}" presName="linearFlow" presStyleCnt="0">
        <dgm:presLayoutVars>
          <dgm:dir/>
          <dgm:resizeHandles val="exact"/>
        </dgm:presLayoutVars>
      </dgm:prSet>
      <dgm:spPr/>
    </dgm:pt>
    <dgm:pt modelId="{08EB26D4-0707-459A-B73B-CE5C91F5C2FD}" type="pres">
      <dgm:prSet presAssocID="{990FF857-75D7-4CEC-94A6-9AEFEAB9F0EB}" presName="composite" presStyleCnt="0"/>
      <dgm:spPr/>
    </dgm:pt>
    <dgm:pt modelId="{F86D4C17-717D-4A4F-9FC4-B2B6ECD0592F}" type="pres">
      <dgm:prSet presAssocID="{990FF857-75D7-4CEC-94A6-9AEFEAB9F0EB}" presName="imgShp" presStyleLbl="fgImgPlace1" presStyleIdx="0" presStyleCnt="3" custLinFactX="-272" custLinFactNeighborX="-100000" custLinFactNeighborY="3045"/>
      <dgm:spPr>
        <a:blipFill>
          <a:blip xmlns:r="http://schemas.openxmlformats.org/officeDocument/2006/relationships" r:embed="rId1">
            <a:duotone>
              <a:schemeClr val="accent3">
                <a:hueOff val="0"/>
                <a:satOff val="0"/>
                <a:lumOff val="0"/>
                <a:alphaOff val="0"/>
                <a:shade val="20000"/>
                <a:satMod val="200000"/>
              </a:schemeClr>
              <a:schemeClr val="accent3">
                <a:hueOff val="0"/>
                <a:satOff val="0"/>
                <a:lumOff val="0"/>
                <a:alphaOff val="0"/>
                <a:tint val="12000"/>
                <a:satMod val="190000"/>
              </a:schemeClr>
            </a:duotone>
            <a:extLst>
              <a:ext uri="{28A0092B-C50C-407E-A947-70E740481C1C}">
                <a14:useLocalDpi xmlns:a14="http://schemas.microsoft.com/office/drawing/2010/main" val="0"/>
              </a:ext>
            </a:extLst>
          </a:blip>
          <a:srcRect/>
          <a:stretch>
            <a:fillRect l="-40000" r="-40000"/>
          </a:stretch>
        </a:blipFill>
      </dgm:spPr>
    </dgm:pt>
    <dgm:pt modelId="{554E7C6E-2BE8-449B-8720-DD76C2FAA4DB}" type="pres">
      <dgm:prSet presAssocID="{990FF857-75D7-4CEC-94A6-9AEFEAB9F0EB}" presName="txShp" presStyleLbl="node1" presStyleIdx="0" presStyleCnt="3" custScaleX="134754" custScaleY="128185">
        <dgm:presLayoutVars>
          <dgm:bulletEnabled val="1"/>
        </dgm:presLayoutVars>
      </dgm:prSet>
      <dgm:spPr/>
    </dgm:pt>
    <dgm:pt modelId="{97D404B3-2DE3-42AD-BB8B-A21C02F4BF2A}" type="pres">
      <dgm:prSet presAssocID="{14EC1005-2AAB-42BB-98DB-46F259123EA0}" presName="spacing" presStyleCnt="0"/>
      <dgm:spPr/>
    </dgm:pt>
    <dgm:pt modelId="{C41D6B5D-B89E-467F-A0EE-FDD114518F25}" type="pres">
      <dgm:prSet presAssocID="{A2FB625B-EA1B-4351-8161-43BF24E7FD9E}" presName="composite" presStyleCnt="0"/>
      <dgm:spPr/>
    </dgm:pt>
    <dgm:pt modelId="{A777EE82-898E-4FE2-841D-3A9AB121D880}" type="pres">
      <dgm:prSet presAssocID="{A2FB625B-EA1B-4351-8161-43BF24E7FD9E}" presName="imgShp" presStyleLbl="fgImgPlace1" presStyleIdx="1" presStyleCnt="3" custLinFactX="-512" custLinFactNeighborX="-100000" custLinFactNeighborY="2284"/>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l="-19000" r="-19000"/>
          </a:stretch>
        </a:blipFill>
      </dgm:spPr>
    </dgm:pt>
    <dgm:pt modelId="{BA6C1012-DC93-4A47-BE83-94B503F80017}" type="pres">
      <dgm:prSet presAssocID="{A2FB625B-EA1B-4351-8161-43BF24E7FD9E}" presName="txShp" presStyleLbl="node1" presStyleIdx="1" presStyleCnt="3" custScaleX="135721" custScaleY="163613">
        <dgm:presLayoutVars>
          <dgm:bulletEnabled val="1"/>
        </dgm:presLayoutVars>
      </dgm:prSet>
      <dgm:spPr/>
    </dgm:pt>
    <dgm:pt modelId="{43C7C74E-B973-4011-B3C7-98F8F89A0A5A}" type="pres">
      <dgm:prSet presAssocID="{75843B20-9CFB-4F0C-A569-A26BD7029D32}" presName="spacing" presStyleCnt="0"/>
      <dgm:spPr/>
    </dgm:pt>
    <dgm:pt modelId="{7C9067F1-5E5E-4A8F-BEA9-06CA02974061}" type="pres">
      <dgm:prSet presAssocID="{B0718A18-D600-40A7-B3E7-74CF6926F7C7}" presName="composite" presStyleCnt="0"/>
      <dgm:spPr/>
    </dgm:pt>
    <dgm:pt modelId="{0F16709E-6CBB-4B82-8E27-A82931378128}" type="pres">
      <dgm:prSet presAssocID="{B0718A18-D600-40A7-B3E7-74CF6926F7C7}" presName="imgShp" presStyleLbl="fgImgPlace1" presStyleIdx="2" presStyleCnt="3" custLinFactX="-5971" custLinFactNeighborX="-100000" custLinFactNeighborY="-6853"/>
      <dgm:spPr>
        <a:blipFill>
          <a:blip xmlns:r="http://schemas.openxmlformats.org/officeDocument/2006/relationships" r:embed="rId4">
            <a:duotone>
              <a:schemeClr val="accent3">
                <a:hueOff val="0"/>
                <a:satOff val="0"/>
                <a:lumOff val="0"/>
                <a:alphaOff val="0"/>
                <a:shade val="20000"/>
                <a:satMod val="200000"/>
              </a:schemeClr>
              <a:schemeClr val="accent3">
                <a:hueOff val="0"/>
                <a:satOff val="0"/>
                <a:lumOff val="0"/>
                <a:alphaOff val="0"/>
                <a:tint val="12000"/>
                <a:satMod val="190000"/>
              </a:schemeClr>
            </a:duotone>
            <a:extLst>
              <a:ext uri="{28A0092B-C50C-407E-A947-70E740481C1C}">
                <a14:useLocalDpi xmlns:a14="http://schemas.microsoft.com/office/drawing/2010/main" val="0"/>
              </a:ext>
            </a:extLst>
          </a:blip>
          <a:srcRect/>
          <a:stretch>
            <a:fillRect l="-25000" r="-25000"/>
          </a:stretch>
        </a:blipFill>
      </dgm:spPr>
    </dgm:pt>
    <dgm:pt modelId="{4880F218-AB4A-4705-8331-DC2B9A7D3A11}" type="pres">
      <dgm:prSet presAssocID="{B0718A18-D600-40A7-B3E7-74CF6926F7C7}" presName="txShp" presStyleLbl="node1" presStyleIdx="2" presStyleCnt="3" custScaleX="136186" custScaleY="136141">
        <dgm:presLayoutVars>
          <dgm:bulletEnabled val="1"/>
        </dgm:presLayoutVars>
      </dgm:prSet>
      <dgm:spPr/>
    </dgm:pt>
  </dgm:ptLst>
  <dgm:cxnLst>
    <dgm:cxn modelId="{D1A9A81A-90E3-497B-869E-8234D09B68A8}" type="presOf" srcId="{19993929-0AB3-4B9C-BB99-0224438A13F0}" destId="{4DC8541A-1ECC-43B7-9E06-6CBBD929A717}" srcOrd="0" destOrd="0" presId="urn:microsoft.com/office/officeart/2005/8/layout/vList3"/>
    <dgm:cxn modelId="{7C04DA30-055A-4888-A513-21D23C55E2C2}" srcId="{19993929-0AB3-4B9C-BB99-0224438A13F0}" destId="{B0718A18-D600-40A7-B3E7-74CF6926F7C7}" srcOrd="2" destOrd="0" parTransId="{98450261-C2BF-4C07-B4EF-9076A26CADE3}" sibTransId="{3DD88051-F645-4763-89B9-417AE14CF137}"/>
    <dgm:cxn modelId="{C9D22D79-44BD-453D-ABA2-F917429A23E8}" type="presOf" srcId="{990FF857-75D7-4CEC-94A6-9AEFEAB9F0EB}" destId="{554E7C6E-2BE8-449B-8720-DD76C2FAA4DB}" srcOrd="0" destOrd="0" presId="urn:microsoft.com/office/officeart/2005/8/layout/vList3"/>
    <dgm:cxn modelId="{12065A8D-8ED2-438F-B07E-02B77F6C4DE5}" srcId="{19993929-0AB3-4B9C-BB99-0224438A13F0}" destId="{990FF857-75D7-4CEC-94A6-9AEFEAB9F0EB}" srcOrd="0" destOrd="0" parTransId="{0007985B-0D48-44A7-9BC0-86AB2E76EC8B}" sibTransId="{14EC1005-2AAB-42BB-98DB-46F259123EA0}"/>
    <dgm:cxn modelId="{AB703D9D-FD55-4DAF-94A9-3A2C61C59215}" type="presOf" srcId="{A2FB625B-EA1B-4351-8161-43BF24E7FD9E}" destId="{BA6C1012-DC93-4A47-BE83-94B503F80017}" srcOrd="0" destOrd="0" presId="urn:microsoft.com/office/officeart/2005/8/layout/vList3"/>
    <dgm:cxn modelId="{DD3B45BD-9791-4077-8763-3D92C1115783}" type="presOf" srcId="{B0718A18-D600-40A7-B3E7-74CF6926F7C7}" destId="{4880F218-AB4A-4705-8331-DC2B9A7D3A11}" srcOrd="0" destOrd="0" presId="urn:microsoft.com/office/officeart/2005/8/layout/vList3"/>
    <dgm:cxn modelId="{F472F2BD-4046-42E7-A04C-AC553E8DF4A6}" srcId="{19993929-0AB3-4B9C-BB99-0224438A13F0}" destId="{A2FB625B-EA1B-4351-8161-43BF24E7FD9E}" srcOrd="1" destOrd="0" parTransId="{545A55AC-737F-40DE-8D63-4304BD376A1F}" sibTransId="{75843B20-9CFB-4F0C-A569-A26BD7029D32}"/>
    <dgm:cxn modelId="{CE87491F-AADC-4F5F-8D52-6F76332F6BDD}" type="presParOf" srcId="{4DC8541A-1ECC-43B7-9E06-6CBBD929A717}" destId="{08EB26D4-0707-459A-B73B-CE5C91F5C2FD}" srcOrd="0" destOrd="0" presId="urn:microsoft.com/office/officeart/2005/8/layout/vList3"/>
    <dgm:cxn modelId="{29D80D06-DDEE-47D3-B9EB-419FB01FB41E}" type="presParOf" srcId="{08EB26D4-0707-459A-B73B-CE5C91F5C2FD}" destId="{F86D4C17-717D-4A4F-9FC4-B2B6ECD0592F}" srcOrd="0" destOrd="0" presId="urn:microsoft.com/office/officeart/2005/8/layout/vList3"/>
    <dgm:cxn modelId="{56220A79-0928-4F23-9E3A-206BC5EE8D8E}" type="presParOf" srcId="{08EB26D4-0707-459A-B73B-CE5C91F5C2FD}" destId="{554E7C6E-2BE8-449B-8720-DD76C2FAA4DB}" srcOrd="1" destOrd="0" presId="urn:microsoft.com/office/officeart/2005/8/layout/vList3"/>
    <dgm:cxn modelId="{B879D7F0-12E5-47E0-9840-8F65655F4DBB}" type="presParOf" srcId="{4DC8541A-1ECC-43B7-9E06-6CBBD929A717}" destId="{97D404B3-2DE3-42AD-BB8B-A21C02F4BF2A}" srcOrd="1" destOrd="0" presId="urn:microsoft.com/office/officeart/2005/8/layout/vList3"/>
    <dgm:cxn modelId="{B17A2D19-92B9-4259-A805-F9F0AEC341D7}" type="presParOf" srcId="{4DC8541A-1ECC-43B7-9E06-6CBBD929A717}" destId="{C41D6B5D-B89E-467F-A0EE-FDD114518F25}" srcOrd="2" destOrd="0" presId="urn:microsoft.com/office/officeart/2005/8/layout/vList3"/>
    <dgm:cxn modelId="{1A934FCF-A642-4A5E-A1CA-4266AAE01012}" type="presParOf" srcId="{C41D6B5D-B89E-467F-A0EE-FDD114518F25}" destId="{A777EE82-898E-4FE2-841D-3A9AB121D880}" srcOrd="0" destOrd="0" presId="urn:microsoft.com/office/officeart/2005/8/layout/vList3"/>
    <dgm:cxn modelId="{6338E6F2-AC44-4D5E-B719-B5BB8F596A47}" type="presParOf" srcId="{C41D6B5D-B89E-467F-A0EE-FDD114518F25}" destId="{BA6C1012-DC93-4A47-BE83-94B503F80017}" srcOrd="1" destOrd="0" presId="urn:microsoft.com/office/officeart/2005/8/layout/vList3"/>
    <dgm:cxn modelId="{F740D64B-F50E-4E9E-BC3F-6946A5F8749B}" type="presParOf" srcId="{4DC8541A-1ECC-43B7-9E06-6CBBD929A717}" destId="{43C7C74E-B973-4011-B3C7-98F8F89A0A5A}" srcOrd="3" destOrd="0" presId="urn:microsoft.com/office/officeart/2005/8/layout/vList3"/>
    <dgm:cxn modelId="{D9F178E5-7E7B-4F33-BBAF-DC7200E2C1EB}" type="presParOf" srcId="{4DC8541A-1ECC-43B7-9E06-6CBBD929A717}" destId="{7C9067F1-5E5E-4A8F-BEA9-06CA02974061}" srcOrd="4" destOrd="0" presId="urn:microsoft.com/office/officeart/2005/8/layout/vList3"/>
    <dgm:cxn modelId="{0BDA4D54-1499-4C3B-BC41-C3AEAE8EA871}" type="presParOf" srcId="{7C9067F1-5E5E-4A8F-BEA9-06CA02974061}" destId="{0F16709E-6CBB-4B82-8E27-A82931378128}" srcOrd="0" destOrd="0" presId="urn:microsoft.com/office/officeart/2005/8/layout/vList3"/>
    <dgm:cxn modelId="{74324B25-486C-43C8-85EA-6D0A9762FCC9}" type="presParOf" srcId="{7C9067F1-5E5E-4A8F-BEA9-06CA02974061}" destId="{4880F218-AB4A-4705-8331-DC2B9A7D3A11}"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81348A58-478F-4D34-8B1D-EFF38ED1E6E3}" type="doc">
      <dgm:prSet loTypeId="urn:microsoft.com/office/officeart/2005/8/layout/hList7" loCatId="picture" qsTypeId="urn:microsoft.com/office/officeart/2005/8/quickstyle/3d1" qsCatId="3D" csTypeId="urn:microsoft.com/office/officeart/2005/8/colors/colorful5" csCatId="colorful" phldr="1"/>
      <dgm:spPr/>
      <dgm:t>
        <a:bodyPr/>
        <a:lstStyle/>
        <a:p>
          <a:endParaRPr lang="ru-RU"/>
        </a:p>
      </dgm:t>
    </dgm:pt>
    <dgm:pt modelId="{5BEE9064-F716-49CC-8A41-3929FD7288A9}">
      <dgm:prSet custT="1"/>
      <dgm:spPr/>
      <dgm:t>
        <a:bodyPr/>
        <a:lstStyle/>
        <a:p>
          <a:r>
            <a:rPr lang="uz-Cyrl-UZ" sz="1200" b="1" i="0" dirty="0">
              <a:latin typeface="+mj-lt"/>
            </a:rPr>
            <a:t>1. Рух. Ўзбекистонда ва бутун дунёда турли соҳаларда, жумладан, қурилиш, автомобилсозлик, аккумулятор ишлаб чиқаришда қўлланиладиган рухга талаб ортиб бормоқда. Чиқиндилардан қўшимча рух олиш имконини берувчи технология импортга қарамликни камайтиради ва маҳаллий ишлаб чиқарувчиларнинг рақобатбардошлигини оширади. Ҳисоб-китобларга кўра, Олмалиқ кон-металлургия комбинатида ушбу технологиянинг жорий этилиши йилига қўшимча </a:t>
          </a:r>
          <a:r>
            <a:rPr lang="en-US" sz="1200" b="1" i="0" dirty="0">
              <a:latin typeface="+mj-lt"/>
            </a:rPr>
            <a:t>26</a:t>
          </a:r>
          <a:r>
            <a:rPr lang="uz-Cyrl-UZ" sz="1200" b="1" i="0" dirty="0">
              <a:latin typeface="+mj-lt"/>
            </a:rPr>
            <a:t> млн долларлик рух ишлаб чиқариш имконини беради ва бу компаниянинг бозордаги мавқеини сезиларли даражада мустаҳкамлайди.</a:t>
          </a:r>
          <a:endParaRPr lang="ru-RU" sz="1200" b="1" i="0" dirty="0">
            <a:latin typeface="+mj-lt"/>
          </a:endParaRPr>
        </a:p>
      </dgm:t>
    </dgm:pt>
    <dgm:pt modelId="{AD55F223-FECB-43DA-80FE-CBD5F4BB3D1D}" type="parTrans" cxnId="{3D335822-0232-41EF-87BE-730B9AA3C43D}">
      <dgm:prSet/>
      <dgm:spPr/>
      <dgm:t>
        <a:bodyPr/>
        <a:lstStyle/>
        <a:p>
          <a:endParaRPr lang="ru-RU"/>
        </a:p>
      </dgm:t>
    </dgm:pt>
    <dgm:pt modelId="{E5A58BB8-04CB-476E-BFFA-72631989B862}" type="sibTrans" cxnId="{3D335822-0232-41EF-87BE-730B9AA3C43D}">
      <dgm:prSet/>
      <dgm:spPr/>
      <dgm:t>
        <a:bodyPr/>
        <a:lstStyle/>
        <a:p>
          <a:endParaRPr lang="ru-RU"/>
        </a:p>
      </dgm:t>
    </dgm:pt>
    <dgm:pt modelId="{B45C4ED1-3BC3-4D39-86E7-454E5994AE54}">
      <dgm:prSet custT="1"/>
      <dgm:spPr/>
      <dgm:t>
        <a:bodyPr/>
        <a:lstStyle/>
        <a:p>
          <a:r>
            <a:rPr lang="uz-Cyrl-UZ" sz="1200" b="1" i="0" dirty="0">
              <a:latin typeface="+mj-lt"/>
            </a:rPr>
            <a:t>2. Қимматбаҳо металлар. Лойиҳа ҳар йили қўшимча 4 млн долларлик олтин ва 13,7 млн долларлик кумуш ва 72 млн долларлик мис олиш имконини беради, бу ҳам комбинат ва республика иқтисодиётига ижобий таъсир кўрсатади. Қимматбаҳо металлар заргарлик ва электроника саноатида талабга эга бўлган халқаро бозорларга кейинги қайта ишлаш ва сотиш учун юборилади.</a:t>
          </a:r>
          <a:endParaRPr lang="ru-RU" sz="1200" b="1" i="0" dirty="0">
            <a:latin typeface="+mj-lt"/>
          </a:endParaRPr>
        </a:p>
      </dgm:t>
    </dgm:pt>
    <dgm:pt modelId="{35AFC16B-1E57-43A6-8ECD-48368C28A6DF}" type="parTrans" cxnId="{5E0FAE4A-9F46-405A-B17F-865FB456C716}">
      <dgm:prSet/>
      <dgm:spPr/>
      <dgm:t>
        <a:bodyPr/>
        <a:lstStyle/>
        <a:p>
          <a:endParaRPr lang="ru-RU"/>
        </a:p>
      </dgm:t>
    </dgm:pt>
    <dgm:pt modelId="{B874D892-3A11-4C99-B0B4-C0E689EE345D}" type="sibTrans" cxnId="{5E0FAE4A-9F46-405A-B17F-865FB456C716}">
      <dgm:prSet/>
      <dgm:spPr/>
      <dgm:t>
        <a:bodyPr/>
        <a:lstStyle/>
        <a:p>
          <a:endParaRPr lang="ru-RU"/>
        </a:p>
      </dgm:t>
    </dgm:pt>
    <dgm:pt modelId="{6CC992B1-2B34-4763-850D-8445DD2A987C}">
      <dgm:prSet custT="1"/>
      <dgm:spPr/>
      <dgm:t>
        <a:bodyPr/>
        <a:lstStyle/>
        <a:p>
          <a:r>
            <a:rPr lang="uz-Cyrl-UZ" sz="1200" b="1" i="0" dirty="0">
              <a:latin typeface="+mj-lt"/>
            </a:rPr>
            <a:t>3. Қурилиш материаллари. Гидрометаллургик қайта ишлашдан кейин қолган қаттиқ қолдиқ, турли пигментлар, ғишт ва бетон блоклар каби қурилиш материалларини ишлаб чиқариш учун ишлатилиши мумкин. Бу нафақат исрофгарчиликни камайтириш, балки тадбиркорлик субъектлари учун қўшимча даромад манбаи ҳамдир. </a:t>
          </a:r>
          <a:endParaRPr lang="ru-RU" sz="1200" b="1" i="0" dirty="0">
            <a:latin typeface="+mj-lt"/>
          </a:endParaRPr>
        </a:p>
      </dgm:t>
    </dgm:pt>
    <dgm:pt modelId="{FCADE509-64AD-43B9-9425-B6DB538EF3BA}" type="parTrans" cxnId="{2B20E359-D747-40E5-BA74-671F3EBC9562}">
      <dgm:prSet/>
      <dgm:spPr/>
      <dgm:t>
        <a:bodyPr/>
        <a:lstStyle/>
        <a:p>
          <a:endParaRPr lang="ru-RU"/>
        </a:p>
      </dgm:t>
    </dgm:pt>
    <dgm:pt modelId="{25457848-28EA-4708-9C3A-D89EDB3E7793}" type="sibTrans" cxnId="{2B20E359-D747-40E5-BA74-671F3EBC9562}">
      <dgm:prSet/>
      <dgm:spPr/>
      <dgm:t>
        <a:bodyPr/>
        <a:lstStyle/>
        <a:p>
          <a:endParaRPr lang="ru-RU"/>
        </a:p>
      </dgm:t>
    </dgm:pt>
    <dgm:pt modelId="{DC72E5D4-EE76-4B3A-BC32-1B1D16904BEE}" type="pres">
      <dgm:prSet presAssocID="{81348A58-478F-4D34-8B1D-EFF38ED1E6E3}" presName="Name0" presStyleCnt="0">
        <dgm:presLayoutVars>
          <dgm:dir/>
          <dgm:resizeHandles val="exact"/>
        </dgm:presLayoutVars>
      </dgm:prSet>
      <dgm:spPr/>
    </dgm:pt>
    <dgm:pt modelId="{D72F88BC-AB66-41A6-93A3-DFFCDD2D9356}" type="pres">
      <dgm:prSet presAssocID="{81348A58-478F-4D34-8B1D-EFF38ED1E6E3}" presName="fgShape" presStyleLbl="fgShp" presStyleIdx="0" presStyleCnt="1" custLinFactNeighborY="9387"/>
      <dgm:spPr/>
    </dgm:pt>
    <dgm:pt modelId="{103387F2-919B-4E5E-90E9-654CFF4706DA}" type="pres">
      <dgm:prSet presAssocID="{81348A58-478F-4D34-8B1D-EFF38ED1E6E3}" presName="linComp" presStyleCnt="0"/>
      <dgm:spPr/>
    </dgm:pt>
    <dgm:pt modelId="{6AB7B412-303B-4392-9149-F98560C252DC}" type="pres">
      <dgm:prSet presAssocID="{5BEE9064-F716-49CC-8A41-3929FD7288A9}" presName="compNode" presStyleCnt="0"/>
      <dgm:spPr/>
    </dgm:pt>
    <dgm:pt modelId="{C3B8E251-FAFF-4FCA-8ED8-01BD8B3E6F8C}" type="pres">
      <dgm:prSet presAssocID="{5BEE9064-F716-49CC-8A41-3929FD7288A9}" presName="bkgdShape" presStyleLbl="node1" presStyleIdx="0" presStyleCnt="3"/>
      <dgm:spPr/>
    </dgm:pt>
    <dgm:pt modelId="{7137A5F4-33F7-4D95-99E0-4D419E2F371B}" type="pres">
      <dgm:prSet presAssocID="{5BEE9064-F716-49CC-8A41-3929FD7288A9}" presName="nodeTx" presStyleLbl="node1" presStyleIdx="0" presStyleCnt="3">
        <dgm:presLayoutVars>
          <dgm:bulletEnabled val="1"/>
        </dgm:presLayoutVars>
      </dgm:prSet>
      <dgm:spPr/>
    </dgm:pt>
    <dgm:pt modelId="{30FEFFA2-9419-40BB-A282-2C13285F4BF7}" type="pres">
      <dgm:prSet presAssocID="{5BEE9064-F716-49CC-8A41-3929FD7288A9}" presName="invisiNode" presStyleLbl="node1" presStyleIdx="0" presStyleCnt="3"/>
      <dgm:spPr/>
    </dgm:pt>
    <dgm:pt modelId="{682E2DC9-6F1E-4A53-B483-7A5E051D3104}" type="pres">
      <dgm:prSet presAssocID="{5BEE9064-F716-49CC-8A41-3929FD7288A9}" presName="imagNode" presStyleLbl="fgImgPlace1" presStyleIdx="0" presStyleCnt="3" custLinFactNeighborX="-604" custLinFactNeighborY="-2002"/>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5CFF0910-F8F1-4C4C-B790-BA9B0E17C5B0}" type="pres">
      <dgm:prSet presAssocID="{E5A58BB8-04CB-476E-BFFA-72631989B862}" presName="sibTrans" presStyleLbl="sibTrans2D1" presStyleIdx="0" presStyleCnt="0"/>
      <dgm:spPr/>
    </dgm:pt>
    <dgm:pt modelId="{B55D211A-C032-47E8-859A-979387F7168B}" type="pres">
      <dgm:prSet presAssocID="{B45C4ED1-3BC3-4D39-86E7-454E5994AE54}" presName="compNode" presStyleCnt="0"/>
      <dgm:spPr/>
    </dgm:pt>
    <dgm:pt modelId="{65808587-C97A-4914-A392-0304583B3E85}" type="pres">
      <dgm:prSet presAssocID="{B45C4ED1-3BC3-4D39-86E7-454E5994AE54}" presName="bkgdShape" presStyleLbl="node1" presStyleIdx="1" presStyleCnt="3"/>
      <dgm:spPr/>
    </dgm:pt>
    <dgm:pt modelId="{7DDB006A-711F-4B81-9B7B-8184B15BF674}" type="pres">
      <dgm:prSet presAssocID="{B45C4ED1-3BC3-4D39-86E7-454E5994AE54}" presName="nodeTx" presStyleLbl="node1" presStyleIdx="1" presStyleCnt="3">
        <dgm:presLayoutVars>
          <dgm:bulletEnabled val="1"/>
        </dgm:presLayoutVars>
      </dgm:prSet>
      <dgm:spPr/>
    </dgm:pt>
    <dgm:pt modelId="{4428EF08-EFA6-49C1-8DFC-CC4DC3A74F37}" type="pres">
      <dgm:prSet presAssocID="{B45C4ED1-3BC3-4D39-86E7-454E5994AE54}" presName="invisiNode" presStyleLbl="node1" presStyleIdx="1" presStyleCnt="3"/>
      <dgm:spPr/>
    </dgm:pt>
    <dgm:pt modelId="{535A3057-036B-4647-9B2E-1D5ABBA10053}" type="pres">
      <dgm:prSet presAssocID="{B45C4ED1-3BC3-4D39-86E7-454E5994AE54}" presName="imagNod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22000" r="-22000"/>
          </a:stretch>
        </a:blipFill>
      </dgm:spPr>
    </dgm:pt>
    <dgm:pt modelId="{C3DB13B7-9719-450B-AB82-D199BCA99BF2}" type="pres">
      <dgm:prSet presAssocID="{B874D892-3A11-4C99-B0B4-C0E689EE345D}" presName="sibTrans" presStyleLbl="sibTrans2D1" presStyleIdx="0" presStyleCnt="0"/>
      <dgm:spPr/>
    </dgm:pt>
    <dgm:pt modelId="{45B07197-625F-4906-930A-3A4D1473CF83}" type="pres">
      <dgm:prSet presAssocID="{6CC992B1-2B34-4763-850D-8445DD2A987C}" presName="compNode" presStyleCnt="0"/>
      <dgm:spPr/>
    </dgm:pt>
    <dgm:pt modelId="{989798C7-9C40-40F3-87E7-EB1D9C14F520}" type="pres">
      <dgm:prSet presAssocID="{6CC992B1-2B34-4763-850D-8445DD2A987C}" presName="bkgdShape" presStyleLbl="node1" presStyleIdx="2" presStyleCnt="3"/>
      <dgm:spPr/>
    </dgm:pt>
    <dgm:pt modelId="{6A7A58AE-50F1-4382-8080-D04245753F67}" type="pres">
      <dgm:prSet presAssocID="{6CC992B1-2B34-4763-850D-8445DD2A987C}" presName="nodeTx" presStyleLbl="node1" presStyleIdx="2" presStyleCnt="3">
        <dgm:presLayoutVars>
          <dgm:bulletEnabled val="1"/>
        </dgm:presLayoutVars>
      </dgm:prSet>
      <dgm:spPr/>
    </dgm:pt>
    <dgm:pt modelId="{5C802438-6013-4934-BF81-4F94DDD8F229}" type="pres">
      <dgm:prSet presAssocID="{6CC992B1-2B34-4763-850D-8445DD2A987C}" presName="invisiNode" presStyleLbl="node1" presStyleIdx="2" presStyleCnt="3"/>
      <dgm:spPr/>
    </dgm:pt>
    <dgm:pt modelId="{809E136F-7B18-40C0-A729-F3F695931DAE}" type="pres">
      <dgm:prSet presAssocID="{6CC992B1-2B34-4763-850D-8445DD2A987C}" presName="imagNod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Lst>
  <dgm:cxnLst>
    <dgm:cxn modelId="{F4F4A61C-78B6-413F-AA1E-9EB94CC03ED3}" type="presOf" srcId="{5BEE9064-F716-49CC-8A41-3929FD7288A9}" destId="{C3B8E251-FAFF-4FCA-8ED8-01BD8B3E6F8C}" srcOrd="0" destOrd="0" presId="urn:microsoft.com/office/officeart/2005/8/layout/hList7"/>
    <dgm:cxn modelId="{3D335822-0232-41EF-87BE-730B9AA3C43D}" srcId="{81348A58-478F-4D34-8B1D-EFF38ED1E6E3}" destId="{5BEE9064-F716-49CC-8A41-3929FD7288A9}" srcOrd="0" destOrd="0" parTransId="{AD55F223-FECB-43DA-80FE-CBD5F4BB3D1D}" sibTransId="{E5A58BB8-04CB-476E-BFFA-72631989B862}"/>
    <dgm:cxn modelId="{F5D62B6A-AE36-4135-BA07-B9CAAFB130D8}" type="presOf" srcId="{B874D892-3A11-4C99-B0B4-C0E689EE345D}" destId="{C3DB13B7-9719-450B-AB82-D199BCA99BF2}" srcOrd="0" destOrd="0" presId="urn:microsoft.com/office/officeart/2005/8/layout/hList7"/>
    <dgm:cxn modelId="{230B4F6A-223A-48EC-A23F-F61C25352436}" type="presOf" srcId="{5BEE9064-F716-49CC-8A41-3929FD7288A9}" destId="{7137A5F4-33F7-4D95-99E0-4D419E2F371B}" srcOrd="1" destOrd="0" presId="urn:microsoft.com/office/officeart/2005/8/layout/hList7"/>
    <dgm:cxn modelId="{5E0FAE4A-9F46-405A-B17F-865FB456C716}" srcId="{81348A58-478F-4D34-8B1D-EFF38ED1E6E3}" destId="{B45C4ED1-3BC3-4D39-86E7-454E5994AE54}" srcOrd="1" destOrd="0" parTransId="{35AFC16B-1E57-43A6-8ECD-48368C28A6DF}" sibTransId="{B874D892-3A11-4C99-B0B4-C0E689EE345D}"/>
    <dgm:cxn modelId="{3396F34E-B351-4B67-9578-6BC47FE69F6E}" type="presOf" srcId="{6CC992B1-2B34-4763-850D-8445DD2A987C}" destId="{989798C7-9C40-40F3-87E7-EB1D9C14F520}" srcOrd="0" destOrd="0" presId="urn:microsoft.com/office/officeart/2005/8/layout/hList7"/>
    <dgm:cxn modelId="{C1550152-75B2-41B0-BD48-037FF315FBC2}" type="presOf" srcId="{B45C4ED1-3BC3-4D39-86E7-454E5994AE54}" destId="{65808587-C97A-4914-A392-0304583B3E85}" srcOrd="0" destOrd="0" presId="urn:microsoft.com/office/officeart/2005/8/layout/hList7"/>
    <dgm:cxn modelId="{2B20E359-D747-40E5-BA74-671F3EBC9562}" srcId="{81348A58-478F-4D34-8B1D-EFF38ED1E6E3}" destId="{6CC992B1-2B34-4763-850D-8445DD2A987C}" srcOrd="2" destOrd="0" parTransId="{FCADE509-64AD-43B9-9425-B6DB538EF3BA}" sibTransId="{25457848-28EA-4708-9C3A-D89EDB3E7793}"/>
    <dgm:cxn modelId="{F89DB499-B559-4FF1-91D4-60FA68B098F0}" type="presOf" srcId="{E5A58BB8-04CB-476E-BFFA-72631989B862}" destId="{5CFF0910-F8F1-4C4C-B790-BA9B0E17C5B0}" srcOrd="0" destOrd="0" presId="urn:microsoft.com/office/officeart/2005/8/layout/hList7"/>
    <dgm:cxn modelId="{A94A73AD-9320-4393-8D89-DF385D1FCF1D}" type="presOf" srcId="{81348A58-478F-4D34-8B1D-EFF38ED1E6E3}" destId="{DC72E5D4-EE76-4B3A-BC32-1B1D16904BEE}" srcOrd="0" destOrd="0" presId="urn:microsoft.com/office/officeart/2005/8/layout/hList7"/>
    <dgm:cxn modelId="{2DA5DDCF-83FF-4CD4-B90C-D2DA9D6F8518}" type="presOf" srcId="{B45C4ED1-3BC3-4D39-86E7-454E5994AE54}" destId="{7DDB006A-711F-4B81-9B7B-8184B15BF674}" srcOrd="1" destOrd="0" presId="urn:microsoft.com/office/officeart/2005/8/layout/hList7"/>
    <dgm:cxn modelId="{B65441E4-1CD8-4478-8E93-FA11B6E88C0D}" type="presOf" srcId="{6CC992B1-2B34-4763-850D-8445DD2A987C}" destId="{6A7A58AE-50F1-4382-8080-D04245753F67}" srcOrd="1" destOrd="0" presId="urn:microsoft.com/office/officeart/2005/8/layout/hList7"/>
    <dgm:cxn modelId="{0AFC5B26-82F7-4A20-AC42-BFD1A0CDB864}" type="presParOf" srcId="{DC72E5D4-EE76-4B3A-BC32-1B1D16904BEE}" destId="{D72F88BC-AB66-41A6-93A3-DFFCDD2D9356}" srcOrd="0" destOrd="0" presId="urn:microsoft.com/office/officeart/2005/8/layout/hList7"/>
    <dgm:cxn modelId="{F491ECE1-808F-4DF6-8E96-13CF5B25CBD6}" type="presParOf" srcId="{DC72E5D4-EE76-4B3A-BC32-1B1D16904BEE}" destId="{103387F2-919B-4E5E-90E9-654CFF4706DA}" srcOrd="1" destOrd="0" presId="urn:microsoft.com/office/officeart/2005/8/layout/hList7"/>
    <dgm:cxn modelId="{F3AC768B-03CE-4356-AF2D-658723109211}" type="presParOf" srcId="{103387F2-919B-4E5E-90E9-654CFF4706DA}" destId="{6AB7B412-303B-4392-9149-F98560C252DC}" srcOrd="0" destOrd="0" presId="urn:microsoft.com/office/officeart/2005/8/layout/hList7"/>
    <dgm:cxn modelId="{F2DE1AD1-4522-4F75-89A5-989E870E2F79}" type="presParOf" srcId="{6AB7B412-303B-4392-9149-F98560C252DC}" destId="{C3B8E251-FAFF-4FCA-8ED8-01BD8B3E6F8C}" srcOrd="0" destOrd="0" presId="urn:microsoft.com/office/officeart/2005/8/layout/hList7"/>
    <dgm:cxn modelId="{066619A4-1ECE-48DE-9EB8-EC55065D2850}" type="presParOf" srcId="{6AB7B412-303B-4392-9149-F98560C252DC}" destId="{7137A5F4-33F7-4D95-99E0-4D419E2F371B}" srcOrd="1" destOrd="0" presId="urn:microsoft.com/office/officeart/2005/8/layout/hList7"/>
    <dgm:cxn modelId="{A4328068-7553-43EE-B92F-842DB013F9DF}" type="presParOf" srcId="{6AB7B412-303B-4392-9149-F98560C252DC}" destId="{30FEFFA2-9419-40BB-A282-2C13285F4BF7}" srcOrd="2" destOrd="0" presId="urn:microsoft.com/office/officeart/2005/8/layout/hList7"/>
    <dgm:cxn modelId="{E491A590-5D8B-411A-B321-B22179F044EC}" type="presParOf" srcId="{6AB7B412-303B-4392-9149-F98560C252DC}" destId="{682E2DC9-6F1E-4A53-B483-7A5E051D3104}" srcOrd="3" destOrd="0" presId="urn:microsoft.com/office/officeart/2005/8/layout/hList7"/>
    <dgm:cxn modelId="{32723A9B-C95C-4B1D-B241-2D2C0E4ECBEB}" type="presParOf" srcId="{103387F2-919B-4E5E-90E9-654CFF4706DA}" destId="{5CFF0910-F8F1-4C4C-B790-BA9B0E17C5B0}" srcOrd="1" destOrd="0" presId="urn:microsoft.com/office/officeart/2005/8/layout/hList7"/>
    <dgm:cxn modelId="{21582033-D24B-486B-91AC-2C8DE9EB14A9}" type="presParOf" srcId="{103387F2-919B-4E5E-90E9-654CFF4706DA}" destId="{B55D211A-C032-47E8-859A-979387F7168B}" srcOrd="2" destOrd="0" presId="urn:microsoft.com/office/officeart/2005/8/layout/hList7"/>
    <dgm:cxn modelId="{C5010CDA-24E2-4AF1-BDCB-7B19274AD868}" type="presParOf" srcId="{B55D211A-C032-47E8-859A-979387F7168B}" destId="{65808587-C97A-4914-A392-0304583B3E85}" srcOrd="0" destOrd="0" presId="urn:microsoft.com/office/officeart/2005/8/layout/hList7"/>
    <dgm:cxn modelId="{1A5F9B68-C442-4759-BF33-9C562C99B05C}" type="presParOf" srcId="{B55D211A-C032-47E8-859A-979387F7168B}" destId="{7DDB006A-711F-4B81-9B7B-8184B15BF674}" srcOrd="1" destOrd="0" presId="urn:microsoft.com/office/officeart/2005/8/layout/hList7"/>
    <dgm:cxn modelId="{BC311ED5-9E89-4C57-89CF-879496C4E65A}" type="presParOf" srcId="{B55D211A-C032-47E8-859A-979387F7168B}" destId="{4428EF08-EFA6-49C1-8DFC-CC4DC3A74F37}" srcOrd="2" destOrd="0" presId="urn:microsoft.com/office/officeart/2005/8/layout/hList7"/>
    <dgm:cxn modelId="{A04DCFC2-C181-4989-9CD1-5F83E4940316}" type="presParOf" srcId="{B55D211A-C032-47E8-859A-979387F7168B}" destId="{535A3057-036B-4647-9B2E-1D5ABBA10053}" srcOrd="3" destOrd="0" presId="urn:microsoft.com/office/officeart/2005/8/layout/hList7"/>
    <dgm:cxn modelId="{366F2528-7428-4D33-94EB-1C7FA406637A}" type="presParOf" srcId="{103387F2-919B-4E5E-90E9-654CFF4706DA}" destId="{C3DB13B7-9719-450B-AB82-D199BCA99BF2}" srcOrd="3" destOrd="0" presId="urn:microsoft.com/office/officeart/2005/8/layout/hList7"/>
    <dgm:cxn modelId="{09203B2C-88A2-4539-B29B-038959FD2393}" type="presParOf" srcId="{103387F2-919B-4E5E-90E9-654CFF4706DA}" destId="{45B07197-625F-4906-930A-3A4D1473CF83}" srcOrd="4" destOrd="0" presId="urn:microsoft.com/office/officeart/2005/8/layout/hList7"/>
    <dgm:cxn modelId="{C9419004-4D74-4612-A90B-73DE15BB2D64}" type="presParOf" srcId="{45B07197-625F-4906-930A-3A4D1473CF83}" destId="{989798C7-9C40-40F3-87E7-EB1D9C14F520}" srcOrd="0" destOrd="0" presId="urn:microsoft.com/office/officeart/2005/8/layout/hList7"/>
    <dgm:cxn modelId="{7F24FBE1-DB16-45E9-BA1E-D05F5337B7D7}" type="presParOf" srcId="{45B07197-625F-4906-930A-3A4D1473CF83}" destId="{6A7A58AE-50F1-4382-8080-D04245753F67}" srcOrd="1" destOrd="0" presId="urn:microsoft.com/office/officeart/2005/8/layout/hList7"/>
    <dgm:cxn modelId="{7EAD5750-C450-4462-956B-571874ACB473}" type="presParOf" srcId="{45B07197-625F-4906-930A-3A4D1473CF83}" destId="{5C802438-6013-4934-BF81-4F94DDD8F229}" srcOrd="2" destOrd="0" presId="urn:microsoft.com/office/officeart/2005/8/layout/hList7"/>
    <dgm:cxn modelId="{714B3D41-0DBD-4256-8348-DE0E5DDD2649}" type="presParOf" srcId="{45B07197-625F-4906-930A-3A4D1473CF83}" destId="{809E136F-7B18-40C0-A729-F3F695931DAE}"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83743-40E3-44FD-B9CB-88F07AAE201D}">
      <dsp:nvSpPr>
        <dsp:cNvPr id="0" name=""/>
        <dsp:cNvSpPr/>
      </dsp:nvSpPr>
      <dsp:spPr>
        <a:xfrm>
          <a:off x="0" y="0"/>
          <a:ext cx="1938992" cy="1938992"/>
        </a:xfrm>
        <a:prstGeom prst="pie">
          <a:avLst>
            <a:gd name="adj1" fmla="val 5400000"/>
            <a:gd name="adj2" fmla="val 1620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744089B-368A-45F3-99FE-CCCF5F31A8E9}">
      <dsp:nvSpPr>
        <dsp:cNvPr id="0" name=""/>
        <dsp:cNvSpPr/>
      </dsp:nvSpPr>
      <dsp:spPr>
        <a:xfrm>
          <a:off x="969496" y="0"/>
          <a:ext cx="10440818" cy="1938992"/>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uz-Cyrl-UZ" sz="3200" b="1" kern="1200" dirty="0">
              <a:latin typeface="+mj-lt"/>
            </a:rPr>
            <a:t>Лойиҳанинг асосий мақсади:</a:t>
          </a:r>
          <a:r>
            <a:rPr lang="uz-Cyrl-UZ" sz="3200" kern="1200" dirty="0">
              <a:latin typeface="+mj-lt"/>
            </a:rPr>
            <a:t> </a:t>
          </a:r>
          <a:endParaRPr lang="ru-RU" sz="3200" kern="1200" dirty="0">
            <a:latin typeface="+mj-lt"/>
          </a:endParaRPr>
        </a:p>
      </dsp:txBody>
      <dsp:txXfrm>
        <a:off x="969496" y="0"/>
        <a:ext cx="10440818" cy="921021"/>
      </dsp:txXfrm>
    </dsp:sp>
    <dsp:sp modelId="{451181B9-4CD3-4427-B6E5-5533FD76DBA6}">
      <dsp:nvSpPr>
        <dsp:cNvPr id="0" name=""/>
        <dsp:cNvSpPr/>
      </dsp:nvSpPr>
      <dsp:spPr>
        <a:xfrm>
          <a:off x="508985" y="921021"/>
          <a:ext cx="921021" cy="921021"/>
        </a:xfrm>
        <a:prstGeom prst="pie">
          <a:avLst>
            <a:gd name="adj1" fmla="val 5400000"/>
            <a:gd name="adj2" fmla="val 16200000"/>
          </a:avLst>
        </a:prstGeom>
        <a:solidFill>
          <a:schemeClr val="accent2">
            <a:hueOff val="4681519"/>
            <a:satOff val="-5839"/>
            <a:lumOff val="137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A7FD02FB-79B4-4D68-9420-C926DD522CDF}">
      <dsp:nvSpPr>
        <dsp:cNvPr id="0" name=""/>
        <dsp:cNvSpPr/>
      </dsp:nvSpPr>
      <dsp:spPr>
        <a:xfrm>
          <a:off x="969496" y="813399"/>
          <a:ext cx="10440818" cy="921021"/>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uz-Cyrl-UZ" sz="1800" kern="1200" dirty="0">
              <a:latin typeface="+mj-lt"/>
            </a:rPr>
            <a:t>Рух ишлаб чиқаришда вельцлаш жараёни ўрнига тикловчи танлаб эритиш усулини қўллаш орқали “Олмалиқ КМК” АЖ Рух заводида чиқиндиларни таркибидан қимматли компонентларни қўшимча миқдорда ажратиб олиш, чиқиндиларни атроф-муҳитга етказаётган зарарини камайтиришдан иборат.</a:t>
          </a:r>
          <a:r>
            <a:rPr lang="en-US" sz="1800" kern="1200" dirty="0">
              <a:latin typeface="+mj-lt"/>
            </a:rPr>
            <a:t> </a:t>
          </a:r>
          <a:endParaRPr lang="ru-RU" sz="1800" kern="1200" dirty="0">
            <a:latin typeface="+mj-lt"/>
          </a:endParaRPr>
        </a:p>
      </dsp:txBody>
      <dsp:txXfrm>
        <a:off x="969496" y="813399"/>
        <a:ext cx="10440818" cy="9210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173519-152C-46B0-B319-B8E9AB974FC3}">
      <dsp:nvSpPr>
        <dsp:cNvPr id="0" name=""/>
        <dsp:cNvSpPr/>
      </dsp:nvSpPr>
      <dsp:spPr>
        <a:xfrm rot="5400000">
          <a:off x="6783433" y="-2657946"/>
          <a:ext cx="1846659" cy="7624216"/>
        </a:xfrm>
        <a:prstGeom prst="round2SameRect">
          <a:avLst/>
        </a:prstGeom>
        <a:solidFill>
          <a:schemeClr val="accent3">
            <a:alpha val="90000"/>
            <a:tint val="55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uz-Cyrl-UZ" sz="1400" i="1" kern="1200" dirty="0">
              <a:latin typeface="+mj-lt"/>
            </a:rPr>
            <a:t>таркибида рух сақлаган оралиқ маҳсулотларни таркибини тўлиқ ўрганиш ва таҳлил қилиш;</a:t>
          </a:r>
          <a:endParaRPr lang="ru-RU" sz="1400" i="1" kern="1200" dirty="0">
            <a:latin typeface="+mj-lt"/>
          </a:endParaRPr>
        </a:p>
        <a:p>
          <a:pPr marL="114300" lvl="1" indent="-114300" algn="l" defTabSz="622300">
            <a:lnSpc>
              <a:spcPct val="90000"/>
            </a:lnSpc>
            <a:spcBef>
              <a:spcPct val="0"/>
            </a:spcBef>
            <a:spcAft>
              <a:spcPct val="15000"/>
            </a:spcAft>
            <a:buChar char="•"/>
          </a:pPr>
          <a:r>
            <a:rPr lang="uz-Cyrl-UZ" sz="1400" i="1" kern="1200" dirty="0">
              <a:latin typeface="+mj-lt"/>
            </a:rPr>
            <a:t>технологик жараёнларни мақбуллаштириш;</a:t>
          </a:r>
          <a:endParaRPr lang="ru-RU" sz="1400" kern="1200" dirty="0">
            <a:latin typeface="+mj-lt"/>
          </a:endParaRPr>
        </a:p>
        <a:p>
          <a:pPr marL="114300" lvl="1" indent="-114300" algn="l" defTabSz="622300">
            <a:lnSpc>
              <a:spcPct val="90000"/>
            </a:lnSpc>
            <a:spcBef>
              <a:spcPct val="0"/>
            </a:spcBef>
            <a:spcAft>
              <a:spcPct val="15000"/>
            </a:spcAft>
            <a:buChar char="•"/>
          </a:pPr>
          <a:r>
            <a:rPr lang="uz-Cyrl-UZ" sz="1400" i="1" kern="1200" dirty="0">
              <a:latin typeface="+mj-lt"/>
            </a:rPr>
            <a:t>вельцлаш жараёни ўрнига гидразин сульфатни тикловчи модда қўллаб, рух кекларини тикловчи танлаб эритиш усулини ишлаб чиқиш;</a:t>
          </a:r>
          <a:endParaRPr lang="ru-RU" sz="1400" kern="1200" dirty="0">
            <a:latin typeface="+mj-lt"/>
          </a:endParaRPr>
        </a:p>
        <a:p>
          <a:pPr marL="114300" lvl="1" indent="-114300" algn="l" defTabSz="622300">
            <a:lnSpc>
              <a:spcPct val="90000"/>
            </a:lnSpc>
            <a:spcBef>
              <a:spcPct val="0"/>
            </a:spcBef>
            <a:spcAft>
              <a:spcPct val="15000"/>
            </a:spcAft>
            <a:buChar char="•"/>
          </a:pPr>
          <a:r>
            <a:rPr lang="uz-Cyrl-UZ" sz="1400" i="1" kern="1200" dirty="0">
              <a:latin typeface="+mj-lt"/>
            </a:rPr>
            <a:t>бозорларга қўшимча ажратиб олинган металларни чиқариш ва экспорт салоҳиятини ошириш;</a:t>
          </a:r>
          <a:endParaRPr lang="ru-RU" sz="1400" kern="1200" dirty="0">
            <a:latin typeface="+mj-lt"/>
          </a:endParaRPr>
        </a:p>
        <a:p>
          <a:pPr marL="114300" lvl="1" indent="-114300" algn="l" defTabSz="622300">
            <a:lnSpc>
              <a:spcPct val="90000"/>
            </a:lnSpc>
            <a:spcBef>
              <a:spcPct val="0"/>
            </a:spcBef>
            <a:spcAft>
              <a:spcPct val="15000"/>
            </a:spcAft>
            <a:buChar char="•"/>
          </a:pPr>
          <a:r>
            <a:rPr lang="uz-Cyrl-UZ" sz="1400" i="1" kern="1200" dirty="0">
              <a:latin typeface="+mj-lt"/>
            </a:rPr>
            <a:t>интеллектуал мулк объектларини ишлаб чиқиш</a:t>
          </a:r>
          <a:r>
            <a:rPr lang="en-US" sz="1400" kern="1200" dirty="0">
              <a:latin typeface="+mj-lt"/>
            </a:rPr>
            <a:t>.</a:t>
          </a:r>
          <a:endParaRPr lang="ru-RU" sz="1400" kern="1200" dirty="0">
            <a:latin typeface="+mj-lt"/>
          </a:endParaRPr>
        </a:p>
      </dsp:txBody>
      <dsp:txXfrm rot="-5400000">
        <a:off x="3894655" y="320978"/>
        <a:ext cx="7534070" cy="1666367"/>
      </dsp:txXfrm>
    </dsp:sp>
    <dsp:sp modelId="{B58A1A79-48A6-4785-B5C7-9640805B24EA}">
      <dsp:nvSpPr>
        <dsp:cNvPr id="0" name=""/>
        <dsp:cNvSpPr/>
      </dsp:nvSpPr>
      <dsp:spPr>
        <a:xfrm>
          <a:off x="1822" y="0"/>
          <a:ext cx="3928820" cy="2308324"/>
        </a:xfrm>
        <a:prstGeom prst="roundRect">
          <a:avLst/>
        </a:prstGeom>
        <a:solidFill>
          <a:schemeClr val="accent3">
            <a:shade val="5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b="1" kern="1200" dirty="0" err="1">
              <a:latin typeface="+mj-lt"/>
            </a:rPr>
            <a:t>Лойиҳанинг</a:t>
          </a:r>
          <a:r>
            <a:rPr lang="en-US" sz="4500" b="1" kern="1200" dirty="0">
              <a:latin typeface="+mj-lt"/>
            </a:rPr>
            <a:t> </a:t>
          </a:r>
          <a:r>
            <a:rPr lang="en-US" sz="4500" b="1" kern="1200" dirty="0" err="1">
              <a:latin typeface="+mj-lt"/>
            </a:rPr>
            <a:t>вазифалари</a:t>
          </a:r>
          <a:r>
            <a:rPr lang="en-US" sz="4500" b="1" kern="1200" dirty="0">
              <a:latin typeface="+mj-lt"/>
            </a:rPr>
            <a:t>: </a:t>
          </a:r>
          <a:endParaRPr lang="ru-RU" sz="4500" kern="1200" dirty="0">
            <a:latin typeface="+mj-lt"/>
          </a:endParaRPr>
        </a:p>
      </dsp:txBody>
      <dsp:txXfrm>
        <a:off x="114505" y="112683"/>
        <a:ext cx="3703454" cy="20829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5A6FC3-5665-4831-9AFC-5EB6DF64CD02}">
      <dsp:nvSpPr>
        <dsp:cNvPr id="0" name=""/>
        <dsp:cNvSpPr/>
      </dsp:nvSpPr>
      <dsp:spPr>
        <a:xfrm rot="5400000">
          <a:off x="-235947" y="243628"/>
          <a:ext cx="1572981" cy="1101086"/>
        </a:xfrm>
        <a:prstGeom prst="chevron">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uz-Cyrl-UZ" sz="1800" b="1" i="0" kern="1200" dirty="0">
              <a:solidFill>
                <a:srgbClr val="7030A0"/>
              </a:solidFill>
              <a:latin typeface="+mj-lt"/>
            </a:rPr>
            <a:t>1</a:t>
          </a:r>
          <a:endParaRPr lang="ru-RU" sz="1800" b="1" i="0" kern="1200" dirty="0">
            <a:solidFill>
              <a:srgbClr val="7030A0"/>
            </a:solidFill>
            <a:latin typeface="+mj-lt"/>
          </a:endParaRPr>
        </a:p>
      </dsp:txBody>
      <dsp:txXfrm rot="-5400000">
        <a:off x="1" y="558223"/>
        <a:ext cx="1101086" cy="471895"/>
      </dsp:txXfrm>
    </dsp:sp>
    <dsp:sp modelId="{B990FFEB-6697-41E0-B069-73D9DB5A2E5E}">
      <dsp:nvSpPr>
        <dsp:cNvPr id="0" name=""/>
        <dsp:cNvSpPr/>
      </dsp:nvSpPr>
      <dsp:spPr>
        <a:xfrm rot="5400000">
          <a:off x="5363690" y="-4259137"/>
          <a:ext cx="1022437" cy="9547645"/>
        </a:xfrm>
        <a:prstGeom prst="round2SameRect">
          <a:avLst/>
        </a:prstGeom>
        <a:solidFill>
          <a:schemeClr val="accent5">
            <a:lumMod val="20000"/>
            <a:lumOff val="80000"/>
            <a:alpha val="90000"/>
          </a:schemeClr>
        </a:solidFill>
        <a:ln w="6350" cap="flat" cmpd="sng" algn="ctr">
          <a:solidFill>
            <a:schemeClr val="accent6">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100000"/>
            </a:lnSpc>
            <a:spcBef>
              <a:spcPct val="0"/>
            </a:spcBef>
            <a:spcAft>
              <a:spcPct val="15000"/>
            </a:spcAft>
            <a:buChar char="•"/>
          </a:pPr>
          <a:r>
            <a:rPr lang="uz-Cyrl-UZ" sz="1800" i="1" kern="1200" dirty="0">
              <a:latin typeface="+mj-lt"/>
            </a:rPr>
            <a:t>Рух ва қимматбаҳо металларни қайта тиклаш учун ресурс ва энергиятежамкор тикловчилардан фойдаланган ҳолда термик қайта ишлаш технологиясини ишлаб чиқилди</a:t>
          </a:r>
          <a:r>
            <a:rPr lang="en-US" sz="1800" i="1" kern="1200" dirty="0">
              <a:latin typeface="+mj-lt"/>
            </a:rPr>
            <a:t>;</a:t>
          </a:r>
          <a:endParaRPr lang="ru-RU" sz="1800" kern="1200" dirty="0">
            <a:latin typeface="+mj-lt"/>
          </a:endParaRPr>
        </a:p>
      </dsp:txBody>
      <dsp:txXfrm rot="-5400000">
        <a:off x="1101087" y="53377"/>
        <a:ext cx="9497734" cy="922615"/>
      </dsp:txXfrm>
    </dsp:sp>
    <dsp:sp modelId="{974D3C94-DF0C-4C92-82EB-9AB54B5C804D}">
      <dsp:nvSpPr>
        <dsp:cNvPr id="0" name=""/>
        <dsp:cNvSpPr/>
      </dsp:nvSpPr>
      <dsp:spPr>
        <a:xfrm rot="5400000">
          <a:off x="-235947" y="1844791"/>
          <a:ext cx="1572981" cy="1101086"/>
        </a:xfrm>
        <a:prstGeom prst="chevron">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uz-Cyrl-UZ" sz="1800" b="1" i="0" kern="1200" dirty="0">
              <a:solidFill>
                <a:srgbClr val="7030A0"/>
              </a:solidFill>
              <a:latin typeface="+mj-lt"/>
            </a:rPr>
            <a:t>2</a:t>
          </a:r>
          <a:endParaRPr lang="ru-RU" sz="1800" b="1" i="0" kern="1200" dirty="0">
            <a:solidFill>
              <a:srgbClr val="7030A0"/>
            </a:solidFill>
            <a:latin typeface="+mj-lt"/>
          </a:endParaRPr>
        </a:p>
      </dsp:txBody>
      <dsp:txXfrm rot="-5400000">
        <a:off x="1" y="2159386"/>
        <a:ext cx="1101086" cy="471895"/>
      </dsp:txXfrm>
    </dsp:sp>
    <dsp:sp modelId="{541C7041-51D4-4B5D-8F3D-86E52C290EA0}">
      <dsp:nvSpPr>
        <dsp:cNvPr id="0" name=""/>
        <dsp:cNvSpPr/>
      </dsp:nvSpPr>
      <dsp:spPr>
        <a:xfrm rot="5400000">
          <a:off x="5156513" y="-2697022"/>
          <a:ext cx="1436791" cy="9547645"/>
        </a:xfrm>
        <a:prstGeom prst="round2SameRect">
          <a:avLst/>
        </a:prstGeom>
        <a:solidFill>
          <a:schemeClr val="accent5">
            <a:lumMod val="20000"/>
            <a:lumOff val="80000"/>
            <a:alpha val="90000"/>
          </a:schemeClr>
        </a:solidFill>
        <a:ln w="6350" cap="flat" cmpd="sng" algn="ctr">
          <a:solidFill>
            <a:schemeClr val="accent6">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100000"/>
            </a:lnSpc>
            <a:spcBef>
              <a:spcPct val="0"/>
            </a:spcBef>
            <a:spcAft>
              <a:spcPct val="15000"/>
            </a:spcAft>
            <a:buChar char="•"/>
          </a:pPr>
          <a:r>
            <a:rPr lang="uz-Cyrl-UZ" sz="1800" i="1" kern="1200" dirty="0">
              <a:latin typeface="+mj-lt"/>
            </a:rPr>
            <a:t>Рух кекидаги асосий минерал – рух ферритлари таркибига кирувчи уч валентли темирни икки валентли ҳолатга айлантириш учун тикловчи восита сифатида гидразин сульфат қўлланилганда реакция натижасида иссиқлик ажралиб чиқиши ҳисобига жараённинг унумдорлиги паст ҳароратларда (20-25°С) ортиши аниқланди; </a:t>
          </a:r>
          <a:endParaRPr lang="ru-RU" sz="1800" kern="1200" dirty="0">
            <a:latin typeface="+mj-lt"/>
          </a:endParaRPr>
        </a:p>
      </dsp:txBody>
      <dsp:txXfrm rot="-5400000">
        <a:off x="1101086" y="1428543"/>
        <a:ext cx="9477507" cy="1296515"/>
      </dsp:txXfrm>
    </dsp:sp>
    <dsp:sp modelId="{A415EC2F-EEB7-487E-9D9D-E4D8903C5FDF}">
      <dsp:nvSpPr>
        <dsp:cNvPr id="0" name=""/>
        <dsp:cNvSpPr/>
      </dsp:nvSpPr>
      <dsp:spPr>
        <a:xfrm rot="5400000">
          <a:off x="-235947" y="3370432"/>
          <a:ext cx="1572981" cy="1101086"/>
        </a:xfrm>
        <a:prstGeom prst="chevron">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uz-Cyrl-UZ" sz="1800" b="1" i="0" kern="1200" dirty="0">
              <a:solidFill>
                <a:srgbClr val="7030A0"/>
              </a:solidFill>
              <a:latin typeface="+mj-lt"/>
            </a:rPr>
            <a:t>3</a:t>
          </a:r>
          <a:endParaRPr lang="ru-RU" sz="1800" b="1" i="0" kern="1200" dirty="0">
            <a:solidFill>
              <a:srgbClr val="7030A0"/>
            </a:solidFill>
            <a:latin typeface="+mj-lt"/>
          </a:endParaRPr>
        </a:p>
      </dsp:txBody>
      <dsp:txXfrm rot="-5400000">
        <a:off x="1" y="3685027"/>
        <a:ext cx="1101086" cy="471895"/>
      </dsp:txXfrm>
    </dsp:sp>
    <dsp:sp modelId="{BE946564-0D68-4941-998D-6456722054E4}">
      <dsp:nvSpPr>
        <dsp:cNvPr id="0" name=""/>
        <dsp:cNvSpPr/>
      </dsp:nvSpPr>
      <dsp:spPr>
        <a:xfrm rot="5400000">
          <a:off x="5231284" y="-1131583"/>
          <a:ext cx="1287249" cy="9547645"/>
        </a:xfrm>
        <a:prstGeom prst="round2SameRect">
          <a:avLst/>
        </a:prstGeom>
        <a:solidFill>
          <a:schemeClr val="accent5">
            <a:lumMod val="20000"/>
            <a:lumOff val="80000"/>
            <a:alpha val="90000"/>
          </a:schemeClr>
        </a:solidFill>
        <a:ln w="6350" cap="flat" cmpd="sng" algn="ctr">
          <a:solidFill>
            <a:schemeClr val="accent6">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100000"/>
            </a:lnSpc>
            <a:spcBef>
              <a:spcPct val="0"/>
            </a:spcBef>
            <a:spcAft>
              <a:spcPct val="15000"/>
            </a:spcAft>
            <a:buChar char="•"/>
          </a:pPr>
          <a:r>
            <a:rPr lang="uz-Cyrl-UZ" sz="1800" i="1" kern="1200" dirty="0">
              <a:solidFill>
                <a:schemeClr val="tx1"/>
              </a:solidFill>
              <a:latin typeface="+mj-lt"/>
            </a:rPr>
            <a:t>Гидразин сульфат </a:t>
          </a:r>
          <a:r>
            <a:rPr lang="uz-Cyrl-UZ" sz="1800" i="1" kern="1200" dirty="0">
              <a:latin typeface="+mj-lt"/>
            </a:rPr>
            <a:t>ёрдамида рух кекини кислотали муҳитда танлаб эритишда кекдаги рух, темир, мис ва кадмий металларининг эритмага ўтиш даражаси ортиши ва фильтрлашдан сўнг олинган қаттиқ қолдиқ таркибига олтин ва кумушнинг тўлиқ ўтиши аниқланди. </a:t>
          </a:r>
          <a:endParaRPr lang="ru-RU" sz="1800" kern="1200" dirty="0">
            <a:latin typeface="+mj-lt"/>
          </a:endParaRPr>
        </a:p>
      </dsp:txBody>
      <dsp:txXfrm rot="-5400000">
        <a:off x="1101086" y="3061453"/>
        <a:ext cx="9484807" cy="11615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4E7C6E-2BE8-449B-8720-DD76C2FAA4DB}">
      <dsp:nvSpPr>
        <dsp:cNvPr id="0" name=""/>
        <dsp:cNvSpPr/>
      </dsp:nvSpPr>
      <dsp:spPr>
        <a:xfrm rot="10800000">
          <a:off x="568577" y="1215"/>
          <a:ext cx="9809037" cy="1319723"/>
        </a:xfrm>
        <a:prstGeom prst="homePlate">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4001" tIns="60960" rIns="113792" bIns="60960" numCol="1" spcCol="1270" anchor="ctr" anchorCtr="0">
          <a:noAutofit/>
        </a:bodyPr>
        <a:lstStyle/>
        <a:p>
          <a:pPr marL="0" lvl="0" indent="0" algn="ctr" defTabSz="711200">
            <a:lnSpc>
              <a:spcPct val="90000"/>
            </a:lnSpc>
            <a:spcBef>
              <a:spcPct val="0"/>
            </a:spcBef>
            <a:spcAft>
              <a:spcPct val="35000"/>
            </a:spcAft>
            <a:buNone/>
          </a:pPr>
          <a:r>
            <a:rPr lang="uz-Cyrl-UZ" sz="1600" b="1" i="0" kern="1200" dirty="0">
              <a:solidFill>
                <a:schemeClr val="tx1"/>
              </a:solidFill>
              <a:latin typeface="+mj-lt"/>
            </a:rPr>
            <a:t>Лойиҳанинг илмий натижаси – рухли кекларни қайта ишлашнинг янги технологияси металлургия саноатида, хусусан, рух ишлаб чиқариш ва қимматбаҳо металлар ажратиб олишда юқори талабга эга бўлади. Дунёда ҳар йили тахминан 13 миллион тонна рух ишлаб чиқарилади, шу билан бирга чиқиндилар орқали рух йўқотишлари 15-20% ни ташкил қилади. Таклиф этилаётган технологиянинг амалиётга жорий этилиши бу йўқотишларни 5-7 фоизгача камайтириш имконини беради, бу эса корхоналарга иқтисодий фойда келтиради.</a:t>
          </a:r>
          <a:endParaRPr lang="ru-RU" sz="1600" b="1" i="0" kern="1200" dirty="0">
            <a:solidFill>
              <a:schemeClr val="tx1"/>
            </a:solidFill>
            <a:latin typeface="+mj-lt"/>
          </a:endParaRPr>
        </a:p>
      </dsp:txBody>
      <dsp:txXfrm rot="10800000">
        <a:off x="898508" y="1215"/>
        <a:ext cx="9479106" cy="1319723"/>
      </dsp:txXfrm>
    </dsp:sp>
    <dsp:sp modelId="{F86D4C17-717D-4A4F-9FC4-B2B6ECD0592F}">
      <dsp:nvSpPr>
        <dsp:cNvPr id="0" name=""/>
        <dsp:cNvSpPr/>
      </dsp:nvSpPr>
      <dsp:spPr>
        <a:xfrm>
          <a:off x="286367" y="177653"/>
          <a:ext cx="1029546" cy="1029546"/>
        </a:xfrm>
        <a:prstGeom prst="ellipse">
          <a:avLst/>
        </a:prstGeom>
        <a:blipFill>
          <a:blip xmlns:r="http://schemas.openxmlformats.org/officeDocument/2006/relationships" r:embed="rId1">
            <a:duotone>
              <a:schemeClr val="accent3">
                <a:hueOff val="0"/>
                <a:satOff val="0"/>
                <a:lumOff val="0"/>
                <a:alphaOff val="0"/>
                <a:shade val="20000"/>
                <a:satMod val="200000"/>
              </a:schemeClr>
              <a:schemeClr val="accent3">
                <a:hueOff val="0"/>
                <a:satOff val="0"/>
                <a:lumOff val="0"/>
                <a:alphaOff val="0"/>
                <a:tint val="12000"/>
                <a:satMod val="190000"/>
              </a:schemeClr>
            </a:duotone>
            <a:extLst>
              <a:ext uri="{28A0092B-C50C-407E-A947-70E740481C1C}">
                <a14:useLocalDpi xmlns:a14="http://schemas.microsoft.com/office/drawing/2010/main" val="0"/>
              </a:ext>
            </a:extLst>
          </a:blip>
          <a:srcRect/>
          <a:stretch>
            <a:fillRect l="-40000" r="-40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A6C1012-DC93-4A47-BE83-94B503F80017}">
      <dsp:nvSpPr>
        <dsp:cNvPr id="0" name=""/>
        <dsp:cNvSpPr/>
      </dsp:nvSpPr>
      <dsp:spPr>
        <a:xfrm rot="10800000">
          <a:off x="533382" y="1628266"/>
          <a:ext cx="9879427" cy="1684471"/>
        </a:xfrm>
        <a:prstGeom prst="homePlate">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4001" tIns="60960" rIns="113792" bIns="60960" numCol="1" spcCol="1270" anchor="ctr" anchorCtr="0">
          <a:noAutofit/>
        </a:bodyPr>
        <a:lstStyle/>
        <a:p>
          <a:pPr marL="0" lvl="0" indent="0" algn="ctr" defTabSz="711200">
            <a:lnSpc>
              <a:spcPct val="90000"/>
            </a:lnSpc>
            <a:spcBef>
              <a:spcPct val="0"/>
            </a:spcBef>
            <a:spcAft>
              <a:spcPct val="35000"/>
            </a:spcAft>
            <a:buNone/>
          </a:pPr>
          <a:r>
            <a:rPr lang="uz-Cyrl-UZ" sz="1600" b="1" i="0" kern="1200" dirty="0">
              <a:solidFill>
                <a:schemeClr val="tx1"/>
              </a:solidFill>
              <a:latin typeface="+mj-lt"/>
            </a:rPr>
            <a:t>Таҳлилий ҳисоботларга кўра, жаҳонда рух ишлаб чиқариш барқарор ўсиб бормоқда, қурилиш, аккумулятор ишлаб чиқариш ва коррозияга қарши қопламаларда кенг қўлланилиши туфайли рух маҳсулотларига бўлган талаб ҳар йили 2-3 фоизга ошиб бормоқда. 2022 йилда глобал рухга бўлган талаб 13,5 миллион тоннани ташкил этди, 2025 йилга келиб эса ўсиш прогнози 14 миллион тоннани ташкил этиши кутилмоқда. Олмалиқ кон-металлургия комбинатида рухли кекларни қайта ишлаш долзарб аҳамиятга эга, чунки ҳар йили чиқиндилар ҳажми 50 минг тоннагача етади.</a:t>
          </a:r>
          <a:endParaRPr lang="ru-RU" sz="1600" b="1" i="0" kern="1200" dirty="0">
            <a:solidFill>
              <a:schemeClr val="tx1"/>
            </a:solidFill>
            <a:latin typeface="+mj-lt"/>
          </a:endParaRPr>
        </a:p>
      </dsp:txBody>
      <dsp:txXfrm rot="10800000">
        <a:off x="954500" y="1628266"/>
        <a:ext cx="9458309" cy="1684471"/>
      </dsp:txXfrm>
    </dsp:sp>
    <dsp:sp modelId="{A777EE82-898E-4FE2-841D-3A9AB121D880}">
      <dsp:nvSpPr>
        <dsp:cNvPr id="0" name=""/>
        <dsp:cNvSpPr/>
      </dsp:nvSpPr>
      <dsp:spPr>
        <a:xfrm>
          <a:off x="283896" y="1979243"/>
          <a:ext cx="1029546" cy="1029546"/>
        </a:xfrm>
        <a:prstGeom prst="ellipse">
          <a:avLst/>
        </a:prstGeom>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l="-19000" r="-19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4880F218-AB4A-4705-8331-DC2B9A7D3A11}">
      <dsp:nvSpPr>
        <dsp:cNvPr id="0" name=""/>
        <dsp:cNvSpPr/>
      </dsp:nvSpPr>
      <dsp:spPr>
        <a:xfrm rot="10800000">
          <a:off x="516458" y="3620064"/>
          <a:ext cx="9913276" cy="1401634"/>
        </a:xfrm>
        <a:prstGeom prst="homePlate">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4001" tIns="60960" rIns="113792" bIns="60960" numCol="1" spcCol="1270" anchor="ctr" anchorCtr="0">
          <a:noAutofit/>
        </a:bodyPr>
        <a:lstStyle/>
        <a:p>
          <a:pPr marL="0" lvl="0" indent="0" algn="ctr" defTabSz="711200">
            <a:lnSpc>
              <a:spcPct val="90000"/>
            </a:lnSpc>
            <a:spcBef>
              <a:spcPct val="0"/>
            </a:spcBef>
            <a:spcAft>
              <a:spcPct val="35000"/>
            </a:spcAft>
            <a:buNone/>
          </a:pPr>
          <a:r>
            <a:rPr lang="uz-Cyrl-UZ" sz="1600" b="1" i="0" kern="1200" dirty="0">
              <a:solidFill>
                <a:schemeClr val="tx1"/>
              </a:solidFill>
              <a:latin typeface="+mj-lt"/>
            </a:rPr>
            <a:t>“Олмалиқ КМК” АЖ Рух заводида </a:t>
          </a:r>
          <a:r>
            <a:rPr lang="uz-Cyrl-UZ" sz="1600" b="1" kern="1200" dirty="0">
              <a:solidFill>
                <a:schemeClr val="tx1"/>
              </a:solidFill>
              <a:latin typeface="+mj-lt"/>
            </a:rPr>
            <a:t>вельцлаш жараёни ўрнига тикловчи танлаб эритиш усулининг</a:t>
          </a:r>
          <a:r>
            <a:rPr lang="uz-Cyrl-UZ" sz="1600" b="1" i="0" kern="1200" dirty="0">
              <a:solidFill>
                <a:schemeClr val="tx1"/>
              </a:solidFill>
              <a:latin typeface="+mj-lt"/>
            </a:rPr>
            <a:t> жорий этилиши чиқиндининг таркибидаги рухнинг 95 фоизи ва қимматбаҳо металларнинг 90 фоизини ажратиб олиниши кутилмоқда. Бу йилига қўшимча равишда 9-10 минг тонна рух,  8 минг тонна мис, 14 тонна кумуш ва 45-50 килограммга яқин олтин каби металлар ишлаб чиқаришни таъминлайди</a:t>
          </a:r>
          <a:r>
            <a:rPr lang="en-US" sz="1600" b="1" i="0" kern="1200" dirty="0">
              <a:solidFill>
                <a:schemeClr val="tx1"/>
              </a:solidFill>
              <a:latin typeface="+mj-lt"/>
            </a:rPr>
            <a:t>. </a:t>
          </a:r>
          <a:endParaRPr lang="ru-RU" sz="1600" b="1" i="0" kern="1200" dirty="0">
            <a:solidFill>
              <a:schemeClr val="tx1"/>
            </a:solidFill>
            <a:latin typeface="+mj-lt"/>
          </a:endParaRPr>
        </a:p>
      </dsp:txBody>
      <dsp:txXfrm rot="10800000">
        <a:off x="866866" y="3620064"/>
        <a:ext cx="9562868" cy="1401634"/>
      </dsp:txXfrm>
    </dsp:sp>
    <dsp:sp modelId="{0F16709E-6CBB-4B82-8E27-A82931378128}">
      <dsp:nvSpPr>
        <dsp:cNvPr id="0" name=""/>
        <dsp:cNvSpPr/>
      </dsp:nvSpPr>
      <dsp:spPr>
        <a:xfrm>
          <a:off x="227693" y="3735553"/>
          <a:ext cx="1029546" cy="1029546"/>
        </a:xfrm>
        <a:prstGeom prst="ellipse">
          <a:avLst/>
        </a:prstGeom>
        <a:blipFill>
          <a:blip xmlns:r="http://schemas.openxmlformats.org/officeDocument/2006/relationships" r:embed="rId4">
            <a:duotone>
              <a:schemeClr val="accent3">
                <a:hueOff val="0"/>
                <a:satOff val="0"/>
                <a:lumOff val="0"/>
                <a:alphaOff val="0"/>
                <a:shade val="20000"/>
                <a:satMod val="200000"/>
              </a:schemeClr>
              <a:schemeClr val="accent3">
                <a:hueOff val="0"/>
                <a:satOff val="0"/>
                <a:lumOff val="0"/>
                <a:alphaOff val="0"/>
                <a:tint val="12000"/>
                <a:satMod val="190000"/>
              </a:schemeClr>
            </a:duotone>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B8E251-FAFF-4FCA-8ED8-01BD8B3E6F8C}">
      <dsp:nvSpPr>
        <dsp:cNvPr id="0" name=""/>
        <dsp:cNvSpPr/>
      </dsp:nvSpPr>
      <dsp:spPr>
        <a:xfrm>
          <a:off x="2378" y="0"/>
          <a:ext cx="3699771" cy="5129748"/>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uz-Cyrl-UZ" sz="1200" b="1" i="0" kern="1200" dirty="0">
              <a:latin typeface="+mj-lt"/>
            </a:rPr>
            <a:t>1. Рух. Ўзбекистонда ва бутун дунёда турли соҳаларда, жумладан, қурилиш, автомобилсозлик, аккумулятор ишлаб чиқаришда қўлланиладиган рухга талаб ортиб бормоқда. Чиқиндилардан қўшимча рух олиш имконини берувчи технология импортга қарамликни камайтиради ва маҳаллий ишлаб чиқарувчиларнинг рақобатбардошлигини оширади. Ҳисоб-китобларга кўра, Олмалиқ кон-металлургия комбинатида ушбу технологиянинг жорий этилиши йилига қўшимча </a:t>
          </a:r>
          <a:r>
            <a:rPr lang="en-US" sz="1200" b="1" i="0" kern="1200" dirty="0">
              <a:latin typeface="+mj-lt"/>
            </a:rPr>
            <a:t>26</a:t>
          </a:r>
          <a:r>
            <a:rPr lang="uz-Cyrl-UZ" sz="1200" b="1" i="0" kern="1200" dirty="0">
              <a:latin typeface="+mj-lt"/>
            </a:rPr>
            <a:t> млн долларлик рух ишлаб чиқариш имконини беради ва бу компаниянинг бозордаги мавқеини сезиларли даражада мустаҳкамлайди.</a:t>
          </a:r>
          <a:endParaRPr lang="ru-RU" sz="1200" b="1" i="0" kern="1200" dirty="0">
            <a:latin typeface="+mj-lt"/>
          </a:endParaRPr>
        </a:p>
      </dsp:txBody>
      <dsp:txXfrm>
        <a:off x="2378" y="2051899"/>
        <a:ext cx="3699771" cy="2051899"/>
      </dsp:txXfrm>
    </dsp:sp>
    <dsp:sp modelId="{682E2DC9-6F1E-4A53-B483-7A5E051D3104}">
      <dsp:nvSpPr>
        <dsp:cNvPr id="0" name=""/>
        <dsp:cNvSpPr/>
      </dsp:nvSpPr>
      <dsp:spPr>
        <a:xfrm>
          <a:off x="987843" y="273586"/>
          <a:ext cx="1708206" cy="170820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5808587-C97A-4914-A392-0304583B3E85}">
      <dsp:nvSpPr>
        <dsp:cNvPr id="0" name=""/>
        <dsp:cNvSpPr/>
      </dsp:nvSpPr>
      <dsp:spPr>
        <a:xfrm>
          <a:off x="3813142" y="0"/>
          <a:ext cx="3699771" cy="5129748"/>
        </a:xfrm>
        <a:prstGeom prst="roundRect">
          <a:avLst>
            <a:gd name="adj" fmla="val 10000"/>
          </a:avLst>
        </a:prstGeom>
        <a:gradFill rotWithShape="0">
          <a:gsLst>
            <a:gs pos="0">
              <a:schemeClr val="accent5">
                <a:hueOff val="-4966938"/>
                <a:satOff val="19906"/>
                <a:lumOff val="4314"/>
                <a:alphaOff val="0"/>
                <a:satMod val="103000"/>
                <a:lumMod val="102000"/>
                <a:tint val="94000"/>
              </a:schemeClr>
            </a:gs>
            <a:gs pos="50000">
              <a:schemeClr val="accent5">
                <a:hueOff val="-4966938"/>
                <a:satOff val="19906"/>
                <a:lumOff val="4314"/>
                <a:alphaOff val="0"/>
                <a:satMod val="110000"/>
                <a:lumMod val="100000"/>
                <a:shade val="100000"/>
              </a:schemeClr>
            </a:gs>
            <a:gs pos="100000">
              <a:schemeClr val="accent5">
                <a:hueOff val="-4966938"/>
                <a:satOff val="19906"/>
                <a:lumOff val="431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uz-Cyrl-UZ" sz="1200" b="1" i="0" kern="1200" dirty="0">
              <a:latin typeface="+mj-lt"/>
            </a:rPr>
            <a:t>2. Қимматбаҳо металлар. Лойиҳа ҳар йили қўшимча 4 млн долларлик олтин ва 13,7 млн долларлик кумуш ва 72 млн долларлик мис олиш имконини беради, бу ҳам комбинат ва республика иқтисодиётига ижобий таъсир кўрсатади. Қимматбаҳо металлар заргарлик ва электроника саноатида талабга эга бўлган халқаро бозорларга кейинги қайта ишлаш ва сотиш учун юборилади.</a:t>
          </a:r>
          <a:endParaRPr lang="ru-RU" sz="1200" b="1" i="0" kern="1200" dirty="0">
            <a:latin typeface="+mj-lt"/>
          </a:endParaRPr>
        </a:p>
      </dsp:txBody>
      <dsp:txXfrm>
        <a:off x="3813142" y="2051899"/>
        <a:ext cx="3699771" cy="2051899"/>
      </dsp:txXfrm>
    </dsp:sp>
    <dsp:sp modelId="{535A3057-036B-4647-9B2E-1D5ABBA10053}">
      <dsp:nvSpPr>
        <dsp:cNvPr id="0" name=""/>
        <dsp:cNvSpPr/>
      </dsp:nvSpPr>
      <dsp:spPr>
        <a:xfrm>
          <a:off x="4808925" y="307784"/>
          <a:ext cx="1708206" cy="1708206"/>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2000" r="-22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89798C7-9C40-40F3-87E7-EB1D9C14F520}">
      <dsp:nvSpPr>
        <dsp:cNvPr id="0" name=""/>
        <dsp:cNvSpPr/>
      </dsp:nvSpPr>
      <dsp:spPr>
        <a:xfrm>
          <a:off x="7623907" y="0"/>
          <a:ext cx="3699771" cy="5129748"/>
        </a:xfrm>
        <a:prstGeom prst="roundRect">
          <a:avLst>
            <a:gd name="adj" fmla="val 10000"/>
          </a:avLst>
        </a:prstGeom>
        <a:gradFill rotWithShape="0">
          <a:gsLst>
            <a:gs pos="0">
              <a:schemeClr val="accent5">
                <a:hueOff val="-9933876"/>
                <a:satOff val="39811"/>
                <a:lumOff val="8628"/>
                <a:alphaOff val="0"/>
                <a:satMod val="103000"/>
                <a:lumMod val="102000"/>
                <a:tint val="94000"/>
              </a:schemeClr>
            </a:gs>
            <a:gs pos="50000">
              <a:schemeClr val="accent5">
                <a:hueOff val="-9933876"/>
                <a:satOff val="39811"/>
                <a:lumOff val="8628"/>
                <a:alphaOff val="0"/>
                <a:satMod val="110000"/>
                <a:lumMod val="100000"/>
                <a:shade val="100000"/>
              </a:schemeClr>
            </a:gs>
            <a:gs pos="100000">
              <a:schemeClr val="accent5">
                <a:hueOff val="-9933876"/>
                <a:satOff val="39811"/>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uz-Cyrl-UZ" sz="1200" b="1" i="0" kern="1200" dirty="0">
              <a:latin typeface="+mj-lt"/>
            </a:rPr>
            <a:t>3. Қурилиш материаллари. Гидрометаллургик қайта ишлашдан кейин қолган қаттиқ қолдиқ, турли пигментлар, ғишт ва бетон блоклар каби қурилиш материалларини ишлаб чиқариш учун ишлатилиши мумкин. Бу нафақат исрофгарчиликни камайтириш, балки тадбиркорлик субъектлари учун қўшимча даромад манбаи ҳамдир. </a:t>
          </a:r>
          <a:endParaRPr lang="ru-RU" sz="1200" b="1" i="0" kern="1200" dirty="0">
            <a:latin typeface="+mj-lt"/>
          </a:endParaRPr>
        </a:p>
      </dsp:txBody>
      <dsp:txXfrm>
        <a:off x="7623907" y="2051899"/>
        <a:ext cx="3699771" cy="2051899"/>
      </dsp:txXfrm>
    </dsp:sp>
    <dsp:sp modelId="{809E136F-7B18-40C0-A729-F3F695931DAE}">
      <dsp:nvSpPr>
        <dsp:cNvPr id="0" name=""/>
        <dsp:cNvSpPr/>
      </dsp:nvSpPr>
      <dsp:spPr>
        <a:xfrm>
          <a:off x="8619690" y="307784"/>
          <a:ext cx="1708206" cy="1708206"/>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72F88BC-AB66-41A6-93A3-DFFCDD2D9356}">
      <dsp:nvSpPr>
        <dsp:cNvPr id="0" name=""/>
        <dsp:cNvSpPr/>
      </dsp:nvSpPr>
      <dsp:spPr>
        <a:xfrm>
          <a:off x="453042" y="4176027"/>
          <a:ext cx="10419972" cy="769462"/>
        </a:xfrm>
        <a:prstGeom prst="leftRightArrow">
          <a:avLst/>
        </a:prstGeom>
        <a:solidFill>
          <a:schemeClr val="accent5">
            <a:tint val="40000"/>
            <a:hueOff val="0"/>
            <a:satOff val="0"/>
            <a:lumOff val="0"/>
            <a:alphaOff val="0"/>
          </a:schemeClr>
        </a:solidFill>
        <a:ln>
          <a:noFill/>
        </a:ln>
        <a:effectLst>
          <a:outerShdw blurRad="57150" dist="19050" dir="5400000" algn="ctr" rotWithShape="0">
            <a:srgbClr val="000000">
              <a:alpha val="63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EC9B53-9337-46F2-BDE1-1F3627BF9DC4}" type="datetimeFigureOut">
              <a:rPr lang="zh-CN" altLang="en-US" smtClean="0"/>
              <a:t>2026/2/2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BE4DF8-5E57-4734-9BC6-9D0EF9174A17}"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2A100D-E6DD-4EFE-8624-00B70E7AF2E3}" type="datetimeFigureOut">
              <a:rPr lang="zh-CN" altLang="en-US" smtClean="0"/>
              <a:t>2026/2/2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ltLang="en-US"/>
              <a:t>chàngāngāngāngāngāngāngī</a:t>
            </a:r>
          </a:p>
          <a:p>
            <a:pPr lvl="1"/>
            <a:r>
              <a:rPr lang="en-US" altLang="en-US"/>
              <a:t>língín</a:t>
            </a:r>
          </a:p>
          <a:p>
            <a:pPr lvl="2"/>
            <a:r>
              <a:rPr lang="en-US" altLang="en-US"/>
              <a:t>língín</a:t>
            </a:r>
          </a:p>
          <a:p>
            <a:pPr lvl="3"/>
            <a:r>
              <a:rPr lang="en-US" altLang="en-US"/>
              <a:t>yángjín</a:t>
            </a:r>
          </a:p>
          <a:p>
            <a:pPr lvl="4"/>
            <a:r>
              <a:rPr lang="en-US" altLang="en-US"/>
              <a:t>línín</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2DE419-A2A2-47E7-9D4D-920216297B04}"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2DE419-A2A2-47E7-9D4D-920216297B04}"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457200"/>
            <a:endParaRPr lang="zh-CN" altLang="en-US" dirty="0"/>
          </a:p>
        </p:txBody>
      </p:sp>
      <p:sp>
        <p:nvSpPr>
          <p:cNvPr id="4" name="灯片编号占位符 3"/>
          <p:cNvSpPr>
            <a:spLocks noGrp="1"/>
          </p:cNvSpPr>
          <p:nvPr>
            <p:ph type="sldNum" sz="quarter" idx="10"/>
          </p:nvPr>
        </p:nvSpPr>
        <p:spPr/>
        <p:txBody>
          <a:bodyPr/>
          <a:lstStyle/>
          <a:p>
            <a:fld id="{1C2DE419-A2A2-47E7-9D4D-920216297B04}"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2DE419-A2A2-47E7-9D4D-920216297B04}"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1C2DE419-A2A2-47E7-9D4D-920216297B04}" type="slidenum">
              <a:rPr lang="zh-CN" altLang="en-US" smtClean="0"/>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1C2DE419-A2A2-47E7-9D4D-920216297B04}" type="slidenum">
              <a:rPr lang="zh-CN" altLang="en-US" smtClean="0"/>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1C2DE419-A2A2-47E7-9D4D-920216297B04}" type="slidenum">
              <a:rPr lang="zh-CN" altLang="en-US" smtClean="0"/>
              <a:t>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C2E2D1BA-0EC7-46E7-85F6-A6BD18843080}" type="datetime1">
              <a:rPr lang="zh-CN" altLang="en-US" smtClean="0"/>
              <a:t>2026/2/2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EA1E4-BA06-43E0-B681-C6711D11B669}" type="datetime1">
              <a:rPr lang="zh-CN" altLang="en-US" smtClean="0"/>
              <a:t>2026/2/2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7D45FEFD-7C99-472C-B959-8DA422991848}" type="datetime1">
              <a:rPr lang="zh-CN" altLang="en-US" smtClean="0"/>
              <a:t>2026/2/2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839D011-BF92-4426-84FD-A7BC6CA3801F}" type="datetime1">
              <a:rPr lang="zh-CN" altLang="en-US" smtClean="0"/>
              <a:t>2026/2/2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2A6EC03-F496-4935-84AB-858441E21A84}" type="datetime1">
              <a:rPr lang="zh-CN" altLang="en-US" smtClean="0"/>
              <a:t>2026/2/2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FCC816B-6BB0-41BA-914C-F47335145612}" type="datetime1">
              <a:rPr lang="zh-CN" altLang="en-US" smtClean="0"/>
              <a:t>2026/2/2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317ED55E-FA2B-4B8B-BA5C-7C5B187A7C77}" type="datetime1">
              <a:rPr lang="zh-CN" altLang="en-US" smtClean="0"/>
              <a:t>2026/2/2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1600" y="99536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0EF53CC-AC44-4D38-813F-301EF29F2F04}" type="datetime1">
              <a:rPr lang="zh-CN" altLang="en-US" smtClean="0"/>
              <a:t>2026/2/2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F749D9D-0862-44CF-B3E0-F53A18218619}" type="datetime1">
              <a:rPr lang="zh-CN" altLang="en-US" smtClean="0"/>
              <a:t>2026/2/2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33B7FF6-35C4-4C2D-95AA-C4C725EF5189}" type="datetime1">
              <a:rPr lang="zh-CN" altLang="en-US" smtClean="0"/>
              <a:t>2026/2/2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1792C39-235E-4B3D-9413-3EF1729B023D}" type="datetime1">
              <a:rPr lang="zh-CN" altLang="en-US" smtClean="0"/>
              <a:t>2026/2/2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13B11D79-F7DC-47E9-98BD-2EF0C8530253}" type="datetime1">
              <a:rPr lang="zh-CN" altLang="en-US" smtClean="0"/>
              <a:t>2026/2/2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2B5DC40-3BB6-46AD-948D-56C3ADB09490}" type="datetime1">
              <a:rPr lang="zh-CN" altLang="en-US" smtClean="0"/>
              <a:t>2026/2/2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F1D7E666-3FAF-4774-8878-CC3F5AE10739}" type="datetime1">
              <a:rPr lang="zh-CN" altLang="en-US" smtClean="0"/>
              <a:t>2026/2/2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A1D3930-ED5C-4968-8E31-BA1327FE1A45}" type="datetime1">
              <a:rPr lang="zh-CN" altLang="en-US" smtClean="0"/>
              <a:t>2026/2/2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5CCB23D-2D3D-4599-A553-E1798F804A74}" type="datetime1">
              <a:rPr lang="zh-CN" altLang="en-US" smtClean="0"/>
              <a:t>2026/2/2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CDAD610-0625-45F6-A6D2-D5DA4060378E}" type="datetime1">
              <a:rPr lang="zh-CN" altLang="en-US" smtClean="0"/>
              <a:t>2026/2/2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4F4A490-AE54-43EE-ADF6-7233B429FD95}" type="datetime1">
              <a:rPr lang="zh-CN" altLang="en-US" smtClean="0"/>
              <a:t>2026/2/2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lvl1pPr>
              <a:defRPr sz="2000"/>
            </a:lvl1pPr>
          </a:lstStyle>
          <a:p>
            <a:fld id="{E75A296D-A65F-4D30-B11F-28573A2BF138}" type="slidenum">
              <a:rPr lang="zh-CN" altLang="en-US" smtClean="0"/>
              <a:t>‹#›</a:t>
            </a:fld>
            <a:endParaRPr lang="zh-CN" altLang="en-US" dirty="0"/>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BB4673DF-436F-4B15-8A57-8935431AD75A}" type="datetime1">
              <a:rPr lang="zh-CN" altLang="en-US" smtClean="0"/>
              <a:t>2026/2/2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8E8F967-AE7C-4F33-8EC3-784DFCF55B32}" type="datetime1">
              <a:rPr lang="zh-CN" altLang="en-US" smtClean="0"/>
              <a:t>2026/2/2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A9874C-5945-47F4-B5E4-02531638E3C3}" type="datetime1">
              <a:rPr lang="zh-CN" altLang="en-US" smtClean="0"/>
              <a:t>2026/2/2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97C9AB-EC86-45AB-AA0C-B413EA6A7975}" type="datetime1">
              <a:rPr lang="zh-CN" altLang="en-US" smtClean="0"/>
              <a:t>2026/2/2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5A296D-A65F-4D30-B11F-28573A2BF1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016F2C3A-8ED2-40EE-9A3F-18D1982E0C44}" type="datetime1">
              <a:rPr lang="zh-CN" altLang="en-US" smtClean="0"/>
              <a:t>2026/2/2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75A296D-A65F-4D30-B11F-28573A2BF138}" type="slidenum">
              <a:rPr lang="zh-CN" altLang="en-US" smtClean="0"/>
              <a:t>‹#›</a:t>
            </a:fld>
            <a:endParaRPr lang="zh-CN" altLang="en-US"/>
          </a:p>
        </p:txBody>
      </p:sp>
    </p:spTree>
    <p:extLst>
      <p:ext uri="{BB962C8B-B14F-4D97-AF65-F5344CB8AC3E}">
        <p14:creationId xmlns:p14="http://schemas.microsoft.com/office/powerpoint/2010/main" val="1708031120"/>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16F2C3A-8ED2-40EE-9A3F-18D1982E0C44}" type="datetime1">
              <a:rPr lang="zh-CN" altLang="en-US" smtClean="0"/>
              <a:t>2026/2/2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75A296D-A65F-4D30-B11F-28573A2BF138}" type="slidenum">
              <a:rPr lang="zh-CN" altLang="en-US" smtClean="0"/>
              <a:t>‹#›</a:t>
            </a:fld>
            <a:endParaRPr lang="zh-CN" altLang="en-US"/>
          </a:p>
        </p:txBody>
      </p:sp>
    </p:spTree>
    <p:extLst>
      <p:ext uri="{BB962C8B-B14F-4D97-AF65-F5344CB8AC3E}">
        <p14:creationId xmlns:p14="http://schemas.microsoft.com/office/powerpoint/2010/main" val="1390858760"/>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16F2C3A-8ED2-40EE-9A3F-18D1982E0C44}" type="datetime1">
              <a:rPr lang="zh-CN" altLang="en-US" smtClean="0"/>
              <a:t>2026/2/2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75A296D-A65F-4D30-B11F-28573A2BF138}" type="slidenum">
              <a:rPr lang="zh-CN" altLang="en-US" smtClean="0"/>
              <a:t>‹#›</a:t>
            </a:fld>
            <a:endParaRPr lang="zh-CN" altLang="en-US"/>
          </a:p>
        </p:txBody>
      </p:sp>
    </p:spTree>
    <p:extLst>
      <p:ext uri="{BB962C8B-B14F-4D97-AF65-F5344CB8AC3E}">
        <p14:creationId xmlns:p14="http://schemas.microsoft.com/office/powerpoint/2010/main" val="633247032"/>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016F2C3A-8ED2-40EE-9A3F-18D1982E0C44}" type="datetime1">
              <a:rPr lang="zh-CN" altLang="en-US" smtClean="0"/>
              <a:t>2026/2/2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75A296D-A65F-4D30-B11F-28573A2BF138}" type="slidenum">
              <a:rPr lang="zh-CN" altLang="en-US" smtClean="0"/>
              <a:t>‹#›</a:t>
            </a:fld>
            <a:endParaRPr lang="zh-CN" altLang="en-US"/>
          </a:p>
        </p:txBody>
      </p:sp>
    </p:spTree>
    <p:extLst>
      <p:ext uri="{BB962C8B-B14F-4D97-AF65-F5344CB8AC3E}">
        <p14:creationId xmlns:p14="http://schemas.microsoft.com/office/powerpoint/2010/main" val="187633753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16F2C3A-8ED2-40EE-9A3F-18D1982E0C44}" type="datetime1">
              <a:rPr lang="zh-CN" altLang="en-US" smtClean="0"/>
              <a:t>2026/2/2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75A296D-A65F-4D30-B11F-28573A2BF138}" type="slidenum">
              <a:rPr lang="zh-CN" altLang="en-US" smtClean="0"/>
              <a:t>‹#›</a:t>
            </a:fld>
            <a:endParaRPr lang="zh-CN" altLang="en-US"/>
          </a:p>
        </p:txBody>
      </p:sp>
    </p:spTree>
    <p:extLst>
      <p:ext uri="{BB962C8B-B14F-4D97-AF65-F5344CB8AC3E}">
        <p14:creationId xmlns:p14="http://schemas.microsoft.com/office/powerpoint/2010/main" val="3419913220"/>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016F2C3A-8ED2-40EE-9A3F-18D1982E0C44}" type="datetime1">
              <a:rPr lang="zh-CN" altLang="en-US" smtClean="0"/>
              <a:t>2026/2/2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75A296D-A65F-4D30-B11F-28573A2BF138}" type="slidenum">
              <a:rPr lang="zh-CN" altLang="en-US" smtClean="0"/>
              <a:t>‹#›</a:t>
            </a:fld>
            <a:endParaRPr lang="zh-CN" altLang="en-US"/>
          </a:p>
        </p:txBody>
      </p:sp>
    </p:spTree>
    <p:extLst>
      <p:ext uri="{BB962C8B-B14F-4D97-AF65-F5344CB8AC3E}">
        <p14:creationId xmlns:p14="http://schemas.microsoft.com/office/powerpoint/2010/main" val="1022460399"/>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6F2C3A-8ED2-40EE-9A3F-18D1982E0C44}" type="datetime1">
              <a:rPr lang="zh-CN" altLang="en-US" smtClean="0"/>
              <a:t>2026/2/2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75A296D-A65F-4D30-B11F-28573A2BF138}" type="slidenum">
              <a:rPr lang="zh-CN" altLang="en-US" smtClean="0"/>
              <a:t>‹#›</a:t>
            </a:fld>
            <a:endParaRPr lang="zh-CN" altLang="en-US"/>
          </a:p>
        </p:txBody>
      </p:sp>
    </p:spTree>
    <p:extLst>
      <p:ext uri="{BB962C8B-B14F-4D97-AF65-F5344CB8AC3E}">
        <p14:creationId xmlns:p14="http://schemas.microsoft.com/office/powerpoint/2010/main" val="592089938"/>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016F2C3A-8ED2-40EE-9A3F-18D1982E0C44}" type="datetime1">
              <a:rPr lang="zh-CN" altLang="en-US" smtClean="0"/>
              <a:t>2026/2/2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75A296D-A65F-4D30-B11F-28573A2BF138}" type="slidenum">
              <a:rPr lang="zh-CN" altLang="en-US" smtClean="0"/>
              <a:t>‹#›</a:t>
            </a:fld>
            <a:endParaRPr lang="zh-CN" altLang="en-US"/>
          </a:p>
        </p:txBody>
      </p:sp>
    </p:spTree>
    <p:extLst>
      <p:ext uri="{BB962C8B-B14F-4D97-AF65-F5344CB8AC3E}">
        <p14:creationId xmlns:p14="http://schemas.microsoft.com/office/powerpoint/2010/main" val="3513324850"/>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16F2C3A-8ED2-40EE-9A3F-18D1982E0C44}" type="datetime1">
              <a:rPr lang="zh-CN" altLang="en-US" smtClean="0"/>
              <a:t>2026/2/2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75A296D-A65F-4D30-B11F-28573A2BF138}" type="slidenum">
              <a:rPr lang="zh-CN" altLang="en-US" smtClean="0"/>
              <a:t>‹#›</a:t>
            </a:fld>
            <a:endParaRPr lang="zh-CN" altLang="en-US"/>
          </a:p>
        </p:txBody>
      </p:sp>
    </p:spTree>
    <p:extLst>
      <p:ext uri="{BB962C8B-B14F-4D97-AF65-F5344CB8AC3E}">
        <p14:creationId xmlns:p14="http://schemas.microsoft.com/office/powerpoint/2010/main" val="2404496124"/>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16F2C3A-8ED2-40EE-9A3F-18D1982E0C44}" type="datetime1">
              <a:rPr lang="zh-CN" altLang="en-US" smtClean="0"/>
              <a:t>2026/2/2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75A296D-A65F-4D30-B11F-28573A2BF138}" type="slidenum">
              <a:rPr lang="zh-CN" altLang="en-US" smtClean="0"/>
              <a:t>‹#›</a:t>
            </a:fld>
            <a:endParaRPr lang="zh-CN" altLang="en-US"/>
          </a:p>
        </p:txBody>
      </p:sp>
    </p:spTree>
    <p:extLst>
      <p:ext uri="{BB962C8B-B14F-4D97-AF65-F5344CB8AC3E}">
        <p14:creationId xmlns:p14="http://schemas.microsoft.com/office/powerpoint/2010/main" val="1760918615"/>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16F2C3A-8ED2-40EE-9A3F-18D1982E0C44}" type="datetime1">
              <a:rPr lang="zh-CN" altLang="en-US" smtClean="0"/>
              <a:t>2026/2/2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75A296D-A65F-4D30-B11F-28573A2BF138}" type="slidenum">
              <a:rPr lang="zh-CN" altLang="en-US" smtClean="0"/>
              <a:t>‹#›</a:t>
            </a:fld>
            <a:endParaRPr lang="zh-CN" alt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82817525"/>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16F2C3A-8ED2-40EE-9A3F-18D1982E0C44}" type="datetime1">
              <a:rPr lang="zh-CN" altLang="en-US" smtClean="0"/>
              <a:t>2026/2/2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75A296D-A65F-4D30-B11F-28573A2BF138}" type="slidenum">
              <a:rPr lang="zh-CN" altLang="en-US" smtClean="0"/>
              <a:t>‹#›</a:t>
            </a:fld>
            <a:endParaRPr lang="zh-CN" altLang="en-US"/>
          </a:p>
        </p:txBody>
      </p:sp>
    </p:spTree>
    <p:extLst>
      <p:ext uri="{BB962C8B-B14F-4D97-AF65-F5344CB8AC3E}">
        <p14:creationId xmlns:p14="http://schemas.microsoft.com/office/powerpoint/2010/main" val="1603088169"/>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16F2C3A-8ED2-40EE-9A3F-18D1982E0C44}" type="datetime1">
              <a:rPr lang="zh-CN" altLang="en-US" smtClean="0"/>
              <a:t>2026/2/2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75A296D-A65F-4D30-B11F-28573A2BF138}" type="slidenum">
              <a:rPr lang="zh-CN" altLang="en-US" smtClean="0"/>
              <a:t>‹#›</a:t>
            </a:fld>
            <a:endParaRPr lang="zh-CN" alt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54447670"/>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16F2C3A-8ED2-40EE-9A3F-18D1982E0C44}" type="datetime1">
              <a:rPr lang="zh-CN" altLang="en-US" smtClean="0"/>
              <a:t>2026/2/2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75A296D-A65F-4D30-B11F-28573A2BF138}" type="slidenum">
              <a:rPr lang="zh-CN" altLang="en-US" smtClean="0"/>
              <a:t>‹#›</a:t>
            </a:fld>
            <a:endParaRPr lang="zh-CN" altLang="en-US"/>
          </a:p>
        </p:txBody>
      </p:sp>
    </p:spTree>
    <p:extLst>
      <p:ext uri="{BB962C8B-B14F-4D97-AF65-F5344CB8AC3E}">
        <p14:creationId xmlns:p14="http://schemas.microsoft.com/office/powerpoint/2010/main" val="1268743742"/>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16F2C3A-8ED2-40EE-9A3F-18D1982E0C44}" type="datetime1">
              <a:rPr lang="zh-CN" altLang="en-US" smtClean="0"/>
              <a:t>2026/2/2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75A296D-A65F-4D30-B11F-28573A2BF138}" type="slidenum">
              <a:rPr lang="zh-CN" altLang="en-US" smtClean="0"/>
              <a:t>‹#›</a:t>
            </a:fld>
            <a:endParaRPr lang="zh-CN" altLang="en-US"/>
          </a:p>
        </p:txBody>
      </p:sp>
    </p:spTree>
    <p:extLst>
      <p:ext uri="{BB962C8B-B14F-4D97-AF65-F5344CB8AC3E}">
        <p14:creationId xmlns:p14="http://schemas.microsoft.com/office/powerpoint/2010/main" val="4181455585"/>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16F2C3A-8ED2-40EE-9A3F-18D1982E0C44}" type="datetime1">
              <a:rPr lang="zh-CN" altLang="en-US" smtClean="0"/>
              <a:t>2026/2/2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75A296D-A65F-4D30-B11F-28573A2BF138}" type="slidenum">
              <a:rPr lang="zh-CN" altLang="en-US" smtClean="0"/>
              <a:t>‹#›</a:t>
            </a:fld>
            <a:endParaRPr lang="zh-CN" altLang="en-US"/>
          </a:p>
        </p:txBody>
      </p:sp>
    </p:spTree>
    <p:extLst>
      <p:ext uri="{BB962C8B-B14F-4D97-AF65-F5344CB8AC3E}">
        <p14:creationId xmlns:p14="http://schemas.microsoft.com/office/powerpoint/2010/main" val="222728435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image" Target="../media/image1.png"/><Relationship Id="rId3" Type="http://schemas.openxmlformats.org/officeDocument/2006/relationships/slideLayout" Target="../slideLayouts/slideLayout25.xml"/><Relationship Id="rId21" Type="http://schemas.openxmlformats.org/officeDocument/2006/relationships/image" Target="../media/image4.png"/><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image" Target="../media/image3.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2.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ltLang="en-US" dirty="0"/>
              <a:t>chàngāngāngāngāngāngāngči</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ltLang="en-US"/>
              <a:t>chíngíngíngíngíní</a:t>
            </a:r>
          </a:p>
          <a:p>
            <a:pPr lvl="1"/>
            <a:r>
              <a:rPr lang="en-US" altLang="en-US"/>
              <a:t>língín</a:t>
            </a:r>
          </a:p>
          <a:p>
            <a:pPr lvl="2"/>
            <a:r>
              <a:rPr lang="en-US" altLang="en-US"/>
              <a:t>líní</a:t>
            </a:r>
          </a:p>
          <a:p>
            <a:pPr lvl="3"/>
            <a:r>
              <a:rPr lang="en-US" altLang="en-US"/>
              <a:t>yángjín</a:t>
            </a:r>
          </a:p>
          <a:p>
            <a:pPr lvl="4"/>
            <a:r>
              <a:rPr lang="en-US" altLang="en-US"/>
              <a:t>línín</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7A424E-8B4A-4DBD-AE73-A439B5E4B795}" type="datetime1">
              <a:rPr lang="zh-CN" altLang="en-US" smtClean="0"/>
              <a:t>2026/2/2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5A296D-A65F-4D30-B11F-28573A2BF138}" type="slidenum">
              <a:rPr lang="zh-CN" altLang="en-US" smtClean="0"/>
              <a:t>‹#›</a:t>
            </a:fld>
            <a:endParaRPr lang="zh-CN" altLang="en-US"/>
          </a:p>
        </p:txBody>
      </p:sp>
      <p:grpSp>
        <p:nvGrpSpPr>
          <p:cNvPr id="11" name="组合 10"/>
          <p:cNvGrpSpPr/>
          <p:nvPr userDrawn="1"/>
        </p:nvGrpSpPr>
        <p:grpSpPr>
          <a:xfrm>
            <a:off x="9808580" y="179956"/>
            <a:ext cx="2186944" cy="463242"/>
            <a:chOff x="9683651" y="449416"/>
            <a:chExt cx="2186944" cy="463242"/>
          </a:xfrm>
        </p:grpSpPr>
        <p:pic>
          <p:nvPicPr>
            <p:cNvPr id="14" name="图片 13"/>
            <p:cNvPicPr>
              <a:picLocks noChangeAspect="1"/>
            </p:cNvPicPr>
            <p:nvPr userDrawn="1"/>
          </p:nvPicPr>
          <p:blipFill>
            <a:blip r:embed="rId13" cstate="email"/>
            <a:stretch>
              <a:fillRect/>
            </a:stretch>
          </p:blipFill>
          <p:spPr>
            <a:xfrm>
              <a:off x="10837005" y="449416"/>
              <a:ext cx="477171" cy="463242"/>
            </a:xfrm>
            <a:prstGeom prst="rect">
              <a:avLst/>
            </a:prstGeom>
          </p:spPr>
        </p:pic>
        <p:pic>
          <p:nvPicPr>
            <p:cNvPr id="15" name="图片 14"/>
            <p:cNvPicPr>
              <a:picLocks noChangeAspect="1"/>
            </p:cNvPicPr>
            <p:nvPr userDrawn="1"/>
          </p:nvPicPr>
          <p:blipFill>
            <a:blip r:embed="rId14" cstate="email"/>
            <a:stretch>
              <a:fillRect/>
            </a:stretch>
          </p:blipFill>
          <p:spPr>
            <a:xfrm>
              <a:off x="11393424" y="449416"/>
              <a:ext cx="477171" cy="463242"/>
            </a:xfrm>
            <a:prstGeom prst="rect">
              <a:avLst/>
            </a:prstGeom>
          </p:spPr>
        </p:pic>
        <p:pic>
          <p:nvPicPr>
            <p:cNvPr id="9" name="图片 8"/>
            <p:cNvPicPr>
              <a:picLocks noChangeAspect="1"/>
            </p:cNvPicPr>
            <p:nvPr userDrawn="1"/>
          </p:nvPicPr>
          <p:blipFill>
            <a:blip r:embed="rId15" cstate="email"/>
            <a:stretch>
              <a:fillRect/>
            </a:stretch>
          </p:blipFill>
          <p:spPr>
            <a:xfrm>
              <a:off x="10260644" y="449416"/>
              <a:ext cx="499748" cy="463242"/>
            </a:xfrm>
            <a:prstGeom prst="rect">
              <a:avLst/>
            </a:prstGeom>
          </p:spPr>
        </p:pic>
        <p:pic>
          <p:nvPicPr>
            <p:cNvPr id="10" name="图片 9"/>
            <p:cNvPicPr>
              <a:picLocks noChangeAspect="1"/>
            </p:cNvPicPr>
            <p:nvPr userDrawn="1"/>
          </p:nvPicPr>
          <p:blipFill>
            <a:blip r:embed="rId16" cstate="email"/>
            <a:stretch>
              <a:fillRect/>
            </a:stretch>
          </p:blipFill>
          <p:spPr>
            <a:xfrm>
              <a:off x="9683651" y="449416"/>
              <a:ext cx="500380" cy="463242"/>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10" advTm="40072"/>
    </mc:Choice>
    <mc:Fallback xmlns="">
      <p:transition advTm="40072"/>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ltLang="en-US"/>
              <a:t>chàngāngāngāngāngāngāngči</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ltLang="en-US"/>
              <a:t>chíngíngíngíngíní</a:t>
            </a:r>
          </a:p>
          <a:p>
            <a:pPr lvl="1"/>
            <a:r>
              <a:rPr lang="en-US" altLang="en-US"/>
              <a:t>línín</a:t>
            </a:r>
          </a:p>
          <a:p>
            <a:pPr lvl="2"/>
            <a:r>
              <a:rPr lang="en-US" altLang="en-US"/>
              <a:t>língín</a:t>
            </a:r>
          </a:p>
          <a:p>
            <a:pPr lvl="3"/>
            <a:r>
              <a:rPr lang="en-US" altLang="en-US"/>
              <a:t>yángjín</a:t>
            </a:r>
          </a:p>
          <a:p>
            <a:pPr lvl="4"/>
            <a:r>
              <a:rPr lang="en-US" altLang="en-US"/>
              <a:t>línín</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6F2C3A-8ED2-40EE-9A3F-18D1982E0C44}" type="datetime1">
              <a:rPr lang="zh-CN" altLang="en-US" smtClean="0"/>
              <a:t>2026/2/2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5A296D-A65F-4D30-B11F-28573A2BF138}" type="slidenum">
              <a:rPr lang="zh-CN" altLang="en-US" smtClean="0"/>
              <a:t>‹#›</a:t>
            </a:fld>
            <a:endParaRPr lang="zh-CN" altLang="en-US"/>
          </a:p>
        </p:txBody>
      </p:sp>
      <p:grpSp>
        <p:nvGrpSpPr>
          <p:cNvPr id="7" name="组合 6"/>
          <p:cNvGrpSpPr/>
          <p:nvPr userDrawn="1"/>
        </p:nvGrpSpPr>
        <p:grpSpPr>
          <a:xfrm>
            <a:off x="9808580" y="179956"/>
            <a:ext cx="2186944" cy="463242"/>
            <a:chOff x="9683651" y="449416"/>
            <a:chExt cx="2186944" cy="463242"/>
          </a:xfrm>
        </p:grpSpPr>
        <p:pic>
          <p:nvPicPr>
            <p:cNvPr id="8" name="图片 7"/>
            <p:cNvPicPr>
              <a:picLocks noChangeAspect="1"/>
            </p:cNvPicPr>
            <p:nvPr userDrawn="1"/>
          </p:nvPicPr>
          <p:blipFill>
            <a:blip r:embed="rId13" cstate="email"/>
            <a:stretch>
              <a:fillRect/>
            </a:stretch>
          </p:blipFill>
          <p:spPr>
            <a:xfrm>
              <a:off x="10837005" y="449416"/>
              <a:ext cx="477171" cy="463242"/>
            </a:xfrm>
            <a:prstGeom prst="rect">
              <a:avLst/>
            </a:prstGeom>
          </p:spPr>
        </p:pic>
        <p:pic>
          <p:nvPicPr>
            <p:cNvPr id="9" name="图片 8"/>
            <p:cNvPicPr>
              <a:picLocks noChangeAspect="1"/>
            </p:cNvPicPr>
            <p:nvPr userDrawn="1"/>
          </p:nvPicPr>
          <p:blipFill>
            <a:blip r:embed="rId14" cstate="email"/>
            <a:stretch>
              <a:fillRect/>
            </a:stretch>
          </p:blipFill>
          <p:spPr>
            <a:xfrm>
              <a:off x="11393424" y="449416"/>
              <a:ext cx="477171" cy="463242"/>
            </a:xfrm>
            <a:prstGeom prst="rect">
              <a:avLst/>
            </a:prstGeom>
          </p:spPr>
        </p:pic>
        <p:pic>
          <p:nvPicPr>
            <p:cNvPr id="10" name="图片 9"/>
            <p:cNvPicPr>
              <a:picLocks noChangeAspect="1"/>
            </p:cNvPicPr>
            <p:nvPr userDrawn="1"/>
          </p:nvPicPr>
          <p:blipFill>
            <a:blip r:embed="rId15" cstate="email"/>
            <a:stretch>
              <a:fillRect/>
            </a:stretch>
          </p:blipFill>
          <p:spPr>
            <a:xfrm>
              <a:off x="10260644" y="449416"/>
              <a:ext cx="499748" cy="463242"/>
            </a:xfrm>
            <a:prstGeom prst="rect">
              <a:avLst/>
            </a:prstGeom>
          </p:spPr>
        </p:pic>
        <p:pic>
          <p:nvPicPr>
            <p:cNvPr id="11" name="图片 10"/>
            <p:cNvPicPr>
              <a:picLocks noChangeAspect="1"/>
            </p:cNvPicPr>
            <p:nvPr userDrawn="1"/>
          </p:nvPicPr>
          <p:blipFill>
            <a:blip r:embed="rId16" cstate="email"/>
            <a:stretch>
              <a:fillRect/>
            </a:stretch>
          </p:blipFill>
          <p:spPr>
            <a:xfrm>
              <a:off x="9683651" y="449416"/>
              <a:ext cx="500380" cy="463242"/>
            </a:xfrm>
            <a:prstGeom prst="rect">
              <a:avLst/>
            </a:prstGeom>
          </p:spPr>
        </p:pic>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p14:dur="10" advTm="40072"/>
    </mc:Choice>
    <mc:Fallback xmlns="">
      <p:transition advTm="40072"/>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17A424E-8B4A-4DBD-AE73-A439B5E4B795}" type="datetime1">
              <a:rPr lang="zh-CN" altLang="en-US" smtClean="0"/>
              <a:t>2026/2/2</a:t>
            </a:fld>
            <a:endParaRPr lang="zh-CN" alt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75A296D-A65F-4D30-B11F-28573A2BF138}" type="slidenum">
              <a:rPr lang="zh-CN" altLang="en-US" smtClean="0"/>
              <a:t>‹#›</a:t>
            </a:fld>
            <a:endParaRPr lang="zh-CN" altLang="en-US"/>
          </a:p>
        </p:txBody>
      </p:sp>
      <p:grpSp>
        <p:nvGrpSpPr>
          <p:cNvPr id="18" name="组合 6">
            <a:extLst>
              <a:ext uri="{FF2B5EF4-FFF2-40B4-BE49-F238E27FC236}">
                <a16:creationId xmlns:a16="http://schemas.microsoft.com/office/drawing/2014/main" id="{F92EF4C0-D7E8-4FB8-A200-770FEDB5E591}"/>
              </a:ext>
            </a:extLst>
          </p:cNvPr>
          <p:cNvGrpSpPr/>
          <p:nvPr userDrawn="1"/>
        </p:nvGrpSpPr>
        <p:grpSpPr>
          <a:xfrm>
            <a:off x="9808580" y="179956"/>
            <a:ext cx="2186944" cy="463242"/>
            <a:chOff x="9683651" y="449416"/>
            <a:chExt cx="2186944" cy="463242"/>
          </a:xfrm>
        </p:grpSpPr>
        <p:pic>
          <p:nvPicPr>
            <p:cNvPr id="19" name="图片 7">
              <a:extLst>
                <a:ext uri="{FF2B5EF4-FFF2-40B4-BE49-F238E27FC236}">
                  <a16:creationId xmlns:a16="http://schemas.microsoft.com/office/drawing/2014/main" id="{E346C5A1-9968-4AF0-9F24-662CB1AED72D}"/>
                </a:ext>
              </a:extLst>
            </p:cNvPr>
            <p:cNvPicPr>
              <a:picLocks noChangeAspect="1"/>
            </p:cNvPicPr>
            <p:nvPr userDrawn="1"/>
          </p:nvPicPr>
          <p:blipFill>
            <a:blip r:embed="rId18" cstate="email"/>
            <a:stretch>
              <a:fillRect/>
            </a:stretch>
          </p:blipFill>
          <p:spPr>
            <a:xfrm>
              <a:off x="10837005" y="449416"/>
              <a:ext cx="477171" cy="463242"/>
            </a:xfrm>
            <a:prstGeom prst="rect">
              <a:avLst/>
            </a:prstGeom>
          </p:spPr>
        </p:pic>
        <p:pic>
          <p:nvPicPr>
            <p:cNvPr id="30" name="图片 8">
              <a:extLst>
                <a:ext uri="{FF2B5EF4-FFF2-40B4-BE49-F238E27FC236}">
                  <a16:creationId xmlns:a16="http://schemas.microsoft.com/office/drawing/2014/main" id="{65F4572A-1E0C-45A6-9E59-8E58F18B3AF4}"/>
                </a:ext>
              </a:extLst>
            </p:cNvPr>
            <p:cNvPicPr>
              <a:picLocks noChangeAspect="1"/>
            </p:cNvPicPr>
            <p:nvPr userDrawn="1"/>
          </p:nvPicPr>
          <p:blipFill>
            <a:blip r:embed="rId19" cstate="email"/>
            <a:stretch>
              <a:fillRect/>
            </a:stretch>
          </p:blipFill>
          <p:spPr>
            <a:xfrm>
              <a:off x="11393424" y="449416"/>
              <a:ext cx="477171" cy="463242"/>
            </a:xfrm>
            <a:prstGeom prst="rect">
              <a:avLst/>
            </a:prstGeom>
          </p:spPr>
        </p:pic>
        <p:pic>
          <p:nvPicPr>
            <p:cNvPr id="31" name="图片 9">
              <a:extLst>
                <a:ext uri="{FF2B5EF4-FFF2-40B4-BE49-F238E27FC236}">
                  <a16:creationId xmlns:a16="http://schemas.microsoft.com/office/drawing/2014/main" id="{61A807BA-ACC2-4291-ACEC-2B56B3247FE8}"/>
                </a:ext>
              </a:extLst>
            </p:cNvPr>
            <p:cNvPicPr>
              <a:picLocks noChangeAspect="1"/>
            </p:cNvPicPr>
            <p:nvPr userDrawn="1"/>
          </p:nvPicPr>
          <p:blipFill>
            <a:blip r:embed="rId20" cstate="email"/>
            <a:stretch>
              <a:fillRect/>
            </a:stretch>
          </p:blipFill>
          <p:spPr>
            <a:xfrm>
              <a:off x="10260644" y="449416"/>
              <a:ext cx="499748" cy="463242"/>
            </a:xfrm>
            <a:prstGeom prst="rect">
              <a:avLst/>
            </a:prstGeom>
          </p:spPr>
        </p:pic>
        <p:pic>
          <p:nvPicPr>
            <p:cNvPr id="32" name="图片 10">
              <a:extLst>
                <a:ext uri="{FF2B5EF4-FFF2-40B4-BE49-F238E27FC236}">
                  <a16:creationId xmlns:a16="http://schemas.microsoft.com/office/drawing/2014/main" id="{834C53E8-DCB3-4EA0-BDD6-2D8E6664D92D}"/>
                </a:ext>
              </a:extLst>
            </p:cNvPr>
            <p:cNvPicPr>
              <a:picLocks noChangeAspect="1"/>
            </p:cNvPicPr>
            <p:nvPr userDrawn="1"/>
          </p:nvPicPr>
          <p:blipFill>
            <a:blip r:embed="rId21" cstate="email"/>
            <a:stretch>
              <a:fillRect/>
            </a:stretch>
          </p:blipFill>
          <p:spPr>
            <a:xfrm>
              <a:off x="9683651" y="449416"/>
              <a:ext cx="500380" cy="463242"/>
            </a:xfrm>
            <a:prstGeom prst="rect">
              <a:avLst/>
            </a:prstGeom>
          </p:spPr>
        </p:pic>
      </p:grpSp>
    </p:spTree>
    <p:extLst>
      <p:ext uri="{BB962C8B-B14F-4D97-AF65-F5344CB8AC3E}">
        <p14:creationId xmlns:p14="http://schemas.microsoft.com/office/powerpoint/2010/main" val="159323022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4"/>
          <p:cNvSpPr txBox="1"/>
          <p:nvPr/>
        </p:nvSpPr>
        <p:spPr bwMode="auto">
          <a:xfrm>
            <a:off x="105238" y="2751826"/>
            <a:ext cx="10803554" cy="1659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5000"/>
              </a:lnSpc>
              <a:buNone/>
            </a:pPr>
            <a:r>
              <a:rPr lang="en-US" b="1" dirty="0">
                <a:latin typeface="Times New Roman" panose="02020603050405020304" pitchFamily="18" charset="0"/>
                <a:cs typeface="Times New Roman" panose="02020603050405020304" pitchFamily="18" charset="0"/>
              </a:rPr>
              <a:t>Лойиҳа номи: </a:t>
            </a:r>
            <a:r>
              <a:rPr lang="uz-Latn-UZ" b="1" dirty="0">
                <a:effectLst/>
                <a:latin typeface="Times New Roman" panose="02020603050405020304" pitchFamily="18" charset="0"/>
                <a:ea typeface="Times New Roman" panose="02020603050405020304" pitchFamily="18" charset="0"/>
                <a:cs typeface="Times New Roman" panose="02020603050405020304" pitchFamily="18" charset="0"/>
              </a:rPr>
              <a:t>Р</a:t>
            </a:r>
            <a:r>
              <a:rPr lang="uz-Cyrl-UZ" b="1" dirty="0">
                <a:effectLst/>
                <a:latin typeface="Times New Roman" panose="02020603050405020304" pitchFamily="18" charset="0"/>
                <a:ea typeface="Times New Roman" panose="02020603050405020304" pitchFamily="18" charset="0"/>
                <a:cs typeface="Times New Roman" panose="02020603050405020304" pitchFamily="18" charset="0"/>
              </a:rPr>
              <a:t>ух </a:t>
            </a:r>
            <a:r>
              <a:rPr lang="uz-Cyrl-UZ" b="1" dirty="0">
                <a:latin typeface="Times New Roman" panose="02020603050405020304" pitchFamily="18" charset="0"/>
                <a:ea typeface="Times New Roman" panose="02020603050405020304" pitchFamily="18" charset="0"/>
                <a:cs typeface="Times New Roman" panose="02020603050405020304" pitchFamily="18" charset="0"/>
              </a:rPr>
              <a:t>ишлаб чиқаришдаги</a:t>
            </a:r>
            <a:r>
              <a:rPr lang="uz-Cyrl-UZ" b="1" dirty="0">
                <a:effectLst/>
                <a:latin typeface="Times New Roman" panose="02020603050405020304" pitchFamily="18" charset="0"/>
                <a:ea typeface="Times New Roman" panose="02020603050405020304" pitchFamily="18" charset="0"/>
                <a:cs typeface="Times New Roman" panose="02020603050405020304" pitchFamily="18" charset="0"/>
              </a:rPr>
              <a:t> танлаб эритиш жараёни чиқиндиларини </a:t>
            </a:r>
            <a:r>
              <a:rPr lang="uz-Cyrl-UZ" b="1" dirty="0">
                <a:latin typeface="Times New Roman" panose="02020603050405020304" pitchFamily="18" charset="0"/>
                <a:ea typeface="Times New Roman" panose="02020603050405020304" pitchFamily="18" charset="0"/>
                <a:cs typeface="Times New Roman" panose="02020603050405020304" pitchFamily="18" charset="0"/>
              </a:rPr>
              <a:t>гидрометаллургик </a:t>
            </a:r>
            <a:r>
              <a:rPr lang="uz-Cyrl-UZ" b="1" dirty="0">
                <a:effectLst/>
                <a:latin typeface="Times New Roman" panose="02020603050405020304" pitchFamily="18" charset="0"/>
                <a:ea typeface="Times New Roman" panose="02020603050405020304" pitchFamily="18" charset="0"/>
                <a:cs typeface="Times New Roman" panose="02020603050405020304" pitchFamily="18" charset="0"/>
              </a:rPr>
              <a:t>қайта ишлаш</a:t>
            </a:r>
            <a:endParaRPr lang="en-US"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3763263" y="4507432"/>
            <a:ext cx="6642269" cy="100436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gn="r">
              <a:lnSpc>
                <a:spcPct val="90000"/>
              </a:lnSpc>
              <a:spcBef>
                <a:spcPts val="1000"/>
              </a:spcBef>
            </a:pPr>
            <a:r>
              <a:rPr lang="en-US" sz="2800" b="1" dirty="0" err="1">
                <a:latin typeface="Times New Roman" panose="02020603050405020304" pitchFamily="18" charset="0"/>
                <a:cs typeface="Times New Roman" panose="02020603050405020304" pitchFamily="18" charset="0"/>
              </a:rPr>
              <a:t>Лойиҳа</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раҳбари</a:t>
            </a:r>
            <a:r>
              <a:rPr lang="en-US" sz="2800" b="1" dirty="0">
                <a:latin typeface="Times New Roman" panose="02020603050405020304" pitchFamily="18" charset="0"/>
                <a:cs typeface="Times New Roman" panose="02020603050405020304" pitchFamily="18" charset="0"/>
              </a:rPr>
              <a:t>:</a:t>
            </a:r>
            <a:r>
              <a:rPr lang="uz-Cyrl-UZ" sz="2800" b="1" dirty="0">
                <a:latin typeface="Times New Roman" panose="02020603050405020304" pitchFamily="18" charset="0"/>
                <a:cs typeface="Times New Roman" panose="02020603050405020304" pitchFamily="18" charset="0"/>
              </a:rPr>
              <a:t> </a:t>
            </a:r>
            <a:r>
              <a:rPr lang="uz-Cyrl-UZ" sz="2800" dirty="0">
                <a:latin typeface="Times New Roman" panose="02020603050405020304" pitchFamily="18" charset="0"/>
                <a:cs typeface="Times New Roman" panose="02020603050405020304" pitchFamily="18" charset="0"/>
              </a:rPr>
              <a:t>М.Х. Хабибуллаева</a:t>
            </a:r>
          </a:p>
          <a:p>
            <a:pPr algn="r">
              <a:lnSpc>
                <a:spcPct val="90000"/>
              </a:lnSpc>
              <a:spcBef>
                <a:spcPts val="1000"/>
              </a:spcBef>
            </a:pPr>
            <a:r>
              <a:rPr lang="en-US" sz="2800" b="1" dirty="0">
                <a:latin typeface="Times New Roman" panose="02020603050405020304" pitchFamily="18" charset="0"/>
                <a:cs typeface="Times New Roman" panose="02020603050405020304" pitchFamily="18" charset="0"/>
              </a:rPr>
              <a:t> </a:t>
            </a:r>
            <a:r>
              <a:rPr lang="uz-Cyrl-UZ" sz="2800" b="1" dirty="0">
                <a:latin typeface="Times New Roman" panose="02020603050405020304" pitchFamily="18" charset="0"/>
                <a:cs typeface="Times New Roman" panose="02020603050405020304" pitchFamily="18" charset="0"/>
              </a:rPr>
              <a:t>Илмий</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раҳбар</a:t>
            </a:r>
            <a:r>
              <a:rPr lang="en-US" sz="2800" b="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PhD. </a:t>
            </a:r>
            <a:r>
              <a:rPr lang="uz-Cyrl-UZ" sz="2800" dirty="0">
                <a:latin typeface="Times New Roman" panose="02020603050405020304" pitchFamily="18" charset="0"/>
                <a:cs typeface="Times New Roman" panose="02020603050405020304" pitchFamily="18" charset="0"/>
              </a:rPr>
              <a:t>Ш</a:t>
            </a:r>
            <a:r>
              <a:rPr lang="en-US" sz="2800" dirty="0">
                <a:latin typeface="Times New Roman" panose="02020603050405020304" pitchFamily="18" charset="0"/>
                <a:cs typeface="Times New Roman" panose="02020603050405020304" pitchFamily="18" charset="0"/>
              </a:rPr>
              <a:t>.Т.</a:t>
            </a:r>
            <a:r>
              <a:rPr lang="uz-Cyrl-UZ" sz="2800" dirty="0">
                <a:latin typeface="Times New Roman" panose="02020603050405020304" pitchFamily="18" charset="0"/>
                <a:cs typeface="Times New Roman" panose="02020603050405020304" pitchFamily="18" charset="0"/>
              </a:rPr>
              <a:t>Ҳожиев</a:t>
            </a:r>
            <a:endParaRPr lang="ru-RU" sz="28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694223" y="554887"/>
            <a:ext cx="10803554" cy="86793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gn="ctr">
              <a:lnSpc>
                <a:spcPct val="90000"/>
              </a:lnSpc>
              <a:spcBef>
                <a:spcPts val="1000"/>
              </a:spcBef>
            </a:pPr>
            <a:r>
              <a:rPr lang="uz-Cyrl-UZ" sz="2800" b="1" dirty="0">
                <a:latin typeface="Times New Roman" panose="02020603050405020304" pitchFamily="18" charset="0"/>
                <a:cs typeface="Times New Roman" panose="02020603050405020304" pitchFamily="18" charset="0"/>
              </a:rPr>
              <a:t>ОЛМАЛИҚ</a:t>
            </a:r>
            <a:r>
              <a:rPr lang="en-US" sz="2800" b="1" dirty="0">
                <a:latin typeface="Times New Roman" panose="02020603050405020304" pitchFamily="18" charset="0"/>
                <a:cs typeface="Times New Roman" panose="02020603050405020304" pitchFamily="18" charset="0"/>
              </a:rPr>
              <a:t> ДАВЛАТ ТЕХНИКА</a:t>
            </a:r>
            <a:r>
              <a:rPr lang="uz-Cyrl-UZ" sz="2800" b="1" dirty="0">
                <a:latin typeface="Times New Roman" panose="02020603050405020304" pitchFamily="18" charset="0"/>
                <a:cs typeface="Times New Roman" panose="02020603050405020304" pitchFamily="18" charset="0"/>
              </a:rPr>
              <a:t> ИНСТИТУТИ</a:t>
            </a:r>
            <a:endParaRPr lang="ru-RU"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矩形 65"/>
          <p:cNvSpPr/>
          <p:nvPr/>
        </p:nvSpPr>
        <p:spPr>
          <a:xfrm>
            <a:off x="375920" y="1013460"/>
            <a:ext cx="11378565" cy="4862870"/>
          </a:xfrm>
          <a:prstGeom prst="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marL="285750" indent="-285750" algn="just">
              <a:spcAft>
                <a:spcPts val="600"/>
              </a:spcAft>
              <a:buClr>
                <a:schemeClr val="tx2"/>
              </a:buClr>
              <a:buFont typeface="Wingdings" panose="05000000000000000000" pitchFamily="2" charset="2"/>
              <a:buChar char="p"/>
            </a:pPr>
            <a:r>
              <a:rPr lang="uz-Cyrl-UZ" sz="2000" dirty="0">
                <a:solidFill>
                  <a:srgbClr val="000000"/>
                </a:solidFill>
                <a:latin typeface="Times New Roman" panose="02020603050405020304" pitchFamily="18" charset="0"/>
                <a:ea typeface="Times New Roman" panose="02020603050405020304" pitchFamily="18" charset="0"/>
              </a:rPr>
              <a:t>Ўзбекистон Республикаси Президентининг 2020 йил 26 майдаги </a:t>
            </a:r>
            <a:r>
              <a:rPr lang="uz-Cyrl-UZ" sz="2000" b="1" dirty="0">
                <a:solidFill>
                  <a:srgbClr val="000000"/>
                </a:solidFill>
                <a:latin typeface="Times New Roman" panose="02020603050405020304" pitchFamily="18" charset="0"/>
                <a:ea typeface="Times New Roman" panose="02020603050405020304" pitchFamily="18" charset="0"/>
              </a:rPr>
              <a:t>ПҚ-4731-сонли «Олмалиқ КМК» АЖ конлари негизида рангли ва қимматбаҳо металлар ишлаб чиқаришни кенгайтиришга доир қўшимча чора-тадбирлар тўғрисида”</a:t>
            </a:r>
            <a:r>
              <a:rPr lang="uz-Cyrl-UZ" sz="2000" dirty="0">
                <a:solidFill>
                  <a:srgbClr val="000000"/>
                </a:solidFill>
                <a:latin typeface="Times New Roman" panose="02020603050405020304" pitchFamily="18" charset="0"/>
                <a:ea typeface="Times New Roman" panose="02020603050405020304" pitchFamily="18" charset="0"/>
              </a:rPr>
              <a:t>, 2021 йил 24-июндаги </a:t>
            </a:r>
            <a:r>
              <a:rPr lang="uz-Cyrl-UZ" sz="2000" b="1" dirty="0">
                <a:solidFill>
                  <a:srgbClr val="000000"/>
                </a:solidFill>
                <a:latin typeface="Times New Roman" panose="02020603050405020304" pitchFamily="18" charset="0"/>
                <a:ea typeface="Times New Roman" panose="02020603050405020304" pitchFamily="18" charset="0"/>
              </a:rPr>
              <a:t>ПҚ-5159-сонли “Кон-металлургия саноати ва унга боғлиқ соҳаларни ривожлантириш бўйича қўшимча чора-тадбирлар тўғрисида”</a:t>
            </a:r>
            <a:r>
              <a:rPr lang="uz-Cyrl-UZ" sz="2000" dirty="0">
                <a:solidFill>
                  <a:srgbClr val="000000"/>
                </a:solidFill>
                <a:latin typeface="Times New Roman" panose="02020603050405020304" pitchFamily="18" charset="0"/>
                <a:ea typeface="Times New Roman" panose="02020603050405020304" pitchFamily="18" charset="0"/>
              </a:rPr>
              <a:t> Қарорларига мувофиқ </a:t>
            </a:r>
            <a:r>
              <a:rPr lang="uz-Latn-UZ" sz="2000" dirty="0">
                <a:latin typeface="Times New Roman" panose="02020603050405020304" pitchFamily="18" charset="0"/>
                <a:ea typeface="Times New Roman" panose="02020603050405020304" pitchFamily="18" charset="0"/>
              </a:rPr>
              <a:t>маҳаллий хомашё базасидан самарали фойдаланиш ва илғор технологи</a:t>
            </a:r>
            <a:r>
              <a:rPr lang="uz-Cyrl-UZ" sz="2000" dirty="0">
                <a:latin typeface="Times New Roman" panose="02020603050405020304" pitchFamily="18" charset="0"/>
                <a:ea typeface="Times New Roman" panose="02020603050405020304" pitchFamily="18" charset="0"/>
              </a:rPr>
              <a:t>я</a:t>
            </a:r>
            <a:r>
              <a:rPr lang="uz-Latn-UZ" sz="2000" dirty="0">
                <a:latin typeface="Times New Roman" panose="02020603050405020304" pitchFamily="18" charset="0"/>
                <a:ea typeface="Times New Roman" panose="02020603050405020304" pitchFamily="18" charset="0"/>
              </a:rPr>
              <a:t>ларга асосланган саноатни ривожлантириш</a:t>
            </a:r>
            <a:r>
              <a:rPr lang="uz-Cyrl-UZ" sz="2000" dirty="0">
                <a:latin typeface="Times New Roman" panose="02020603050405020304" pitchFamily="18" charset="0"/>
                <a:ea typeface="Times New Roman" panose="02020603050405020304" pitchFamily="18" charset="0"/>
              </a:rPr>
              <a:t>, </a:t>
            </a:r>
            <a:r>
              <a:rPr lang="uz-Latn-UZ" sz="2000" dirty="0">
                <a:latin typeface="Times New Roman" panose="02020603050405020304" pitchFamily="18" charset="0"/>
                <a:ea typeface="Times New Roman" panose="02020603050405020304" pitchFamily="18" charset="0"/>
              </a:rPr>
              <a:t>“Яшил иқтисодиёт”га ўтиш, чиқиндилар билан боғлиқ ишларни амалга оширишнинг экологик хавфсиз тизимини такомиллаштириш </a:t>
            </a:r>
            <a:r>
              <a:rPr lang="uz-Cyrl-UZ" sz="2000" dirty="0">
                <a:latin typeface="Times New Roman" panose="02020603050405020304" pitchFamily="18" charset="0"/>
                <a:ea typeface="Times New Roman" panose="02020603050405020304" pitchFamily="18" charset="0"/>
              </a:rPr>
              <a:t>каби вазифалар қўйилган. </a:t>
            </a:r>
            <a:endParaRPr lang="uz-Cyrl-UZ" sz="2000" dirty="0">
              <a:effectLst/>
              <a:latin typeface="Times New Roman" panose="02020603050405020304" pitchFamily="18" charset="0"/>
              <a:ea typeface="Times New Roman" panose="02020603050405020304" pitchFamily="18" charset="0"/>
            </a:endParaRPr>
          </a:p>
          <a:p>
            <a:pPr marL="285750" indent="-285750" algn="just">
              <a:spcAft>
                <a:spcPts val="600"/>
              </a:spcAft>
              <a:buClr>
                <a:schemeClr val="tx2"/>
              </a:buClr>
              <a:buFont typeface="Wingdings" panose="05000000000000000000" pitchFamily="2" charset="2"/>
              <a:buChar char="p"/>
            </a:pPr>
            <a:r>
              <a:rPr lang="uz-Cyrl-UZ" sz="2000" dirty="0">
                <a:effectLst/>
                <a:latin typeface="Times New Roman" panose="02020603050405020304" pitchFamily="18" charset="0"/>
                <a:ea typeface="Times New Roman" panose="02020603050405020304" pitchFamily="18" charset="0"/>
              </a:rPr>
              <a:t>Мазкур л</a:t>
            </a:r>
            <a:r>
              <a:rPr lang="uz-Latn-UZ" sz="2000" dirty="0">
                <a:effectLst/>
                <a:latin typeface="Times New Roman" panose="02020603050405020304" pitchFamily="18" charset="0"/>
                <a:ea typeface="Times New Roman" panose="02020603050405020304" pitchFamily="18" charset="0"/>
              </a:rPr>
              <a:t>ойиҳа “Олмалиқ кон-металлургия комбинати” АЖда </a:t>
            </a:r>
            <a:r>
              <a:rPr lang="uz-Cyrl-UZ" sz="2000" dirty="0">
                <a:effectLst/>
                <a:latin typeface="Times New Roman" panose="02020603050405020304" pitchFamily="18" charset="0"/>
                <a:ea typeface="Times New Roman" panose="02020603050405020304" pitchFamily="18" charset="0"/>
              </a:rPr>
              <a:t>(“Олмалиқ КМК” АЖ) </a:t>
            </a:r>
            <a:r>
              <a:rPr lang="uz-Latn-UZ" sz="2000" dirty="0">
                <a:effectLst/>
                <a:latin typeface="Times New Roman" panose="02020603050405020304" pitchFamily="18" charset="0"/>
                <a:ea typeface="Times New Roman" panose="02020603050405020304" pitchFamily="18" charset="0"/>
              </a:rPr>
              <a:t>ресурс тежовчи ва кам чиқиндили технологиялардан фойдаланган ҳолда рух ишлаб чиқариш самарадорлигини оширишга қаратилган</a:t>
            </a:r>
            <a:r>
              <a:rPr lang="uz-Cyrl-UZ" sz="2000" dirty="0">
                <a:effectLst/>
                <a:latin typeface="Times New Roman" panose="02020603050405020304" pitchFamily="18" charset="0"/>
                <a:ea typeface="Times New Roman" panose="02020603050405020304" pitchFamily="18" charset="0"/>
              </a:rPr>
              <a:t> бўлиб, юқоридаги қарорларини ижросини таъминлашда маълум бир даражада хизмат қилади. </a:t>
            </a:r>
            <a:endParaRPr lang="ru-RU" altLang="zh-CN" sz="2000" dirty="0">
              <a:latin typeface="+mj-lt"/>
              <a:cs typeface="+mn-ea"/>
              <a:sym typeface="+mn-lt"/>
            </a:endParaRPr>
          </a:p>
          <a:p>
            <a:pPr marL="285750" indent="-285750" algn="just">
              <a:spcAft>
                <a:spcPts val="600"/>
              </a:spcAft>
              <a:buClr>
                <a:schemeClr val="tx2"/>
              </a:buClr>
              <a:buFont typeface="Wingdings" panose="05000000000000000000" pitchFamily="2" charset="2"/>
              <a:buChar char="p"/>
            </a:pPr>
            <a:r>
              <a:rPr lang="ru-RU" altLang="zh-CN" sz="2000" dirty="0" err="1">
                <a:latin typeface="+mj-lt"/>
                <a:cs typeface="+mn-ea"/>
                <a:sym typeface="+mn-lt"/>
              </a:rPr>
              <a:t>Бугунги</a:t>
            </a:r>
            <a:r>
              <a:rPr lang="ru-RU" altLang="zh-CN" sz="2000" dirty="0">
                <a:latin typeface="+mj-lt"/>
                <a:cs typeface="+mn-ea"/>
                <a:sym typeface="+mn-lt"/>
              </a:rPr>
              <a:t> </a:t>
            </a:r>
            <a:r>
              <a:rPr lang="ru-RU" altLang="zh-CN" sz="2000" dirty="0" err="1">
                <a:latin typeface="+mj-lt"/>
                <a:cs typeface="+mn-ea"/>
                <a:sym typeface="+mn-lt"/>
              </a:rPr>
              <a:t>кунда</a:t>
            </a:r>
            <a:r>
              <a:rPr lang="ru-RU" altLang="zh-CN" sz="2000" dirty="0">
                <a:latin typeface="+mj-lt"/>
                <a:cs typeface="+mn-ea"/>
                <a:sym typeface="+mn-lt"/>
              </a:rPr>
              <a:t> </a:t>
            </a:r>
            <a:r>
              <a:rPr lang="uz-Cyrl-UZ" sz="2000" dirty="0">
                <a:latin typeface="Times New Roman" panose="02020603050405020304" pitchFamily="18" charset="0"/>
                <a:ea typeface="Times New Roman" panose="02020603050405020304" pitchFamily="18" charset="0"/>
              </a:rPr>
              <a:t>“Олмалиқ КМК” АЖ </a:t>
            </a:r>
            <a:r>
              <a:rPr lang="ru-RU" altLang="zh-CN" sz="2000" dirty="0">
                <a:latin typeface="+mj-lt"/>
                <a:cs typeface="+mn-ea"/>
                <a:sym typeface="+mn-lt"/>
              </a:rPr>
              <a:t>Рух </a:t>
            </a:r>
            <a:r>
              <a:rPr lang="ru-RU" altLang="zh-CN" sz="2000" dirty="0" err="1">
                <a:latin typeface="+mj-lt"/>
                <a:cs typeface="+mn-ea"/>
                <a:sym typeface="+mn-lt"/>
              </a:rPr>
              <a:t>заводида</a:t>
            </a:r>
            <a:r>
              <a:rPr lang="ru-RU" altLang="zh-CN" sz="2000" dirty="0">
                <a:latin typeface="+mj-lt"/>
                <a:cs typeface="+mn-ea"/>
                <a:sym typeface="+mn-lt"/>
              </a:rPr>
              <a:t> </a:t>
            </a:r>
            <a:r>
              <a:rPr lang="ru-RU" altLang="zh-CN" sz="2000" dirty="0" err="1">
                <a:latin typeface="+mj-lt"/>
                <a:cs typeface="+mn-ea"/>
                <a:sym typeface="+mn-lt"/>
              </a:rPr>
              <a:t>йилига</a:t>
            </a:r>
            <a:r>
              <a:rPr lang="ru-RU" altLang="zh-CN" sz="2000" dirty="0">
                <a:latin typeface="+mj-lt"/>
                <a:cs typeface="+mn-ea"/>
                <a:sym typeface="+mn-lt"/>
              </a:rPr>
              <a:t> </a:t>
            </a:r>
            <a:r>
              <a:rPr lang="ru-RU" altLang="zh-CN" sz="2000" dirty="0" err="1">
                <a:latin typeface="+mj-lt"/>
                <a:cs typeface="+mn-ea"/>
                <a:sym typeface="+mn-lt"/>
              </a:rPr>
              <a:t>ўртача</a:t>
            </a:r>
            <a:r>
              <a:rPr lang="ru-RU" altLang="zh-CN" sz="2000" dirty="0">
                <a:latin typeface="+mj-lt"/>
                <a:cs typeface="+mn-ea"/>
                <a:sym typeface="+mn-lt"/>
              </a:rPr>
              <a:t> 50 </a:t>
            </a:r>
            <a:r>
              <a:rPr lang="ru-RU" altLang="zh-CN" sz="2000" dirty="0" err="1">
                <a:latin typeface="+mj-lt"/>
                <a:cs typeface="+mn-ea"/>
                <a:sym typeface="+mn-lt"/>
              </a:rPr>
              <a:t>минг</a:t>
            </a:r>
            <a:r>
              <a:rPr lang="ru-RU" altLang="zh-CN" sz="2000" dirty="0">
                <a:latin typeface="+mj-lt"/>
                <a:cs typeface="+mn-ea"/>
                <a:sym typeface="+mn-lt"/>
              </a:rPr>
              <a:t> тонна рух </a:t>
            </a:r>
            <a:r>
              <a:rPr lang="ru-RU" altLang="zh-CN" sz="2000" dirty="0" err="1">
                <a:latin typeface="+mj-lt"/>
                <a:cs typeface="+mn-ea"/>
                <a:sym typeface="+mn-lt"/>
              </a:rPr>
              <a:t>ишлаб</a:t>
            </a:r>
            <a:r>
              <a:rPr lang="ru-RU" altLang="zh-CN" sz="2000" dirty="0">
                <a:latin typeface="+mj-lt"/>
                <a:cs typeface="+mn-ea"/>
                <a:sym typeface="+mn-lt"/>
              </a:rPr>
              <a:t> </a:t>
            </a:r>
            <a:r>
              <a:rPr lang="ru-RU" altLang="zh-CN" sz="2000" dirty="0" err="1">
                <a:latin typeface="+mj-lt"/>
                <a:cs typeface="+mn-ea"/>
                <a:sym typeface="+mn-lt"/>
              </a:rPr>
              <a:t>чиқариш</a:t>
            </a:r>
            <a:r>
              <a:rPr lang="ru-RU" altLang="zh-CN" sz="2000" dirty="0">
                <a:latin typeface="+mj-lt"/>
                <a:cs typeface="+mn-ea"/>
                <a:sym typeface="+mn-lt"/>
              </a:rPr>
              <a:t> </a:t>
            </a:r>
            <a:r>
              <a:rPr lang="ru-RU" altLang="zh-CN" sz="2000" dirty="0" err="1">
                <a:latin typeface="+mj-lt"/>
                <a:cs typeface="+mn-ea"/>
                <a:sym typeface="+mn-lt"/>
              </a:rPr>
              <a:t>чиқиндилари</a:t>
            </a:r>
            <a:r>
              <a:rPr lang="ru-RU" altLang="zh-CN" sz="2000" dirty="0">
                <a:latin typeface="+mj-lt"/>
                <a:cs typeface="+mn-ea"/>
                <a:sym typeface="+mn-lt"/>
              </a:rPr>
              <a:t> </a:t>
            </a:r>
            <a:r>
              <a:rPr lang="ru-RU" altLang="zh-CN" sz="2000" dirty="0" err="1">
                <a:latin typeface="+mj-lt"/>
                <a:cs typeface="+mn-ea"/>
                <a:sym typeface="+mn-lt"/>
              </a:rPr>
              <a:t>ҳосил</a:t>
            </a:r>
            <a:r>
              <a:rPr lang="ru-RU" altLang="zh-CN" sz="2000" dirty="0">
                <a:latin typeface="+mj-lt"/>
                <a:cs typeface="+mn-ea"/>
                <a:sym typeface="+mn-lt"/>
              </a:rPr>
              <a:t> </a:t>
            </a:r>
            <a:r>
              <a:rPr lang="ru-RU" altLang="zh-CN" sz="2000" dirty="0" err="1">
                <a:latin typeface="+mj-lt"/>
                <a:cs typeface="+mn-ea"/>
                <a:sym typeface="+mn-lt"/>
              </a:rPr>
              <a:t>бўлади</a:t>
            </a:r>
            <a:r>
              <a:rPr lang="ru-RU" altLang="zh-CN" sz="2000" dirty="0">
                <a:latin typeface="+mj-lt"/>
                <a:cs typeface="+mn-ea"/>
                <a:sym typeface="+mn-lt"/>
              </a:rPr>
              <a:t>. </a:t>
            </a:r>
            <a:r>
              <a:rPr lang="ru-RU" altLang="zh-CN" sz="2000" dirty="0" err="1">
                <a:latin typeface="+mj-lt"/>
                <a:cs typeface="+mn-ea"/>
                <a:sym typeface="+mn-lt"/>
              </a:rPr>
              <a:t>Шулардан</a:t>
            </a:r>
            <a:r>
              <a:rPr lang="ru-RU" altLang="zh-CN" sz="2000" dirty="0">
                <a:latin typeface="+mj-lt"/>
                <a:cs typeface="+mn-ea"/>
                <a:sym typeface="+mn-lt"/>
              </a:rPr>
              <a:t> </a:t>
            </a:r>
            <a:r>
              <a:rPr lang="ru-RU" altLang="zh-CN" sz="2000" dirty="0" err="1">
                <a:latin typeface="+mj-lt"/>
                <a:cs typeface="+mn-ea"/>
                <a:sym typeface="+mn-lt"/>
              </a:rPr>
              <a:t>бири</a:t>
            </a:r>
            <a:r>
              <a:rPr lang="ru-RU" altLang="zh-CN" sz="2000" dirty="0">
                <a:latin typeface="+mj-lt"/>
                <a:cs typeface="+mn-ea"/>
                <a:sym typeface="+mn-lt"/>
              </a:rPr>
              <a:t> рух заводи </a:t>
            </a:r>
            <a:r>
              <a:rPr lang="ru-RU" altLang="zh-CN" sz="2000" dirty="0" err="1">
                <a:latin typeface="+mj-lt"/>
                <a:cs typeface="+mn-ea"/>
                <a:sym typeface="+mn-lt"/>
              </a:rPr>
              <a:t>кеки</a:t>
            </a:r>
            <a:r>
              <a:rPr lang="ru-RU" altLang="zh-CN" sz="2000" dirty="0">
                <a:latin typeface="+mj-lt"/>
                <a:cs typeface="+mn-ea"/>
                <a:sym typeface="+mn-lt"/>
              </a:rPr>
              <a:t> </a:t>
            </a:r>
            <a:r>
              <a:rPr lang="ru-RU" altLang="zh-CN" sz="2000" dirty="0" err="1">
                <a:latin typeface="+mj-lt"/>
                <a:cs typeface="+mn-ea"/>
                <a:sym typeface="+mn-lt"/>
              </a:rPr>
              <a:t>бўлиб</a:t>
            </a:r>
            <a:r>
              <a:rPr lang="ru-RU" altLang="zh-CN" sz="2000" dirty="0">
                <a:latin typeface="+mj-lt"/>
                <a:cs typeface="+mn-ea"/>
                <a:sym typeface="+mn-lt"/>
              </a:rPr>
              <a:t>, </a:t>
            </a:r>
            <a:r>
              <a:rPr lang="ru-RU" altLang="zh-CN" sz="2000" dirty="0" err="1">
                <a:latin typeface="+mj-lt"/>
                <a:cs typeface="+mn-ea"/>
                <a:sym typeface="+mn-lt"/>
              </a:rPr>
              <a:t>унинг</a:t>
            </a:r>
            <a:r>
              <a:rPr lang="ru-RU" altLang="zh-CN" sz="2000" dirty="0">
                <a:latin typeface="+mj-lt"/>
                <a:cs typeface="+mn-ea"/>
                <a:sym typeface="+mn-lt"/>
              </a:rPr>
              <a:t> </a:t>
            </a:r>
            <a:r>
              <a:rPr lang="ru-RU" altLang="zh-CN" sz="2000" dirty="0" err="1">
                <a:latin typeface="+mj-lt"/>
                <a:cs typeface="+mn-ea"/>
                <a:sym typeface="+mn-lt"/>
              </a:rPr>
              <a:t>таркибида</a:t>
            </a:r>
            <a:r>
              <a:rPr lang="ru-RU" altLang="zh-CN" sz="2000" dirty="0">
                <a:latin typeface="+mj-lt"/>
                <a:cs typeface="+mn-ea"/>
                <a:sym typeface="+mn-lt"/>
              </a:rPr>
              <a:t> 17-24% рух, 1-2 % </a:t>
            </a:r>
            <a:r>
              <a:rPr lang="ru-RU" altLang="zh-CN" sz="2000" dirty="0" err="1">
                <a:latin typeface="+mj-lt"/>
                <a:cs typeface="+mn-ea"/>
                <a:sym typeface="+mn-lt"/>
              </a:rPr>
              <a:t>мис</a:t>
            </a:r>
            <a:r>
              <a:rPr lang="ru-RU" altLang="zh-CN" sz="2000" dirty="0">
                <a:latin typeface="+mj-lt"/>
                <a:cs typeface="+mn-ea"/>
                <a:sym typeface="+mn-lt"/>
              </a:rPr>
              <a:t>, 17-21 % </a:t>
            </a:r>
            <a:r>
              <a:rPr lang="ru-RU" altLang="zh-CN" sz="2000" dirty="0" err="1">
                <a:latin typeface="+mj-lt"/>
                <a:cs typeface="+mn-ea"/>
                <a:sym typeface="+mn-lt"/>
              </a:rPr>
              <a:t>темир</a:t>
            </a:r>
            <a:r>
              <a:rPr lang="ru-RU" altLang="zh-CN" sz="2000" dirty="0">
                <a:latin typeface="+mj-lt"/>
                <a:cs typeface="+mn-ea"/>
                <a:sym typeface="+mn-lt"/>
              </a:rPr>
              <a:t>, </a:t>
            </a:r>
            <a:r>
              <a:rPr lang="ru-RU" altLang="zh-CN" sz="2000" dirty="0" err="1">
                <a:latin typeface="+mj-lt"/>
                <a:cs typeface="+mn-ea"/>
                <a:sym typeface="+mn-lt"/>
              </a:rPr>
              <a:t>ва</a:t>
            </a:r>
            <a:r>
              <a:rPr lang="ru-RU" altLang="zh-CN" sz="2000" dirty="0">
                <a:latin typeface="+mj-lt"/>
                <a:cs typeface="+mn-ea"/>
                <a:sym typeface="+mn-lt"/>
              </a:rPr>
              <a:t> 170-425 г/т </a:t>
            </a:r>
            <a:r>
              <a:rPr lang="ru-RU" altLang="zh-CN" sz="2000" dirty="0" err="1">
                <a:latin typeface="+mj-lt"/>
                <a:cs typeface="+mn-ea"/>
                <a:sym typeface="+mn-lt"/>
              </a:rPr>
              <a:t>кумуш</a:t>
            </a:r>
            <a:r>
              <a:rPr lang="ru-RU" altLang="zh-CN" sz="2000" dirty="0">
                <a:latin typeface="+mj-lt"/>
                <a:cs typeface="+mn-ea"/>
                <a:sym typeface="+mn-lt"/>
              </a:rPr>
              <a:t>, 1,0-2,0 г/т </a:t>
            </a:r>
            <a:r>
              <a:rPr lang="ru-RU" altLang="zh-CN" sz="2000" dirty="0" err="1">
                <a:latin typeface="+mj-lt"/>
                <a:cs typeface="+mn-ea"/>
                <a:sym typeface="+mn-lt"/>
              </a:rPr>
              <a:t>олтин</a:t>
            </a:r>
            <a:r>
              <a:rPr lang="ru-RU" altLang="zh-CN" sz="2000" dirty="0">
                <a:latin typeface="+mj-lt"/>
                <a:cs typeface="+mn-ea"/>
                <a:sym typeface="+mn-lt"/>
              </a:rPr>
              <a:t> </a:t>
            </a:r>
            <a:r>
              <a:rPr lang="ru-RU" altLang="zh-CN" sz="2000" dirty="0" err="1">
                <a:latin typeface="+mj-lt"/>
                <a:cs typeface="+mn-ea"/>
                <a:sym typeface="+mn-lt"/>
              </a:rPr>
              <a:t>мавжуд</a:t>
            </a:r>
            <a:r>
              <a:rPr lang="ru-RU" altLang="zh-CN" sz="2000" dirty="0">
                <a:latin typeface="+mj-lt"/>
                <a:cs typeface="+mn-ea"/>
                <a:sym typeface="+mn-lt"/>
              </a:rPr>
              <a:t>. </a:t>
            </a:r>
            <a:endParaRPr lang="en-US" altLang="zh-CN" sz="2000" dirty="0">
              <a:latin typeface="+mj-lt"/>
              <a:cs typeface="+mn-ea"/>
              <a:sym typeface="+mn-lt"/>
            </a:endParaRPr>
          </a:p>
        </p:txBody>
      </p:sp>
      <p:grpSp>
        <p:nvGrpSpPr>
          <p:cNvPr id="67" name="组合 66"/>
          <p:cNvGrpSpPr/>
          <p:nvPr/>
        </p:nvGrpSpPr>
        <p:grpSpPr>
          <a:xfrm>
            <a:off x="375920" y="173990"/>
            <a:ext cx="11595947" cy="723477"/>
            <a:chOff x="385763" y="431800"/>
            <a:chExt cx="6000750" cy="452438"/>
          </a:xfrm>
        </p:grpSpPr>
        <p:sp>
          <p:nvSpPr>
            <p:cNvPr id="72" name="Rectangle 4"/>
            <p:cNvSpPr>
              <a:spLocks noChangeArrowheads="1"/>
            </p:cNvSpPr>
            <p:nvPr/>
          </p:nvSpPr>
          <p:spPr bwMode="auto">
            <a:xfrm>
              <a:off x="385763" y="431800"/>
              <a:ext cx="6000750" cy="452438"/>
            </a:xfrm>
            <a:prstGeom prst="rect">
              <a:avLst/>
            </a:prstGeom>
            <a:solidFill>
              <a:srgbClr val="0070C0"/>
            </a:solidFill>
            <a:ln w="9525">
              <a:noFill/>
              <a:miter lim="800000"/>
            </a:ln>
          </p:spPr>
          <p:txBody>
            <a:bodyPr anchor="ct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70C0"/>
                </a:solidFill>
                <a:effectLst/>
                <a:uLnTx/>
                <a:uFillTx/>
                <a:latin typeface="+mj-lt"/>
                <a:ea typeface="ヒラギノ角ゴ Pro W3" pitchFamily="122" charset="-122"/>
                <a:cs typeface="+mn-cs"/>
                <a:sym typeface="Sansation" charset="0"/>
              </a:endParaRPr>
            </a:p>
          </p:txBody>
        </p:sp>
        <p:sp>
          <p:nvSpPr>
            <p:cNvPr id="73" name="文本框 72"/>
            <p:cNvSpPr txBox="1">
              <a:spLocks noChangeArrowheads="1"/>
            </p:cNvSpPr>
            <p:nvPr/>
          </p:nvSpPr>
          <p:spPr bwMode="auto">
            <a:xfrm>
              <a:off x="585788" y="455613"/>
              <a:ext cx="3090545" cy="40419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marL="0" marR="0" lvl="0" indent="0" algn="l" defTabSz="914400" rtl="0" eaLnBrk="1" fontAlgn="t"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FFFF00"/>
                  </a:solidFill>
                  <a:effectLst/>
                  <a:uLnTx/>
                  <a:uFillTx/>
                  <a:latin typeface="+mj-lt"/>
                  <a:ea typeface="+mn-ea"/>
                  <a:cs typeface="+mn-ea"/>
                  <a:sym typeface="+mn-lt"/>
                </a:rPr>
                <a:t>Лойиҳанинг</a:t>
              </a:r>
              <a:r>
                <a:rPr kumimoji="0" lang="en-US" altLang="zh-CN" sz="3600" b="1" i="0" u="none" strike="noStrike" kern="1200" cap="none" spc="0" normalizeH="0" noProof="0" dirty="0">
                  <a:ln>
                    <a:noFill/>
                  </a:ln>
                  <a:solidFill>
                    <a:srgbClr val="FFFF00"/>
                  </a:solidFill>
                  <a:effectLst/>
                  <a:uLnTx/>
                  <a:uFillTx/>
                  <a:latin typeface="+mj-lt"/>
                  <a:ea typeface="+mn-ea"/>
                  <a:cs typeface="+mn-ea"/>
                  <a:sym typeface="+mn-lt"/>
                </a:rPr>
                <a:t> </a:t>
              </a:r>
              <a:r>
                <a:rPr kumimoji="0" lang="en-US" altLang="en-US" sz="3600" b="1" i="0" u="none" strike="noStrike" kern="1200" cap="none" spc="0" normalizeH="0" noProof="0" dirty="0">
                  <a:ln>
                    <a:noFill/>
                  </a:ln>
                  <a:solidFill>
                    <a:srgbClr val="FFFF00"/>
                  </a:solidFill>
                  <a:effectLst/>
                  <a:uLnTx/>
                  <a:uFillTx/>
                  <a:latin typeface="+mj-lt"/>
                  <a:ea typeface="+mn-ea"/>
                  <a:cs typeface="+mn-ea"/>
                  <a:sym typeface="+mn-lt"/>
                </a:rPr>
                <a:t>долзарблиги</a:t>
              </a:r>
              <a:endParaRPr kumimoji="0" lang="en-US" altLang="en-US" sz="3600" b="1" i="0" u="none" strike="noStrike" kern="1200" cap="none" spc="0" normalizeH="0" baseline="0" noProof="0" dirty="0">
                <a:ln>
                  <a:noFill/>
                </a:ln>
                <a:solidFill>
                  <a:srgbClr val="FFFF00"/>
                </a:solidFill>
                <a:effectLst/>
                <a:uLnTx/>
                <a:uFillTx/>
                <a:latin typeface="+mj-lt"/>
                <a:ea typeface="+mn-ea"/>
                <a:cs typeface="+mn-ea"/>
                <a:sym typeface="+mn-lt"/>
              </a:endParaRPr>
            </a:p>
          </p:txBody>
        </p:sp>
      </p:grpSp>
      <p:sp>
        <p:nvSpPr>
          <p:cNvPr id="102" name="Rectangle 3"/>
          <p:cNvSpPr>
            <a:spLocks noChangeArrowheads="1"/>
          </p:cNvSpPr>
          <p:nvPr/>
        </p:nvSpPr>
        <p:spPr bwMode="auto">
          <a:xfrm>
            <a:off x="0" y="207126"/>
            <a:ext cx="338138" cy="723477"/>
          </a:xfrm>
          <a:prstGeom prst="rect">
            <a:avLst/>
          </a:prstGeom>
          <a:solidFill>
            <a:schemeClr val="accent6">
              <a:lumMod val="75000"/>
            </a:schemeClr>
          </a:solidFill>
          <a:ln>
            <a:noFill/>
          </a:ln>
        </p:spPr>
        <p:txBody>
          <a:bodyPr anchor="ct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1800" b="0" i="0" u="none" strike="noStrike" kern="1200" cap="none" spc="0" normalizeH="0" baseline="0" noProof="0">
                <a:ln>
                  <a:noFill/>
                </a:ln>
                <a:solidFill>
                  <a:srgbClr val="FFFFFF"/>
                </a:solidFill>
                <a:effectLst/>
                <a:uLnTx/>
                <a:uFillTx/>
                <a:latin typeface="+mj-lt"/>
                <a:ea typeface="ヒラギノ角ゴ Pro W3" pitchFamily="122" charset="-122"/>
                <a:cs typeface="+mn-cs"/>
                <a:sym typeface="Sansation" charset="0"/>
              </a:rPr>
              <a:t> </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497864BC-F6D9-45D5-BDCC-85023B52F691}"/>
              </a:ext>
            </a:extLst>
          </p:cNvPr>
          <p:cNvSpPr>
            <a:spLocks noGrp="1"/>
          </p:cNvSpPr>
          <p:nvPr>
            <p:ph type="sldNum" sz="quarter" idx="12"/>
          </p:nvPr>
        </p:nvSpPr>
        <p:spPr/>
        <p:txBody>
          <a:bodyPr/>
          <a:lstStyle/>
          <a:p>
            <a:fld id="{E75A296D-A65F-4D30-B11F-28573A2BF138}" type="slidenum">
              <a:rPr lang="zh-CN" altLang="en-US" smtClean="0"/>
              <a:t>3</a:t>
            </a:fld>
            <a:endParaRPr lang="zh-CN" altLang="en-US"/>
          </a:p>
        </p:txBody>
      </p:sp>
      <p:pic>
        <p:nvPicPr>
          <p:cNvPr id="4" name="Рисунок 3">
            <a:extLst>
              <a:ext uri="{FF2B5EF4-FFF2-40B4-BE49-F238E27FC236}">
                <a16:creationId xmlns:a16="http://schemas.microsoft.com/office/drawing/2014/main" id="{45241659-849A-4116-BE23-BE001CD866FC}"/>
              </a:ext>
            </a:extLst>
          </p:cNvPr>
          <p:cNvPicPr>
            <a:picLocks noChangeAspect="1"/>
          </p:cNvPicPr>
          <p:nvPr/>
        </p:nvPicPr>
        <p:blipFill rotWithShape="1">
          <a:blip r:embed="rId2"/>
          <a:srcRect l="12638" r="12432" b="8889"/>
          <a:stretch/>
        </p:blipFill>
        <p:spPr>
          <a:xfrm>
            <a:off x="4224866" y="57148"/>
            <a:ext cx="7967133" cy="6248400"/>
          </a:xfrm>
          <a:prstGeom prst="rect">
            <a:avLst/>
          </a:prstGeom>
        </p:spPr>
      </p:pic>
      <p:sp>
        <p:nvSpPr>
          <p:cNvPr id="6" name="Прямоугольник 5">
            <a:extLst>
              <a:ext uri="{FF2B5EF4-FFF2-40B4-BE49-F238E27FC236}">
                <a16:creationId xmlns:a16="http://schemas.microsoft.com/office/drawing/2014/main" id="{B8A7FA74-EE9B-4FEF-8BA3-CF4D5A6571B1}"/>
              </a:ext>
            </a:extLst>
          </p:cNvPr>
          <p:cNvSpPr/>
          <p:nvPr/>
        </p:nvSpPr>
        <p:spPr>
          <a:xfrm>
            <a:off x="355599" y="417943"/>
            <a:ext cx="3679953" cy="923330"/>
          </a:xfrm>
          <a:prstGeom prst="rect">
            <a:avLst/>
          </a:prstGeom>
        </p:spPr>
        <p:txBody>
          <a:bodyPr wrap="square">
            <a:spAutoFit/>
          </a:bodyPr>
          <a:lstStyle/>
          <a:p>
            <a:pPr lvl="0" algn="just"/>
            <a:r>
              <a:rPr lang="ru-RU" altLang="ru-RU" b="1" dirty="0">
                <a:latin typeface="Times New Roman" pitchFamily="18" charset="0"/>
                <a:cs typeface="Times New Roman" pitchFamily="18" charset="0"/>
              </a:rPr>
              <a:t>Рух </a:t>
            </a:r>
            <a:r>
              <a:rPr lang="ru-RU" altLang="ru-RU" b="1" dirty="0" err="1">
                <a:latin typeface="Times New Roman" pitchFamily="18" charset="0"/>
                <a:cs typeface="Times New Roman" pitchFamily="18" charset="0"/>
              </a:rPr>
              <a:t>ишлаб</a:t>
            </a:r>
            <a:r>
              <a:rPr lang="ru-RU" altLang="ru-RU" b="1" dirty="0">
                <a:latin typeface="Times New Roman" pitchFamily="18" charset="0"/>
                <a:cs typeface="Times New Roman" pitchFamily="18" charset="0"/>
              </a:rPr>
              <a:t> </a:t>
            </a:r>
            <a:r>
              <a:rPr lang="ru-RU" altLang="ru-RU" b="1" dirty="0" err="1">
                <a:latin typeface="Times New Roman" pitchFamily="18" charset="0"/>
                <a:cs typeface="Times New Roman" pitchFamily="18" charset="0"/>
              </a:rPr>
              <a:t>чиқаришнинг</a:t>
            </a:r>
            <a:r>
              <a:rPr lang="ru-RU" altLang="ru-RU" b="1" dirty="0">
                <a:latin typeface="Times New Roman" pitchFamily="18" charset="0"/>
                <a:cs typeface="Times New Roman" pitchFamily="18" charset="0"/>
              </a:rPr>
              <a:t> </a:t>
            </a:r>
            <a:r>
              <a:rPr lang="ru-RU" altLang="ru-RU" b="1" dirty="0" err="1">
                <a:latin typeface="Times New Roman" pitchFamily="18" charset="0"/>
                <a:cs typeface="Times New Roman" pitchFamily="18" charset="0"/>
              </a:rPr>
              <a:t>анъанавий</a:t>
            </a:r>
            <a:r>
              <a:rPr lang="ru-RU" altLang="ru-RU" b="1" dirty="0">
                <a:latin typeface="Times New Roman" pitchFamily="18" charset="0"/>
                <a:cs typeface="Times New Roman" pitchFamily="18" charset="0"/>
              </a:rPr>
              <a:t> </a:t>
            </a:r>
            <a:r>
              <a:rPr lang="ru-RU" altLang="ru-RU" b="1" dirty="0" err="1">
                <a:latin typeface="Times New Roman" pitchFamily="18" charset="0"/>
                <a:cs typeface="Times New Roman" pitchFamily="18" charset="0"/>
              </a:rPr>
              <a:t>технологиясининг</a:t>
            </a:r>
            <a:r>
              <a:rPr lang="ru-RU" altLang="ru-RU" b="1" dirty="0">
                <a:latin typeface="Times New Roman" pitchFamily="18" charset="0"/>
                <a:cs typeface="Times New Roman" pitchFamily="18" charset="0"/>
              </a:rPr>
              <a:t> </a:t>
            </a:r>
            <a:r>
              <a:rPr lang="ru-RU" altLang="ru-RU" b="1" dirty="0" err="1">
                <a:latin typeface="Times New Roman" pitchFamily="18" charset="0"/>
                <a:cs typeface="Times New Roman" pitchFamily="18" charset="0"/>
              </a:rPr>
              <a:t>камчиликлари</a:t>
            </a:r>
            <a:r>
              <a:rPr lang="ru-RU" altLang="ru-RU" b="1" dirty="0">
                <a:latin typeface="Times New Roman" pitchFamily="18" charset="0"/>
                <a:cs typeface="Times New Roman" pitchFamily="18" charset="0"/>
              </a:rPr>
              <a:t>:</a:t>
            </a:r>
          </a:p>
        </p:txBody>
      </p:sp>
      <p:sp>
        <p:nvSpPr>
          <p:cNvPr id="11" name="TextBox 10">
            <a:extLst>
              <a:ext uri="{FF2B5EF4-FFF2-40B4-BE49-F238E27FC236}">
                <a16:creationId xmlns:a16="http://schemas.microsoft.com/office/drawing/2014/main" id="{DA87A510-A052-44DC-9F41-6DD41355DFFA}"/>
              </a:ext>
            </a:extLst>
          </p:cNvPr>
          <p:cNvSpPr txBox="1"/>
          <p:nvPr/>
        </p:nvSpPr>
        <p:spPr>
          <a:xfrm>
            <a:off x="158497" y="1511809"/>
            <a:ext cx="3923114" cy="4524315"/>
          </a:xfrm>
          <a:prstGeom prst="rect">
            <a:avLst/>
          </a:prstGeom>
          <a:noFill/>
        </p:spPr>
        <p:txBody>
          <a:bodyPr wrap="square">
            <a:spAutoFit/>
          </a:bodyPr>
          <a:lstStyle/>
          <a:p>
            <a:pPr marL="285750" indent="-285750" algn="just">
              <a:buFont typeface="Wingdings" panose="05000000000000000000" pitchFamily="2" charset="2"/>
              <a:buChar char="ü"/>
            </a:pPr>
            <a:r>
              <a:rPr lang="ru-RU" dirty="0">
                <a:latin typeface="+mj-lt"/>
              </a:rPr>
              <a:t>Чет </a:t>
            </a:r>
            <a:r>
              <a:rPr lang="ru-RU" dirty="0" err="1">
                <a:latin typeface="+mj-lt"/>
              </a:rPr>
              <a:t>элдан</a:t>
            </a:r>
            <a:r>
              <a:rPr lang="ru-RU" dirty="0">
                <a:latin typeface="+mj-lt"/>
              </a:rPr>
              <a:t> импорт </a:t>
            </a:r>
            <a:r>
              <a:rPr lang="ru-RU" dirty="0" err="1">
                <a:latin typeface="+mj-lt"/>
              </a:rPr>
              <a:t>қилинадиган</a:t>
            </a:r>
            <a:r>
              <a:rPr lang="ru-RU" dirty="0">
                <a:latin typeface="+mj-lt"/>
              </a:rPr>
              <a:t> </a:t>
            </a:r>
            <a:r>
              <a:rPr lang="ru-RU" dirty="0" err="1">
                <a:latin typeface="+mj-lt"/>
              </a:rPr>
              <a:t>қимматбаҳо</a:t>
            </a:r>
            <a:r>
              <a:rPr lang="ru-RU" dirty="0">
                <a:latin typeface="+mj-lt"/>
              </a:rPr>
              <a:t> </a:t>
            </a:r>
            <a:r>
              <a:rPr lang="ru-RU" dirty="0" err="1">
                <a:latin typeface="+mj-lt"/>
              </a:rPr>
              <a:t>кокснинг</a:t>
            </a:r>
            <a:r>
              <a:rPr lang="ru-RU" dirty="0">
                <a:latin typeface="+mj-lt"/>
              </a:rPr>
              <a:t> </a:t>
            </a:r>
            <a:r>
              <a:rPr lang="ru-RU" dirty="0" err="1">
                <a:latin typeface="+mj-lt"/>
              </a:rPr>
              <a:t>юқори</a:t>
            </a:r>
            <a:r>
              <a:rPr lang="ru-RU" dirty="0">
                <a:latin typeface="+mj-lt"/>
              </a:rPr>
              <a:t> </a:t>
            </a:r>
            <a:r>
              <a:rPr lang="ru-RU" dirty="0" err="1">
                <a:latin typeface="+mj-lt"/>
              </a:rPr>
              <a:t>сарфи</a:t>
            </a:r>
            <a:r>
              <a:rPr lang="ru-RU" dirty="0">
                <a:latin typeface="+mj-lt"/>
              </a:rPr>
              <a:t>, 1 тонна </a:t>
            </a:r>
            <a:r>
              <a:rPr lang="ru-RU" dirty="0" err="1">
                <a:latin typeface="+mj-lt"/>
              </a:rPr>
              <a:t>кекка</a:t>
            </a:r>
            <a:r>
              <a:rPr lang="ru-RU" dirty="0">
                <a:latin typeface="+mj-lt"/>
              </a:rPr>
              <a:t> 492 кг кок</a:t>
            </a:r>
            <a:r>
              <a:rPr lang="en-US" dirty="0">
                <a:latin typeface="+mj-lt"/>
              </a:rPr>
              <a:t>c;</a:t>
            </a:r>
            <a:endParaRPr lang="ru-RU" dirty="0">
              <a:latin typeface="+mj-lt"/>
            </a:endParaRPr>
          </a:p>
          <a:p>
            <a:pPr marL="285750" indent="-285750" algn="just">
              <a:buFont typeface="Wingdings" panose="05000000000000000000" pitchFamily="2" charset="2"/>
              <a:buChar char="ü"/>
            </a:pPr>
            <a:r>
              <a:rPr lang="ru-RU" dirty="0">
                <a:latin typeface="+mj-lt"/>
              </a:rPr>
              <a:t>Кокс </a:t>
            </a:r>
            <a:r>
              <a:rPr lang="ru-RU" dirty="0" err="1">
                <a:latin typeface="+mj-lt"/>
              </a:rPr>
              <a:t>учун</a:t>
            </a:r>
            <a:r>
              <a:rPr lang="ru-RU" dirty="0">
                <a:latin typeface="+mj-lt"/>
              </a:rPr>
              <a:t> та</a:t>
            </a:r>
            <a:r>
              <a:rPr lang="uz-Cyrl-UZ" dirty="0">
                <a:latin typeface="+mj-lt"/>
              </a:rPr>
              <a:t>ҳминан 10-12 млн </a:t>
            </a:r>
            <a:r>
              <a:rPr lang="en-US" dirty="0">
                <a:latin typeface="+mj-lt"/>
              </a:rPr>
              <a:t>$</a:t>
            </a:r>
            <a:r>
              <a:rPr lang="uz-Cyrl-UZ" dirty="0">
                <a:latin typeface="+mj-lt"/>
              </a:rPr>
              <a:t> валюта ишлатилиши;</a:t>
            </a:r>
          </a:p>
          <a:p>
            <a:pPr marL="285750" indent="-285750" algn="just">
              <a:buFont typeface="Wingdings" panose="05000000000000000000" pitchFamily="2" charset="2"/>
              <a:buChar char="ü"/>
            </a:pPr>
            <a:r>
              <a:rPr lang="ru-RU" dirty="0" err="1">
                <a:latin typeface="+mj-lt"/>
              </a:rPr>
              <a:t>Вельцлаш</a:t>
            </a:r>
            <a:r>
              <a:rPr lang="ru-RU" dirty="0">
                <a:latin typeface="+mj-lt"/>
              </a:rPr>
              <a:t> </a:t>
            </a:r>
            <a:r>
              <a:rPr lang="ru-RU" dirty="0" err="1">
                <a:latin typeface="+mj-lt"/>
              </a:rPr>
              <a:t>жараёнининг</a:t>
            </a:r>
            <a:r>
              <a:rPr lang="ru-RU" dirty="0">
                <a:latin typeface="+mj-lt"/>
              </a:rPr>
              <a:t> </a:t>
            </a:r>
            <a:r>
              <a:rPr lang="ru-RU" dirty="0" err="1">
                <a:latin typeface="+mj-lt"/>
              </a:rPr>
              <a:t>юқори</a:t>
            </a:r>
            <a:r>
              <a:rPr lang="ru-RU" dirty="0">
                <a:latin typeface="+mj-lt"/>
              </a:rPr>
              <a:t> </a:t>
            </a:r>
            <a:r>
              <a:rPr lang="ru-RU" dirty="0" err="1">
                <a:latin typeface="+mj-lt"/>
              </a:rPr>
              <a:t>ҳароратда</a:t>
            </a:r>
            <a:r>
              <a:rPr lang="ru-RU" dirty="0">
                <a:latin typeface="+mj-lt"/>
              </a:rPr>
              <a:t> </a:t>
            </a:r>
            <a:r>
              <a:rPr lang="ru-RU" dirty="0" err="1">
                <a:latin typeface="+mj-lt"/>
              </a:rPr>
              <a:t>бориши</a:t>
            </a:r>
            <a:r>
              <a:rPr lang="ru-RU" dirty="0">
                <a:latin typeface="+mj-lt"/>
              </a:rPr>
              <a:t> (1000-1300</a:t>
            </a:r>
            <a:r>
              <a:rPr lang="en-US" dirty="0">
                <a:latin typeface="+mj-lt"/>
              </a:rPr>
              <a:t>º</a:t>
            </a:r>
            <a:r>
              <a:rPr lang="uz-Cyrl-UZ" dirty="0">
                <a:latin typeface="+mj-lt"/>
              </a:rPr>
              <a:t>С)</a:t>
            </a:r>
            <a:r>
              <a:rPr lang="ru-RU" dirty="0">
                <a:latin typeface="+mj-lt"/>
              </a:rPr>
              <a:t>;</a:t>
            </a:r>
          </a:p>
          <a:p>
            <a:pPr marL="285750" indent="-285750" algn="just">
              <a:buFont typeface="Wingdings" panose="05000000000000000000" pitchFamily="2" charset="2"/>
              <a:buChar char="ü"/>
            </a:pPr>
            <a:r>
              <a:rPr lang="ru-RU" dirty="0" err="1">
                <a:latin typeface="+mj-lt"/>
              </a:rPr>
              <a:t>Табиий</a:t>
            </a:r>
            <a:r>
              <a:rPr lang="ru-RU" dirty="0">
                <a:latin typeface="+mj-lt"/>
              </a:rPr>
              <a:t> газ </a:t>
            </a:r>
            <a:r>
              <a:rPr lang="ru-RU" dirty="0" err="1">
                <a:latin typeface="+mj-lt"/>
              </a:rPr>
              <a:t>сарфининг</a:t>
            </a:r>
            <a:r>
              <a:rPr lang="ru-RU" dirty="0">
                <a:latin typeface="+mj-lt"/>
              </a:rPr>
              <a:t> </a:t>
            </a:r>
            <a:r>
              <a:rPr lang="ru-RU" dirty="0" err="1">
                <a:latin typeface="+mj-lt"/>
              </a:rPr>
              <a:t>юқорилиги</a:t>
            </a:r>
            <a:r>
              <a:rPr lang="ru-RU" dirty="0">
                <a:latin typeface="+mj-lt"/>
              </a:rPr>
              <a:t> – </a:t>
            </a:r>
            <a:r>
              <a:rPr lang="ru-RU" dirty="0" err="1">
                <a:latin typeface="+mj-lt"/>
              </a:rPr>
              <a:t>соатига</a:t>
            </a:r>
            <a:r>
              <a:rPr lang="ru-RU" dirty="0">
                <a:latin typeface="+mj-lt"/>
              </a:rPr>
              <a:t> 500 м³ гача;</a:t>
            </a:r>
          </a:p>
          <a:p>
            <a:pPr marL="285750" indent="-285750" algn="just">
              <a:buFont typeface="Wingdings" panose="05000000000000000000" pitchFamily="2" charset="2"/>
              <a:buChar char="ü"/>
            </a:pPr>
            <a:r>
              <a:rPr lang="ru-RU" dirty="0" err="1">
                <a:latin typeface="+mj-lt"/>
              </a:rPr>
              <a:t>Клинкерни</a:t>
            </a:r>
            <a:r>
              <a:rPr lang="ru-RU" dirty="0">
                <a:latin typeface="+mj-lt"/>
              </a:rPr>
              <a:t> </a:t>
            </a:r>
            <a:r>
              <a:rPr lang="ru-RU" dirty="0" err="1">
                <a:latin typeface="+mj-lt"/>
              </a:rPr>
              <a:t>қайта</a:t>
            </a:r>
            <a:r>
              <a:rPr lang="ru-RU" dirty="0">
                <a:latin typeface="+mj-lt"/>
              </a:rPr>
              <a:t> </a:t>
            </a:r>
            <a:r>
              <a:rPr lang="ru-RU" dirty="0" err="1">
                <a:latin typeface="+mj-lt"/>
              </a:rPr>
              <a:t>ишлашнинг</a:t>
            </a:r>
            <a:r>
              <a:rPr lang="ru-RU" dirty="0">
                <a:latin typeface="+mj-lt"/>
              </a:rPr>
              <a:t> </a:t>
            </a:r>
            <a:r>
              <a:rPr lang="ru-RU" dirty="0" err="1">
                <a:latin typeface="+mj-lt"/>
              </a:rPr>
              <a:t>рентабелли</a:t>
            </a:r>
            <a:r>
              <a:rPr lang="ru-RU" dirty="0">
                <a:latin typeface="+mj-lt"/>
              </a:rPr>
              <a:t> </a:t>
            </a:r>
            <a:r>
              <a:rPr lang="ru-RU" dirty="0" err="1">
                <a:latin typeface="+mj-lt"/>
              </a:rPr>
              <a:t>технологияси</a:t>
            </a:r>
            <a:r>
              <a:rPr lang="ru-RU" dirty="0">
                <a:latin typeface="+mj-lt"/>
              </a:rPr>
              <a:t> </a:t>
            </a:r>
            <a:r>
              <a:rPr lang="ru-RU" dirty="0" err="1">
                <a:latin typeface="+mj-lt"/>
              </a:rPr>
              <a:t>мавжуд</a:t>
            </a:r>
            <a:r>
              <a:rPr lang="ru-RU" dirty="0">
                <a:latin typeface="+mj-lt"/>
              </a:rPr>
              <a:t> </a:t>
            </a:r>
            <a:r>
              <a:rPr lang="ru-RU" dirty="0" err="1">
                <a:latin typeface="+mj-lt"/>
              </a:rPr>
              <a:t>эмаслиги</a:t>
            </a:r>
            <a:r>
              <a:rPr lang="ru-RU" dirty="0">
                <a:latin typeface="+mj-lt"/>
              </a:rPr>
              <a:t>, </a:t>
            </a:r>
            <a:r>
              <a:rPr lang="ru-RU" dirty="0" err="1">
                <a:latin typeface="+mj-lt"/>
              </a:rPr>
              <a:t>йилига</a:t>
            </a:r>
            <a:r>
              <a:rPr lang="ru-RU" dirty="0">
                <a:latin typeface="+mj-lt"/>
              </a:rPr>
              <a:t> </a:t>
            </a:r>
            <a:r>
              <a:rPr lang="ru-RU" dirty="0" err="1">
                <a:latin typeface="+mj-lt"/>
              </a:rPr>
              <a:t>вельцлаш</a:t>
            </a:r>
            <a:r>
              <a:rPr lang="ru-RU" dirty="0">
                <a:latin typeface="+mj-lt"/>
              </a:rPr>
              <a:t> </a:t>
            </a:r>
            <a:r>
              <a:rPr lang="ru-RU" dirty="0" err="1">
                <a:latin typeface="+mj-lt"/>
              </a:rPr>
              <a:t>жараёни</a:t>
            </a:r>
            <a:r>
              <a:rPr lang="ru-RU" dirty="0">
                <a:latin typeface="+mj-lt"/>
              </a:rPr>
              <a:t> </a:t>
            </a:r>
            <a:r>
              <a:rPr lang="ru-RU" dirty="0" err="1">
                <a:latin typeface="+mj-lt"/>
              </a:rPr>
              <a:t>клинкерида</a:t>
            </a:r>
            <a:r>
              <a:rPr lang="en-US" dirty="0">
                <a:latin typeface="+mj-lt"/>
              </a:rPr>
              <a:t> </a:t>
            </a:r>
            <a:r>
              <a:rPr lang="uz-Cyrl-UZ" dirty="0">
                <a:latin typeface="+mj-lt"/>
              </a:rPr>
              <a:t>ўртача 1000 т мис, 18 т кумуш, 75 кг олтин каби қимматбаҳо металлар йўқотилмоқда. </a:t>
            </a:r>
            <a:endParaRPr lang="ru-RU" dirty="0">
              <a:latin typeface="+mj-lt"/>
            </a:endParaRPr>
          </a:p>
        </p:txBody>
      </p:sp>
    </p:spTree>
    <p:extLst>
      <p:ext uri="{BB962C8B-B14F-4D97-AF65-F5344CB8AC3E}">
        <p14:creationId xmlns:p14="http://schemas.microsoft.com/office/powerpoint/2010/main" val="131323524"/>
      </p:ext>
    </p:extLst>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6079" y="200025"/>
            <a:ext cx="11619653" cy="1018405"/>
            <a:chOff x="385763" y="431800"/>
            <a:chExt cx="6000750" cy="452438"/>
          </a:xfrm>
        </p:grpSpPr>
        <p:sp>
          <p:nvSpPr>
            <p:cNvPr id="14" name="Rectangle 4"/>
            <p:cNvSpPr>
              <a:spLocks noChangeArrowheads="1"/>
            </p:cNvSpPr>
            <p:nvPr/>
          </p:nvSpPr>
          <p:spPr bwMode="auto">
            <a:xfrm>
              <a:off x="385763" y="431800"/>
              <a:ext cx="6000750" cy="45243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70C0"/>
                </a:solidFill>
                <a:effectLst/>
                <a:uLnTx/>
                <a:uFillTx/>
                <a:latin typeface="Times New Roman" panose="02020603050405020304" pitchFamily="18" charset="0"/>
                <a:ea typeface="ヒラギノ角ゴ Pro W3" pitchFamily="122" charset="-122"/>
                <a:cs typeface="Times New Roman" panose="02020603050405020304" pitchFamily="18" charset="0"/>
                <a:sym typeface="Sansation" charset="0"/>
              </a:endParaRPr>
            </a:p>
          </p:txBody>
        </p:sp>
        <p:sp>
          <p:nvSpPr>
            <p:cNvPr id="15" name="文本框 14"/>
            <p:cNvSpPr txBox="1">
              <a:spLocks noChangeArrowheads="1"/>
            </p:cNvSpPr>
            <p:nvPr/>
          </p:nvSpPr>
          <p:spPr bwMode="auto">
            <a:xfrm>
              <a:off x="1096041" y="528597"/>
              <a:ext cx="4471430" cy="287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lvl="0" algn="ctr" fontAlgn="t">
                <a:defRPr/>
              </a:pPr>
              <a:r>
                <a:rPr kumimoji="0" lang="en-US" altLang="zh-CN" sz="3600" b="1" dirty="0" err="1">
                  <a:solidFill>
                    <a:srgbClr val="FFFF00"/>
                  </a:solidFill>
                  <a:latin typeface="+mj-lt"/>
                  <a:ea typeface="+mn-ea"/>
                  <a:cs typeface="+mn-ea"/>
                  <a:sym typeface="+mn-lt"/>
                </a:rPr>
                <a:t>Лойиҳа</a:t>
              </a:r>
              <a:r>
                <a:rPr kumimoji="0" lang="uz-Cyrl-UZ" altLang="zh-CN" sz="3600" b="1" dirty="0">
                  <a:solidFill>
                    <a:srgbClr val="FFFF00"/>
                  </a:solidFill>
                  <a:latin typeface="+mj-lt"/>
                  <a:ea typeface="+mn-ea"/>
                  <a:cs typeface="+mn-ea"/>
                  <a:sym typeface="+mn-lt"/>
                </a:rPr>
                <a:t>нинг</a:t>
              </a:r>
              <a:r>
                <a:rPr kumimoji="0" lang="en-US" altLang="zh-CN" sz="3600" b="1" dirty="0">
                  <a:solidFill>
                    <a:srgbClr val="FFFF00"/>
                  </a:solidFill>
                  <a:latin typeface="+mj-lt"/>
                  <a:ea typeface="+mn-ea"/>
                  <a:cs typeface="+mn-ea"/>
                  <a:sym typeface="+mn-lt"/>
                </a:rPr>
                <a:t> мақсади ва вазифалари</a:t>
              </a:r>
            </a:p>
          </p:txBody>
        </p:sp>
      </p:grpSp>
      <p:sp>
        <p:nvSpPr>
          <p:cNvPr id="16" name="Rectangle 3"/>
          <p:cNvSpPr>
            <a:spLocks noChangeArrowheads="1"/>
          </p:cNvSpPr>
          <p:nvPr/>
        </p:nvSpPr>
        <p:spPr bwMode="auto">
          <a:xfrm>
            <a:off x="0" y="195547"/>
            <a:ext cx="338138" cy="1018405"/>
          </a:xfrm>
          <a:prstGeom prst="rect">
            <a:avLst/>
          </a:prstGeom>
          <a:solidFill>
            <a:schemeClr val="accent6">
              <a:lumMod val="75000"/>
            </a:schemeClr>
          </a:solidFill>
          <a:ln>
            <a:noFill/>
          </a:ln>
        </p:spPr>
        <p:txBody>
          <a:bodyPr anchor="ct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en-US" sz="1800" b="0" i="0" u="none" strike="noStrike" kern="1200" cap="none" spc="0" normalizeH="0" baseline="0" noProof="0">
                <a:ln>
                  <a:noFill/>
                </a:ln>
                <a:solidFill>
                  <a:srgbClr val="FFFFFF"/>
                </a:solidFill>
                <a:effectLst/>
                <a:uLnTx/>
                <a:uFillTx/>
                <a:latin typeface="Times New Roman" panose="02020603050405020304" pitchFamily="18" charset="0"/>
                <a:ea typeface="ヒラギノ角ゴ Pro W3" pitchFamily="122" charset="-122"/>
                <a:cs typeface="Times New Roman" panose="02020603050405020304" pitchFamily="18" charset="0"/>
                <a:sym typeface="Sansation" charset="0"/>
              </a:rPr>
              <a:t> </a:t>
            </a:r>
          </a:p>
        </p:txBody>
      </p:sp>
      <p:graphicFrame>
        <p:nvGraphicFramePr>
          <p:cNvPr id="5" name="Схема 4">
            <a:extLst>
              <a:ext uri="{FF2B5EF4-FFF2-40B4-BE49-F238E27FC236}">
                <a16:creationId xmlns:a16="http://schemas.microsoft.com/office/drawing/2014/main" id="{BEDDC08B-F591-43D7-AC62-D665254D7ED8}"/>
              </a:ext>
            </a:extLst>
          </p:cNvPr>
          <p:cNvGraphicFramePr/>
          <p:nvPr>
            <p:extLst>
              <p:ext uri="{D42A27DB-BD31-4B8C-83A1-F6EECF244321}">
                <p14:modId xmlns:p14="http://schemas.microsoft.com/office/powerpoint/2010/main" val="4178650160"/>
              </p:ext>
            </p:extLst>
          </p:nvPr>
        </p:nvGraphicFramePr>
        <p:xfrm>
          <a:off x="385445" y="1423319"/>
          <a:ext cx="11410315" cy="19389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Схема 1">
            <a:extLst>
              <a:ext uri="{FF2B5EF4-FFF2-40B4-BE49-F238E27FC236}">
                <a16:creationId xmlns:a16="http://schemas.microsoft.com/office/drawing/2014/main" id="{92D1A99F-AFC1-4A0A-8F0F-FB02BE05D0B3}"/>
              </a:ext>
            </a:extLst>
          </p:cNvPr>
          <p:cNvGraphicFramePr/>
          <p:nvPr>
            <p:extLst>
              <p:ext uri="{D42A27DB-BD31-4B8C-83A1-F6EECF244321}">
                <p14:modId xmlns:p14="http://schemas.microsoft.com/office/powerpoint/2010/main" val="129733145"/>
              </p:ext>
            </p:extLst>
          </p:nvPr>
        </p:nvGraphicFramePr>
        <p:xfrm>
          <a:off x="338138" y="3700262"/>
          <a:ext cx="11556682" cy="230832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5761" y="182944"/>
            <a:ext cx="11662305" cy="952492"/>
            <a:chOff x="385763" y="431800"/>
            <a:chExt cx="8043925" cy="452755"/>
          </a:xfrm>
        </p:grpSpPr>
        <p:sp>
          <p:nvSpPr>
            <p:cNvPr id="14" name="Rectangle 4"/>
            <p:cNvSpPr>
              <a:spLocks noChangeArrowheads="1"/>
            </p:cNvSpPr>
            <p:nvPr/>
          </p:nvSpPr>
          <p:spPr bwMode="auto">
            <a:xfrm>
              <a:off x="385763" y="431800"/>
              <a:ext cx="8043925" cy="452755"/>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70C0"/>
                </a:solidFill>
                <a:effectLst/>
                <a:uLnTx/>
                <a:uFillTx/>
                <a:latin typeface="Times New Roman" panose="02020603050405020304" pitchFamily="18" charset="0"/>
                <a:ea typeface="ヒラギノ角ゴ Pro W3" pitchFamily="122" charset="-122"/>
                <a:cs typeface="Times New Roman" panose="02020603050405020304" pitchFamily="18" charset="0"/>
                <a:sym typeface="Sansation" charset="0"/>
              </a:endParaRPr>
            </a:p>
          </p:txBody>
        </p:sp>
        <p:sp>
          <p:nvSpPr>
            <p:cNvPr id="15" name="文本框 14"/>
            <p:cNvSpPr txBox="1">
              <a:spLocks noChangeArrowheads="1"/>
            </p:cNvSpPr>
            <p:nvPr/>
          </p:nvSpPr>
          <p:spPr bwMode="auto">
            <a:xfrm>
              <a:off x="559283" y="431800"/>
              <a:ext cx="7344826" cy="336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lvl="0" algn="ctr" fontAlgn="t">
                <a:defRPr/>
              </a:pPr>
              <a:r>
                <a:rPr kumimoji="0" lang="en-US" altLang="zh-CN" sz="4000" b="1" i="0" u="none" strike="noStrike" kern="1200" cap="none" spc="0" normalizeH="0" baseline="0" noProof="0" dirty="0" err="1">
                  <a:ln>
                    <a:noFill/>
                  </a:ln>
                  <a:solidFill>
                    <a:srgbClr val="FFFF00"/>
                  </a:solidFill>
                  <a:effectLst/>
                  <a:uLnTx/>
                  <a:uFillTx/>
                  <a:latin typeface="+mj-lt"/>
                  <a:ea typeface="+mn-ea"/>
                  <a:cs typeface="Times New Roman" panose="02020603050405020304" pitchFamily="18" charset="0"/>
                  <a:sym typeface="+mn-lt"/>
                </a:rPr>
                <a:t>Лойиҳанинг</a:t>
              </a:r>
              <a:r>
                <a:rPr kumimoji="0" lang="en-US" altLang="zh-CN" sz="4000" b="1" i="0" u="none" strike="noStrike" kern="1200" cap="none" spc="0" normalizeH="0" baseline="0" noProof="0" dirty="0">
                  <a:ln>
                    <a:noFill/>
                  </a:ln>
                  <a:solidFill>
                    <a:srgbClr val="FFFF00"/>
                  </a:solidFill>
                  <a:effectLst/>
                  <a:uLnTx/>
                  <a:uFillTx/>
                  <a:latin typeface="+mj-lt"/>
                  <a:ea typeface="+mn-ea"/>
                  <a:cs typeface="Times New Roman" panose="02020603050405020304" pitchFamily="18" charset="0"/>
                  <a:sym typeface="+mn-lt"/>
                </a:rPr>
                <a:t> </a:t>
              </a:r>
              <a:r>
                <a:rPr kumimoji="0" lang="en-US" altLang="zh-CN" sz="4000" b="1" i="0" u="none" strike="noStrike" kern="1200" cap="none" spc="0" normalizeH="0" baseline="0" noProof="0" dirty="0" err="1">
                  <a:ln>
                    <a:noFill/>
                  </a:ln>
                  <a:solidFill>
                    <a:srgbClr val="FFFF00"/>
                  </a:solidFill>
                  <a:effectLst/>
                  <a:uLnTx/>
                  <a:uFillTx/>
                  <a:latin typeface="+mj-lt"/>
                  <a:ea typeface="+mn-ea"/>
                  <a:cs typeface="Times New Roman" panose="02020603050405020304" pitchFamily="18" charset="0"/>
                  <a:sym typeface="+mn-lt"/>
                </a:rPr>
                <a:t>илмий</a:t>
              </a:r>
              <a:r>
                <a:rPr kumimoji="0" lang="en-US" altLang="zh-CN" sz="4000" b="1" i="0" u="none" strike="noStrike" kern="1200" cap="none" spc="0" normalizeH="0" baseline="0" noProof="0" dirty="0">
                  <a:ln>
                    <a:noFill/>
                  </a:ln>
                  <a:solidFill>
                    <a:srgbClr val="FFFF00"/>
                  </a:solidFill>
                  <a:effectLst/>
                  <a:uLnTx/>
                  <a:uFillTx/>
                  <a:latin typeface="+mj-lt"/>
                  <a:ea typeface="+mn-ea"/>
                  <a:cs typeface="Times New Roman" panose="02020603050405020304" pitchFamily="18" charset="0"/>
                  <a:sym typeface="+mn-lt"/>
                </a:rPr>
                <a:t> </a:t>
              </a:r>
              <a:r>
                <a:rPr kumimoji="0" lang="en-US" altLang="zh-CN" sz="4000" b="1" i="0" u="none" strike="noStrike" kern="1200" cap="none" spc="0" normalizeH="0" baseline="0" noProof="0" dirty="0" err="1">
                  <a:ln>
                    <a:noFill/>
                  </a:ln>
                  <a:solidFill>
                    <a:srgbClr val="FFFF00"/>
                  </a:solidFill>
                  <a:effectLst/>
                  <a:uLnTx/>
                  <a:uFillTx/>
                  <a:latin typeface="+mj-lt"/>
                  <a:ea typeface="+mn-ea"/>
                  <a:cs typeface="Times New Roman" panose="02020603050405020304" pitchFamily="18" charset="0"/>
                  <a:sym typeface="+mn-lt"/>
                </a:rPr>
                <a:t>янгилиги</a:t>
              </a:r>
              <a:endParaRPr kumimoji="0" lang="zh-CN" altLang="en-US" sz="4000" b="1" i="0" u="none" strike="noStrike" kern="1200" cap="none" spc="0" normalizeH="0" baseline="0" noProof="0" dirty="0">
                <a:ln>
                  <a:noFill/>
                </a:ln>
                <a:solidFill>
                  <a:srgbClr val="FFFF00"/>
                </a:solidFill>
                <a:effectLst/>
                <a:uLnTx/>
                <a:uFillTx/>
                <a:latin typeface="+mj-lt"/>
                <a:ea typeface="+mn-ea"/>
                <a:cs typeface="Times New Roman" panose="02020603050405020304" pitchFamily="18" charset="0"/>
                <a:sym typeface="+mn-lt"/>
              </a:endParaRPr>
            </a:p>
          </p:txBody>
        </p:sp>
      </p:grpSp>
      <p:sp>
        <p:nvSpPr>
          <p:cNvPr id="16" name="Rectangle 3"/>
          <p:cNvSpPr>
            <a:spLocks noChangeArrowheads="1"/>
          </p:cNvSpPr>
          <p:nvPr/>
        </p:nvSpPr>
        <p:spPr bwMode="auto">
          <a:xfrm>
            <a:off x="0" y="178182"/>
            <a:ext cx="338138" cy="952492"/>
          </a:xfrm>
          <a:prstGeom prst="rect">
            <a:avLst/>
          </a:prstGeom>
          <a:solidFill>
            <a:schemeClr val="accent6">
              <a:lumMod val="75000"/>
            </a:schemeClr>
          </a:solidFill>
          <a:ln>
            <a:noFill/>
          </a:ln>
        </p:spPr>
        <p:txBody>
          <a:bodyPr anchor="ct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en-US" sz="1800" b="0" i="0" u="none" strike="noStrike" kern="1200" cap="none" spc="0" normalizeH="0" baseline="0" noProof="0">
                <a:ln>
                  <a:noFill/>
                </a:ln>
                <a:solidFill>
                  <a:srgbClr val="FFFFFF"/>
                </a:solidFill>
                <a:effectLst/>
                <a:uLnTx/>
                <a:uFillTx/>
                <a:latin typeface="Times New Roman" panose="02020603050405020304" pitchFamily="18" charset="0"/>
                <a:ea typeface="ヒラギノ角ゴ Pro W3" pitchFamily="122" charset="-122"/>
                <a:cs typeface="Times New Roman" panose="02020603050405020304" pitchFamily="18" charset="0"/>
                <a:sym typeface="Sansation" charset="0"/>
              </a:rPr>
              <a:t> </a:t>
            </a:r>
          </a:p>
        </p:txBody>
      </p:sp>
      <p:graphicFrame>
        <p:nvGraphicFramePr>
          <p:cNvPr id="2" name="Схема 1">
            <a:extLst>
              <a:ext uri="{FF2B5EF4-FFF2-40B4-BE49-F238E27FC236}">
                <a16:creationId xmlns:a16="http://schemas.microsoft.com/office/drawing/2014/main" id="{15D73D94-7357-44D5-815C-2B7503DE8A57}"/>
              </a:ext>
            </a:extLst>
          </p:cNvPr>
          <p:cNvGraphicFramePr/>
          <p:nvPr>
            <p:extLst>
              <p:ext uri="{D42A27DB-BD31-4B8C-83A1-F6EECF244321}">
                <p14:modId xmlns:p14="http://schemas.microsoft.com/office/powerpoint/2010/main" val="3613739627"/>
              </p:ext>
            </p:extLst>
          </p:nvPr>
        </p:nvGraphicFramePr>
        <p:xfrm>
          <a:off x="637335" y="1413933"/>
          <a:ext cx="10648732" cy="47074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86080" y="194310"/>
            <a:ext cx="11619653" cy="787823"/>
            <a:chOff x="385763" y="431800"/>
            <a:chExt cx="6000750" cy="452438"/>
          </a:xfrm>
        </p:grpSpPr>
        <p:sp>
          <p:nvSpPr>
            <p:cNvPr id="14" name="Rectangle 4"/>
            <p:cNvSpPr>
              <a:spLocks noChangeArrowheads="1"/>
            </p:cNvSpPr>
            <p:nvPr/>
          </p:nvSpPr>
          <p:spPr bwMode="auto">
            <a:xfrm>
              <a:off x="385763" y="431800"/>
              <a:ext cx="6000750" cy="45243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70C0"/>
                </a:solidFill>
                <a:effectLst/>
                <a:uLnTx/>
                <a:uFillTx/>
                <a:latin typeface="Times New Roman" panose="02020603050405020304" pitchFamily="18" charset="0"/>
                <a:ea typeface="ヒラギノ角ゴ Pro W3" pitchFamily="122" charset="-122"/>
                <a:cs typeface="Times New Roman" panose="02020603050405020304" pitchFamily="18" charset="0"/>
                <a:sym typeface="Sansation" charset="0"/>
              </a:endParaRPr>
            </a:p>
          </p:txBody>
        </p:sp>
        <p:sp>
          <p:nvSpPr>
            <p:cNvPr id="15" name="文本框 14"/>
            <p:cNvSpPr txBox="1">
              <a:spLocks noChangeArrowheads="1"/>
            </p:cNvSpPr>
            <p:nvPr/>
          </p:nvSpPr>
          <p:spPr bwMode="auto">
            <a:xfrm>
              <a:off x="585788" y="455613"/>
              <a:ext cx="5153575" cy="300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lvl="0" algn="ctr" fontAlgn="t">
                <a:defRPr/>
              </a:pPr>
              <a:r>
                <a:rPr lang="uz-Cyrl-UZ" sz="2800" b="1" dirty="0">
                  <a:solidFill>
                    <a:srgbClr val="FFFF00"/>
                  </a:solidFill>
                  <a:effectLst/>
                  <a:latin typeface="Times New Roman" panose="02020603050405020304" pitchFamily="18" charset="0"/>
                  <a:ea typeface="Times New Roman" panose="02020603050405020304" pitchFamily="18" charset="0"/>
                </a:rPr>
                <a:t>Тадқиқот натижаларига эҳтиёж (талаб)нинг мавжудлиги</a:t>
              </a:r>
              <a:endParaRPr kumimoji="0" lang="en-US" altLang="zh-CN" sz="2800" b="1" dirty="0">
                <a:solidFill>
                  <a:srgbClr val="FFFF00"/>
                </a:solidFill>
                <a:latin typeface="+mj-lt"/>
                <a:ea typeface="+mn-ea"/>
                <a:cs typeface="+mn-ea"/>
                <a:sym typeface="+mn-lt"/>
              </a:endParaRPr>
            </a:p>
          </p:txBody>
        </p:sp>
      </p:grpSp>
      <p:sp>
        <p:nvSpPr>
          <p:cNvPr id="16" name="Rectangle 3"/>
          <p:cNvSpPr>
            <a:spLocks noChangeArrowheads="1"/>
          </p:cNvSpPr>
          <p:nvPr/>
        </p:nvSpPr>
        <p:spPr bwMode="auto">
          <a:xfrm>
            <a:off x="0" y="194310"/>
            <a:ext cx="338138" cy="787823"/>
          </a:xfrm>
          <a:prstGeom prst="rect">
            <a:avLst/>
          </a:prstGeom>
          <a:solidFill>
            <a:schemeClr val="accent6">
              <a:lumMod val="75000"/>
            </a:schemeClr>
          </a:solidFill>
          <a:ln>
            <a:noFill/>
          </a:ln>
        </p:spPr>
        <p:txBody>
          <a:bodyPr anchor="ct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en-US" sz="1800" b="0" i="0" u="none" strike="noStrike" kern="1200" cap="none" spc="0" normalizeH="0" baseline="0" noProof="0">
                <a:ln>
                  <a:noFill/>
                </a:ln>
                <a:solidFill>
                  <a:srgbClr val="FFFFFF"/>
                </a:solidFill>
                <a:effectLst/>
                <a:uLnTx/>
                <a:uFillTx/>
                <a:latin typeface="Times New Roman" panose="02020603050405020304" pitchFamily="18" charset="0"/>
                <a:ea typeface="ヒラギノ角ゴ Pro W3" pitchFamily="122" charset="-122"/>
                <a:cs typeface="Times New Roman" panose="02020603050405020304" pitchFamily="18" charset="0"/>
                <a:sym typeface="Sansation" charset="0"/>
              </a:rPr>
              <a:t> </a:t>
            </a:r>
          </a:p>
        </p:txBody>
      </p:sp>
      <p:graphicFrame>
        <p:nvGraphicFramePr>
          <p:cNvPr id="2" name="Схема 1">
            <a:extLst>
              <a:ext uri="{FF2B5EF4-FFF2-40B4-BE49-F238E27FC236}">
                <a16:creationId xmlns:a16="http://schemas.microsoft.com/office/drawing/2014/main" id="{07D18346-66BD-4142-ADA0-BC71FFF69C20}"/>
              </a:ext>
            </a:extLst>
          </p:cNvPr>
          <p:cNvGraphicFramePr/>
          <p:nvPr>
            <p:extLst>
              <p:ext uri="{D42A27DB-BD31-4B8C-83A1-F6EECF244321}">
                <p14:modId xmlns:p14="http://schemas.microsoft.com/office/powerpoint/2010/main" val="4265380954"/>
              </p:ext>
            </p:extLst>
          </p:nvPr>
        </p:nvGraphicFramePr>
        <p:xfrm>
          <a:off x="754739" y="1163077"/>
          <a:ext cx="10946193" cy="50229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мещающий номер слайда 1"/>
          <p:cNvSpPr>
            <a:spLocks noGrp="1"/>
          </p:cNvSpPr>
          <p:nvPr>
            <p:ph type="sldNum" sz="quarter" idx="12"/>
          </p:nvPr>
        </p:nvSpPr>
        <p:spPr/>
        <p:txBody>
          <a:bodyPr/>
          <a:lstStyle/>
          <a:p>
            <a:fld id="{E75A296D-A65F-4D30-B11F-28573A2BF138}" type="slidenum">
              <a:rPr lang="zh-CN" altLang="en-US" smtClean="0"/>
              <a:t>7</a:t>
            </a:fld>
            <a:endParaRPr lang="zh-CN" altLang="en-US"/>
          </a:p>
        </p:txBody>
      </p:sp>
      <p:grpSp>
        <p:nvGrpSpPr>
          <p:cNvPr id="13" name="组合 12"/>
          <p:cNvGrpSpPr/>
          <p:nvPr/>
        </p:nvGrpSpPr>
        <p:grpSpPr>
          <a:xfrm>
            <a:off x="391160" y="186689"/>
            <a:ext cx="11648440" cy="863178"/>
            <a:chOff x="385763" y="431800"/>
            <a:chExt cx="6000750" cy="452438"/>
          </a:xfrm>
        </p:grpSpPr>
        <p:sp>
          <p:nvSpPr>
            <p:cNvPr id="14" name="Rectangle 4"/>
            <p:cNvSpPr>
              <a:spLocks noChangeArrowheads="1"/>
            </p:cNvSpPr>
            <p:nvPr/>
          </p:nvSpPr>
          <p:spPr bwMode="auto">
            <a:xfrm>
              <a:off x="385763" y="431800"/>
              <a:ext cx="6000750" cy="45243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70C0"/>
                </a:solidFill>
                <a:effectLst/>
                <a:uLnTx/>
                <a:uFillTx/>
                <a:latin typeface="Times New Roman" panose="02020603050405020304" pitchFamily="18" charset="0"/>
                <a:ea typeface="ヒラギノ角ゴ Pro W3" pitchFamily="122" charset="-122"/>
                <a:cs typeface="Times New Roman" panose="02020603050405020304" pitchFamily="18" charset="0"/>
                <a:sym typeface="Sansation" charset="0"/>
              </a:endParaRPr>
            </a:p>
          </p:txBody>
        </p:sp>
        <p:sp>
          <p:nvSpPr>
            <p:cNvPr id="15" name="文本框 14"/>
            <p:cNvSpPr txBox="1">
              <a:spLocks noChangeArrowheads="1"/>
            </p:cNvSpPr>
            <p:nvPr/>
          </p:nvSpPr>
          <p:spPr bwMode="auto">
            <a:xfrm>
              <a:off x="487197" y="431800"/>
              <a:ext cx="5834673" cy="338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lvl="0" algn="ctr" fontAlgn="t">
                <a:defRPr/>
              </a:pPr>
              <a:r>
                <a:rPr lang="uz-Cyrl-UZ" sz="3600" b="1" dirty="0">
                  <a:solidFill>
                    <a:srgbClr val="FFFF00"/>
                  </a:solidFill>
                  <a:effectLst/>
                  <a:latin typeface="Times New Roman" panose="02020603050405020304" pitchFamily="18" charset="0"/>
                  <a:ea typeface="Times New Roman" panose="02020603050405020304" pitchFamily="18" charset="0"/>
                </a:rPr>
                <a:t>Лойиҳа натижаларининг тижорат салоҳияти</a:t>
              </a:r>
              <a:endParaRPr kumimoji="0" lang="en-US" altLang="en-US" sz="3600" b="1" dirty="0">
                <a:solidFill>
                  <a:srgbClr val="FFFF00"/>
                </a:solidFill>
                <a:latin typeface="+mj-lt"/>
                <a:ea typeface="+mn-ea"/>
                <a:cs typeface="Times New Roman" panose="02020603050405020304" pitchFamily="18" charset="0"/>
                <a:sym typeface="+mn-lt"/>
              </a:endParaRPr>
            </a:p>
          </p:txBody>
        </p:sp>
      </p:grpSp>
      <p:sp>
        <p:nvSpPr>
          <p:cNvPr id="8" name="Rectangle 3">
            <a:extLst>
              <a:ext uri="{FF2B5EF4-FFF2-40B4-BE49-F238E27FC236}">
                <a16:creationId xmlns:a16="http://schemas.microsoft.com/office/drawing/2014/main" id="{F9FA4794-2146-404A-9472-B5CF853FD861}"/>
              </a:ext>
            </a:extLst>
          </p:cNvPr>
          <p:cNvSpPr>
            <a:spLocks noChangeArrowheads="1"/>
          </p:cNvSpPr>
          <p:nvPr/>
        </p:nvSpPr>
        <p:spPr bwMode="auto">
          <a:xfrm>
            <a:off x="0" y="194310"/>
            <a:ext cx="338138" cy="863178"/>
          </a:xfrm>
          <a:prstGeom prst="rect">
            <a:avLst/>
          </a:prstGeom>
          <a:solidFill>
            <a:schemeClr val="accent6">
              <a:lumMod val="75000"/>
            </a:schemeClr>
          </a:solidFill>
          <a:ln>
            <a:noFill/>
          </a:ln>
        </p:spPr>
        <p:txBody>
          <a:bodyPr anchor="ct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en-US" sz="1800" b="0" i="0" u="none" strike="noStrike" kern="1200" cap="none" spc="0" normalizeH="0" baseline="0" noProof="0">
                <a:ln>
                  <a:noFill/>
                </a:ln>
                <a:solidFill>
                  <a:srgbClr val="FFFFFF"/>
                </a:solidFill>
                <a:effectLst/>
                <a:uLnTx/>
                <a:uFillTx/>
                <a:latin typeface="Times New Roman" panose="02020603050405020304" pitchFamily="18" charset="0"/>
                <a:ea typeface="ヒラギノ角ゴ Pro W3" pitchFamily="122" charset="-122"/>
                <a:cs typeface="Times New Roman" panose="02020603050405020304" pitchFamily="18" charset="0"/>
                <a:sym typeface="Sansation" charset="0"/>
              </a:rPr>
              <a:t> </a:t>
            </a:r>
          </a:p>
        </p:txBody>
      </p:sp>
      <p:graphicFrame>
        <p:nvGraphicFramePr>
          <p:cNvPr id="6" name="Схема 5">
            <a:extLst>
              <a:ext uri="{FF2B5EF4-FFF2-40B4-BE49-F238E27FC236}">
                <a16:creationId xmlns:a16="http://schemas.microsoft.com/office/drawing/2014/main" id="{A274523D-AEBA-4574-B44E-39FB64B60C68}"/>
              </a:ext>
            </a:extLst>
          </p:cNvPr>
          <p:cNvGraphicFramePr/>
          <p:nvPr>
            <p:extLst>
              <p:ext uri="{D42A27DB-BD31-4B8C-83A1-F6EECF244321}">
                <p14:modId xmlns:p14="http://schemas.microsoft.com/office/powerpoint/2010/main" val="3475851149"/>
              </p:ext>
            </p:extLst>
          </p:nvPr>
        </p:nvGraphicFramePr>
        <p:xfrm>
          <a:off x="552351" y="1226602"/>
          <a:ext cx="11326057" cy="5129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Прямоугольник 8">
            <a:extLst>
              <a:ext uri="{FF2B5EF4-FFF2-40B4-BE49-F238E27FC236}">
                <a16:creationId xmlns:a16="http://schemas.microsoft.com/office/drawing/2014/main" id="{2883DD1B-B499-4795-8512-E812FDC5CD35}"/>
              </a:ext>
            </a:extLst>
          </p:cNvPr>
          <p:cNvSpPr/>
          <p:nvPr/>
        </p:nvSpPr>
        <p:spPr>
          <a:xfrm>
            <a:off x="1432560" y="5593436"/>
            <a:ext cx="9789159" cy="369332"/>
          </a:xfrm>
          <a:prstGeom prst="rect">
            <a:avLst/>
          </a:prstGeom>
        </p:spPr>
        <p:txBody>
          <a:bodyPr wrap="square">
            <a:spAutoFit/>
          </a:bodyPr>
          <a:lstStyle/>
          <a:p>
            <a:pPr lvl="0" algn="just"/>
            <a:r>
              <a:rPr lang="uz-Cyrl-UZ" altLang="ru-RU" b="1" dirty="0">
                <a:latin typeface="Times New Roman" pitchFamily="18" charset="0"/>
                <a:cs typeface="Times New Roman" pitchFamily="18" charset="0"/>
              </a:rPr>
              <a:t>К</a:t>
            </a:r>
            <a:r>
              <a:rPr lang="ru-RU" altLang="ru-RU" b="1" dirty="0" err="1">
                <a:latin typeface="Times New Roman" pitchFamily="18" charset="0"/>
                <a:cs typeface="Times New Roman" pitchFamily="18" charset="0"/>
              </a:rPr>
              <a:t>утиладиган</a:t>
            </a:r>
            <a:r>
              <a:rPr lang="ru-RU" altLang="ru-RU" b="1" dirty="0">
                <a:latin typeface="Times New Roman" pitchFamily="18" charset="0"/>
                <a:cs typeface="Times New Roman" pitchFamily="18" charset="0"/>
              </a:rPr>
              <a:t> </a:t>
            </a:r>
            <a:r>
              <a:rPr lang="ru-RU" altLang="ru-RU" b="1" dirty="0" err="1">
                <a:latin typeface="Times New Roman" pitchFamily="18" charset="0"/>
                <a:cs typeface="Times New Roman" pitchFamily="18" charset="0"/>
              </a:rPr>
              <a:t>йиллик</a:t>
            </a:r>
            <a:r>
              <a:rPr lang="ru-RU" altLang="ru-RU" b="1" dirty="0">
                <a:latin typeface="Times New Roman" pitchFamily="18" charset="0"/>
                <a:cs typeface="Times New Roman" pitchFamily="18" charset="0"/>
              </a:rPr>
              <a:t> </a:t>
            </a:r>
            <a:r>
              <a:rPr lang="ru-RU" altLang="ru-RU" b="1" dirty="0" err="1">
                <a:latin typeface="Times New Roman" pitchFamily="18" charset="0"/>
                <a:cs typeface="Times New Roman" pitchFamily="18" charset="0"/>
              </a:rPr>
              <a:t>маҳсулот</a:t>
            </a:r>
            <a:r>
              <a:rPr lang="ru-RU" altLang="ru-RU" b="1" dirty="0">
                <a:latin typeface="Times New Roman" pitchFamily="18" charset="0"/>
                <a:cs typeface="Times New Roman" pitchFamily="18" charset="0"/>
              </a:rPr>
              <a:t> </a:t>
            </a:r>
            <a:r>
              <a:rPr lang="ru-RU" altLang="ru-RU" b="1" dirty="0" err="1">
                <a:latin typeface="Times New Roman" pitchFamily="18" charset="0"/>
                <a:cs typeface="Times New Roman" pitchFamily="18" charset="0"/>
              </a:rPr>
              <a:t>қиймати</a:t>
            </a:r>
            <a:r>
              <a:rPr lang="ru-RU" altLang="ru-RU" b="1" dirty="0">
                <a:latin typeface="Times New Roman" pitchFamily="18" charset="0"/>
                <a:cs typeface="Times New Roman" pitchFamily="18" charset="0"/>
              </a:rPr>
              <a:t> - 115,7 млн АҚШ </a:t>
            </a:r>
            <a:r>
              <a:rPr lang="ru-RU" altLang="ru-RU" b="1" dirty="0" err="1">
                <a:latin typeface="Times New Roman" pitchFamily="18" charset="0"/>
                <a:cs typeface="Times New Roman" pitchFamily="18" charset="0"/>
              </a:rPr>
              <a:t>долларини</a:t>
            </a:r>
            <a:r>
              <a:rPr lang="ru-RU" altLang="ru-RU" b="1" dirty="0">
                <a:latin typeface="Times New Roman" pitchFamily="18" charset="0"/>
                <a:cs typeface="Times New Roman" pitchFamily="18" charset="0"/>
              </a:rPr>
              <a:t> </a:t>
            </a:r>
            <a:r>
              <a:rPr lang="ru-RU" altLang="ru-RU" b="1" dirty="0" err="1">
                <a:latin typeface="Times New Roman" pitchFamily="18" charset="0"/>
                <a:cs typeface="Times New Roman" pitchFamily="18" charset="0"/>
              </a:rPr>
              <a:t>ташкил</a:t>
            </a:r>
            <a:r>
              <a:rPr lang="ru-RU" altLang="ru-RU" b="1" dirty="0">
                <a:latin typeface="Times New Roman" pitchFamily="18" charset="0"/>
                <a:cs typeface="Times New Roman" pitchFamily="18" charset="0"/>
              </a:rPr>
              <a:t> </a:t>
            </a:r>
            <a:r>
              <a:rPr lang="ru-RU" altLang="ru-RU" b="1" dirty="0" err="1">
                <a:latin typeface="Times New Roman" pitchFamily="18" charset="0"/>
                <a:cs typeface="Times New Roman" pitchFamily="18" charset="0"/>
              </a:rPr>
              <a:t>этади</a:t>
            </a:r>
            <a:r>
              <a:rPr lang="ru-RU" altLang="ru-RU" b="1" dirty="0">
                <a:latin typeface="Times New Roman" pitchFamily="18" charset="0"/>
                <a:cs typeface="Times New Roman" pitchFamily="18" charset="0"/>
              </a:rPr>
              <a:t>. </a:t>
            </a:r>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мещающий номер слайда 1"/>
          <p:cNvSpPr>
            <a:spLocks noGrp="1"/>
          </p:cNvSpPr>
          <p:nvPr>
            <p:ph type="sldNum" sz="quarter" idx="12"/>
          </p:nvPr>
        </p:nvSpPr>
        <p:spPr/>
        <p:txBody>
          <a:bodyPr/>
          <a:lstStyle/>
          <a:p>
            <a:fld id="{E75A296D-A65F-4D30-B11F-28573A2BF138}" type="slidenum">
              <a:rPr lang="zh-CN" altLang="en-US" smtClean="0"/>
              <a:t>8</a:t>
            </a:fld>
            <a:endParaRPr lang="zh-CN" altLang="en-US"/>
          </a:p>
        </p:txBody>
      </p:sp>
      <p:grpSp>
        <p:nvGrpSpPr>
          <p:cNvPr id="13" name="组合 12"/>
          <p:cNvGrpSpPr/>
          <p:nvPr/>
        </p:nvGrpSpPr>
        <p:grpSpPr>
          <a:xfrm>
            <a:off x="354331" y="187960"/>
            <a:ext cx="11676802" cy="774863"/>
            <a:chOff x="394412" y="416570"/>
            <a:chExt cx="6000750" cy="452438"/>
          </a:xfrm>
        </p:grpSpPr>
        <p:sp>
          <p:nvSpPr>
            <p:cNvPr id="14" name="Rectangle 4"/>
            <p:cNvSpPr>
              <a:spLocks noChangeArrowheads="1"/>
            </p:cNvSpPr>
            <p:nvPr/>
          </p:nvSpPr>
          <p:spPr bwMode="auto">
            <a:xfrm>
              <a:off x="394412" y="416570"/>
              <a:ext cx="6000750" cy="45243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70C0"/>
                </a:solidFill>
                <a:effectLst/>
                <a:uLnTx/>
                <a:uFillTx/>
                <a:latin typeface="Times New Roman" panose="02020603050405020304" pitchFamily="18" charset="0"/>
                <a:ea typeface="ヒラギノ角ゴ Pro W3" pitchFamily="122" charset="-122"/>
                <a:cs typeface="Times New Roman" panose="02020603050405020304" pitchFamily="18" charset="0"/>
                <a:sym typeface="Sansation" charset="0"/>
              </a:endParaRPr>
            </a:p>
          </p:txBody>
        </p:sp>
        <p:sp>
          <p:nvSpPr>
            <p:cNvPr id="15" name="文本框 14"/>
            <p:cNvSpPr txBox="1">
              <a:spLocks noChangeArrowheads="1"/>
            </p:cNvSpPr>
            <p:nvPr/>
          </p:nvSpPr>
          <p:spPr bwMode="auto">
            <a:xfrm>
              <a:off x="594091" y="425153"/>
              <a:ext cx="4925060" cy="377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lvl="0" fontAlgn="t">
                <a:defRPr/>
              </a:pPr>
              <a:r>
                <a:rPr kumimoji="0" lang="uz-Cyrl-UZ" altLang="zh-CN" sz="3600" b="1" dirty="0">
                  <a:solidFill>
                    <a:srgbClr val="FFFF00"/>
                  </a:solidFill>
                  <a:latin typeface="+mj-lt"/>
                  <a:ea typeface="+mn-ea"/>
                  <a:cs typeface="+mn-ea"/>
                  <a:sym typeface="+mn-lt"/>
                </a:rPr>
                <a:t>Иқтисодий самарадорликни</a:t>
              </a:r>
              <a:r>
                <a:rPr kumimoji="0" lang="en-US" altLang="zh-CN" sz="3600" b="1" dirty="0">
                  <a:solidFill>
                    <a:srgbClr val="FFFF00"/>
                  </a:solidFill>
                  <a:latin typeface="+mj-lt"/>
                  <a:ea typeface="+mn-ea"/>
                  <a:cs typeface="+mn-ea"/>
                  <a:sym typeface="+mn-lt"/>
                </a:rPr>
                <a:t> баҳолаш</a:t>
              </a:r>
            </a:p>
          </p:txBody>
        </p:sp>
      </p:grpSp>
      <p:sp>
        <p:nvSpPr>
          <p:cNvPr id="16" name="Rectangle 3"/>
          <p:cNvSpPr>
            <a:spLocks noChangeArrowheads="1"/>
          </p:cNvSpPr>
          <p:nvPr/>
        </p:nvSpPr>
        <p:spPr bwMode="auto">
          <a:xfrm>
            <a:off x="0" y="203744"/>
            <a:ext cx="338138" cy="759079"/>
          </a:xfrm>
          <a:prstGeom prst="rect">
            <a:avLst/>
          </a:prstGeom>
          <a:solidFill>
            <a:schemeClr val="accent6">
              <a:lumMod val="75000"/>
            </a:schemeClr>
          </a:solidFill>
          <a:ln>
            <a:noFill/>
          </a:ln>
        </p:spPr>
        <p:txBody>
          <a:bodyPr anchor="ct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1800" b="0" i="0" u="none" strike="noStrike" kern="1200" cap="none" spc="0" normalizeH="0" baseline="0" noProof="0">
                <a:ln>
                  <a:noFill/>
                </a:ln>
                <a:solidFill>
                  <a:srgbClr val="FFFFFF"/>
                </a:solidFill>
                <a:effectLst/>
                <a:uLnTx/>
                <a:uFillTx/>
                <a:latin typeface="Times New Roman" panose="02020603050405020304" pitchFamily="18" charset="0"/>
                <a:ea typeface="ヒラギノ角ゴ Pro W3" pitchFamily="122" charset="-122"/>
                <a:cs typeface="Times New Roman" panose="02020603050405020304" pitchFamily="18" charset="0"/>
                <a:sym typeface="Sansation" charset="0"/>
              </a:rPr>
              <a:t> </a:t>
            </a:r>
          </a:p>
        </p:txBody>
      </p:sp>
      <p:sp>
        <p:nvSpPr>
          <p:cNvPr id="10" name="TextBox 9">
            <a:extLst>
              <a:ext uri="{FF2B5EF4-FFF2-40B4-BE49-F238E27FC236}">
                <a16:creationId xmlns:a16="http://schemas.microsoft.com/office/drawing/2014/main" id="{EAAF9271-07BC-49FB-BCEB-798DA7A9C16F}"/>
              </a:ext>
            </a:extLst>
          </p:cNvPr>
          <p:cNvSpPr txBox="1"/>
          <p:nvPr/>
        </p:nvSpPr>
        <p:spPr>
          <a:xfrm>
            <a:off x="414867" y="962823"/>
            <a:ext cx="11422802" cy="5406608"/>
          </a:xfrm>
          <a:prstGeom prst="rect">
            <a:avLst/>
          </a:prstGeom>
          <a:noFill/>
        </p:spPr>
        <p:txBody>
          <a:bodyPr wrap="square">
            <a:spAutoFit/>
          </a:bodyPr>
          <a:lstStyle/>
          <a:p>
            <a:pPr>
              <a:spcAft>
                <a:spcPts val="800"/>
              </a:spcAft>
            </a:pP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Iqtisodiy</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samaradorlikni</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hisoblash</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uchun</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quyidagi</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hisob-kitoblarni</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amalga</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oshiramiz</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Font typeface="+mj-lt"/>
              <a:buAutoNum type="arabicPeriod"/>
              <a:tabLst>
                <a:tab pos="457200" algn="l"/>
              </a:tabLst>
            </a:pPr>
            <a:r>
              <a:rPr lang="ru-RU" sz="1400" b="1" dirty="0" err="1">
                <a:effectLst/>
                <a:latin typeface="Times New Roman" panose="02020603050405020304" pitchFamily="18" charset="0"/>
                <a:ea typeface="Times New Roman" panose="02020603050405020304" pitchFamily="18" charset="0"/>
                <a:cs typeface="Times New Roman" panose="02020603050405020304" pitchFamily="18" charset="0"/>
              </a:rPr>
              <a:t>Koks</a:t>
            </a:r>
            <a:r>
              <a:rPr lang="ru-RU"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b="1" dirty="0" err="1">
                <a:effectLst/>
                <a:latin typeface="Times New Roman" panose="02020603050405020304" pitchFamily="18" charset="0"/>
                <a:ea typeface="Times New Roman" panose="02020603050405020304" pitchFamily="18" charset="0"/>
                <a:cs typeface="Times New Roman" panose="02020603050405020304" pitchFamily="18" charset="0"/>
              </a:rPr>
              <a:t>uchun</a:t>
            </a:r>
            <a:r>
              <a:rPr lang="ru-RU"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b="1" dirty="0" err="1">
                <a:effectLst/>
                <a:latin typeface="Times New Roman" panose="02020603050405020304" pitchFamily="18" charset="0"/>
                <a:ea typeface="Times New Roman" panose="02020603050405020304" pitchFamily="18" charset="0"/>
                <a:cs typeface="Times New Roman" panose="02020603050405020304" pitchFamily="18" charset="0"/>
              </a:rPr>
              <a:t>xarajat</a:t>
            </a: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800"/>
              </a:spcAft>
              <a:buSzPts val="1000"/>
              <a:buFont typeface="Courier New" panose="02070309020205020404" pitchFamily="49" charset="0"/>
              <a:buChar char="o"/>
              <a:tabLst>
                <a:tab pos="914400" algn="l"/>
              </a:tabLs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tonna</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rux</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kekini</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qayta</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ishlash</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uchun</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492 kg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koks</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kerak</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800"/>
              </a:spcAft>
              <a:buSzPts val="1000"/>
              <a:buFont typeface="Courier New" panose="02070309020205020404" pitchFamily="49" charset="0"/>
              <a:buChar char="o"/>
              <a:tabLst>
                <a:tab pos="914400" algn="l"/>
              </a:tabLs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tonna</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koks</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narxi</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5 000 000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so‘m</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800"/>
              </a:spcAft>
              <a:buSzPts val="1000"/>
              <a:buFont typeface="Courier New" panose="02070309020205020404" pitchFamily="49" charset="0"/>
              <a:buChar char="o"/>
              <a:tabLst>
                <a:tab pos="914400" algn="l"/>
              </a:tabLs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 kg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koks</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narxi</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 5000000/1000 = 5000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so‘m</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800"/>
              </a:spcAft>
              <a:buSzPts val="1000"/>
              <a:buFont typeface="Courier New" panose="02070309020205020404" pitchFamily="49" charset="0"/>
              <a:buChar char="o"/>
              <a:tabLst>
                <a:tab pos="914400" algn="l"/>
              </a:tabLs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492 kg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koks</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uchun</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xarajat</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 492×5000 = 2 460 000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so‘m</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Font typeface="+mj-lt"/>
              <a:buAutoNum type="arabicPeriod"/>
              <a:tabLst>
                <a:tab pos="457200" algn="l"/>
              </a:tabLst>
            </a:pP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Gidrazin</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sulfat</a:t>
            </a:r>
            <a:r>
              <a:rPr lang="ru-RU"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b="1" dirty="0" err="1">
                <a:effectLst/>
                <a:latin typeface="Times New Roman" panose="02020603050405020304" pitchFamily="18" charset="0"/>
                <a:ea typeface="Times New Roman" panose="02020603050405020304" pitchFamily="18" charset="0"/>
                <a:cs typeface="Times New Roman" panose="02020603050405020304" pitchFamily="18" charset="0"/>
              </a:rPr>
              <a:t>uchun</a:t>
            </a:r>
            <a:r>
              <a:rPr lang="ru-RU"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b="1" dirty="0" err="1">
                <a:effectLst/>
                <a:latin typeface="Times New Roman" panose="02020603050405020304" pitchFamily="18" charset="0"/>
                <a:ea typeface="Times New Roman" panose="02020603050405020304" pitchFamily="18" charset="0"/>
                <a:cs typeface="Times New Roman" panose="02020603050405020304" pitchFamily="18" charset="0"/>
              </a:rPr>
              <a:t>xarajat</a:t>
            </a: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800"/>
              </a:spcAft>
              <a:buSzPts val="1000"/>
              <a:buFont typeface="Courier New" panose="02070309020205020404" pitchFamily="49" charset="0"/>
              <a:buChar char="o"/>
              <a:tabLst>
                <a:tab pos="914400" algn="l"/>
              </a:tabLs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tonna</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rux</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kekini</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qayta</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ishlash</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uchun</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40</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kg </a:t>
            </a:r>
            <a:r>
              <a:rPr lang="en-US" sz="1400" b="1" dirty="0" err="1">
                <a:latin typeface="Times New Roman" panose="02020603050405020304" pitchFamily="18" charset="0"/>
                <a:ea typeface="Times New Roman" panose="02020603050405020304" pitchFamily="18" charset="0"/>
                <a:cs typeface="Times New Roman" panose="02020603050405020304" pitchFamily="18" charset="0"/>
              </a:rPr>
              <a:t>gidrazin</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kerak</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800"/>
              </a:spcAft>
              <a:buSzPts val="1000"/>
              <a:buFont typeface="Courier New" panose="02070309020205020404" pitchFamily="49" charset="0"/>
              <a:buChar char="o"/>
              <a:tabLst>
                <a:tab pos="914400" algn="l"/>
              </a:tabLs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 kg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gidrazin</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sulfat</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narxi</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 50 000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so‘m</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800"/>
              </a:spcAft>
              <a:buSzPts val="1000"/>
              <a:buFont typeface="Courier New" panose="02070309020205020404" pitchFamily="49" charset="0"/>
              <a:buChar char="o"/>
              <a:tabLst>
                <a:tab pos="914400" algn="l"/>
              </a:tabLst>
            </a:pPr>
            <a:r>
              <a:rPr lang="en-US" sz="1400" dirty="0">
                <a:latin typeface="Times New Roman" panose="02020603050405020304" pitchFamily="18" charset="0"/>
                <a:ea typeface="Times New Roman" panose="02020603050405020304" pitchFamily="18" charset="0"/>
                <a:cs typeface="Times New Roman" panose="02020603050405020304" pitchFamily="18" charset="0"/>
              </a:rPr>
              <a:t>4</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0 kg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gidrazin</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sulfat</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uchun</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xarajat</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 40×50 000= 2 000 000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so‘m</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Font typeface="+mj-lt"/>
              <a:buAutoNum type="arabicPeriod"/>
              <a:tabLst>
                <a:tab pos="457200" algn="l"/>
              </a:tabLst>
            </a:pPr>
            <a:r>
              <a:rPr lang="ru-RU" sz="1400" b="1" dirty="0" err="1">
                <a:effectLst/>
                <a:latin typeface="Times New Roman" panose="02020603050405020304" pitchFamily="18" charset="0"/>
                <a:ea typeface="Times New Roman" panose="02020603050405020304" pitchFamily="18" charset="0"/>
                <a:cs typeface="Times New Roman" panose="02020603050405020304" pitchFamily="18" charset="0"/>
              </a:rPr>
              <a:t>Farq</a:t>
            </a:r>
            <a:r>
              <a:rPr lang="ru-RU"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b="1" dirty="0" err="1">
                <a:effectLst/>
                <a:latin typeface="Times New Roman" panose="02020603050405020304" pitchFamily="18" charset="0"/>
                <a:ea typeface="Times New Roman" panose="02020603050405020304" pitchFamily="18" charset="0"/>
                <a:cs typeface="Times New Roman" panose="02020603050405020304" pitchFamily="18" charset="0"/>
              </a:rPr>
              <a:t>va</a:t>
            </a:r>
            <a:r>
              <a:rPr lang="ru-RU"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b="1" dirty="0" err="1">
                <a:effectLst/>
                <a:latin typeface="Times New Roman" panose="02020603050405020304" pitchFamily="18" charset="0"/>
                <a:ea typeface="Times New Roman" panose="02020603050405020304" pitchFamily="18" charset="0"/>
                <a:cs typeface="Times New Roman" panose="02020603050405020304" pitchFamily="18" charset="0"/>
              </a:rPr>
              <a:t>iqtisodiy</a:t>
            </a:r>
            <a:r>
              <a:rPr lang="ru-RU"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400" b="1" dirty="0" err="1">
                <a:effectLst/>
                <a:latin typeface="Times New Roman" panose="02020603050405020304" pitchFamily="18" charset="0"/>
                <a:ea typeface="Times New Roman" panose="02020603050405020304" pitchFamily="18" charset="0"/>
                <a:cs typeface="Times New Roman" panose="02020603050405020304" pitchFamily="18" charset="0"/>
              </a:rPr>
              <a:t>samaradorlik</a:t>
            </a: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800"/>
              </a:spcAft>
              <a:buSzPts val="1000"/>
              <a:buFont typeface="Courier New" panose="02070309020205020404" pitchFamily="49" charset="0"/>
              <a:buChar char="o"/>
              <a:tabLst>
                <a:tab pos="914400" algn="l"/>
              </a:tabLst>
            </a:pP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Koks</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ishlatilganda</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xarajat</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2 460 000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so‘m</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800"/>
              </a:spcAft>
              <a:buSzPts val="1000"/>
              <a:buFont typeface="Courier New" panose="02070309020205020404" pitchFamily="49" charset="0"/>
              <a:buChar char="o"/>
              <a:tabLst>
                <a:tab pos="914400" algn="l"/>
              </a:tabLst>
            </a:pP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Gidrazin</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sulfat</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ishlatilganda</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xarajat</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 2</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00</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0 000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so‘m</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spcAft>
                <a:spcPts val="800"/>
              </a:spcAft>
              <a:buSzPts val="1000"/>
              <a:buFont typeface="Courier New" panose="02070309020205020404" pitchFamily="49" charset="0"/>
              <a:buChar char="o"/>
              <a:tabLst>
                <a:tab pos="914400" algn="l"/>
              </a:tabLst>
            </a:pP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Tejaladigan</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mablag</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2 460 000 -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2</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000 000 =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460 000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so‘m</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har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bir</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tonna</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rux</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kekini</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qayta</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ishlashda</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Xulosa</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a:t>
            </a:r>
            <a:b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Gidrazin</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sulfatni</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tiklovchi</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sifatida</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qo‘llash</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koksga</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nisbatan</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1,23</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baravar</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arzon</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(2 460 000 / 2 000 000 ≈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1,23</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Bundan</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tashqari</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qimmatbaho</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metallarni</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qo’shimcha</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ajratib</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olishdan</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va</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Vels</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pechi</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uchun</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sarflanadigan</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tabiiy</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gazni</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(3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soat</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*500 m3 = 1500 m3)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tejashdan</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ham 1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tonna</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kek</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uchun</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qo’shimcha</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1500*1000=1 500 000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so’m</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iqtisod</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qilinadi</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Shunda</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jami</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har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bir</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tonna</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rux</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kekini</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gidrometallurgik</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qayta</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ishlashdan</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1 960 000 </a:t>
            </a:r>
            <a:r>
              <a:rPr lang="en-US" sz="1400" b="1" dirty="0" err="1">
                <a:latin typeface="Times New Roman" panose="02020603050405020304" pitchFamily="18" charset="0"/>
                <a:ea typeface="Times New Roman" panose="02020603050405020304" pitchFamily="18" charset="0"/>
                <a:cs typeface="Times New Roman" panose="02020603050405020304" pitchFamily="18" charset="0"/>
              </a:rPr>
              <a:t>so’m</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ea typeface="Times New Roman" panose="02020603050405020304" pitchFamily="18" charset="0"/>
                <a:cs typeface="Times New Roman" panose="02020603050405020304" pitchFamily="18" charset="0"/>
              </a:rPr>
              <a:t>sof</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ea typeface="Times New Roman" panose="02020603050405020304" pitchFamily="18" charset="0"/>
                <a:cs typeface="Times New Roman" panose="02020603050405020304" pitchFamily="18" charset="0"/>
              </a:rPr>
              <a:t>foyda</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qoladi</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10" advTm="40072"/>
    </mc:Choice>
    <mc:Fallback xmlns="">
      <p:transition advTm="4007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3813" y="0"/>
            <a:ext cx="12218988" cy="1853737"/>
            <a:chOff x="-23813" y="-33338"/>
            <a:chExt cx="12218988" cy="3695701"/>
          </a:xfrm>
          <a:solidFill>
            <a:schemeClr val="accent4">
              <a:lumMod val="20000"/>
              <a:lumOff val="80000"/>
            </a:schemeClr>
          </a:solidFill>
        </p:grpSpPr>
        <p:sp>
          <p:nvSpPr>
            <p:cNvPr id="2" name="矩形 1"/>
            <p:cNvSpPr/>
            <p:nvPr/>
          </p:nvSpPr>
          <p:spPr>
            <a:xfrm>
              <a:off x="-23813" y="-33338"/>
              <a:ext cx="12218988" cy="33194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kumimoji="0" lang="zh-CN" altLang="en-US" sz="1800">
                <a:solidFill>
                  <a:srgbClr val="0070C0"/>
                </a:solidFill>
              </a:endParaRPr>
            </a:p>
          </p:txBody>
        </p:sp>
        <p:sp>
          <p:nvSpPr>
            <p:cNvPr id="3" name="等腰三角形 2"/>
            <p:cNvSpPr/>
            <p:nvPr/>
          </p:nvSpPr>
          <p:spPr>
            <a:xfrm flipV="1">
              <a:off x="5684838" y="3255963"/>
              <a:ext cx="828675" cy="4064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kumimoji="0" lang="zh-CN" altLang="en-US" sz="1800">
                <a:solidFill>
                  <a:srgbClr val="0070C0"/>
                </a:solidFill>
              </a:endParaRPr>
            </a:p>
          </p:txBody>
        </p:sp>
      </p:grpSp>
      <p:sp>
        <p:nvSpPr>
          <p:cNvPr id="7" name="Rectangle 4"/>
          <p:cNvSpPr>
            <a:spLocks noChangeArrowheads="1"/>
          </p:cNvSpPr>
          <p:nvPr/>
        </p:nvSpPr>
        <p:spPr bwMode="auto">
          <a:xfrm>
            <a:off x="-11113" y="6669088"/>
            <a:ext cx="12218988" cy="21590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SimSun" panose="02010600030101010101" pitchFamily="2" charset="-122"/>
              </a:defRPr>
            </a:lvl1pPr>
            <a:lvl2pPr marL="742950" indent="-285750">
              <a:defRPr kumimoji="1" sz="2400">
                <a:solidFill>
                  <a:schemeClr val="tx1"/>
                </a:solidFill>
                <a:latin typeface="Arial" panose="020B0604020202020204" pitchFamily="34" charset="0"/>
                <a:ea typeface="SimSun" panose="02010600030101010101" pitchFamily="2" charset="-122"/>
              </a:defRPr>
            </a:lvl2pPr>
            <a:lvl3pPr marL="1143000" indent="-228600">
              <a:defRPr kumimoji="1" sz="2400">
                <a:solidFill>
                  <a:schemeClr val="tx1"/>
                </a:solidFill>
                <a:latin typeface="Arial" panose="020B0604020202020204" pitchFamily="34" charset="0"/>
                <a:ea typeface="SimSun" panose="02010600030101010101" pitchFamily="2" charset="-122"/>
              </a:defRPr>
            </a:lvl3pPr>
            <a:lvl4pPr marL="1600200" indent="-228600">
              <a:defRPr kumimoji="1" sz="2400">
                <a:solidFill>
                  <a:schemeClr val="tx1"/>
                </a:solidFill>
                <a:latin typeface="Arial" panose="020B0604020202020204" pitchFamily="34" charset="0"/>
                <a:ea typeface="SimSun" panose="02010600030101010101" pitchFamily="2" charset="-122"/>
              </a:defRPr>
            </a:lvl4pPr>
            <a:lvl5pPr marL="2057400" indent="-228600">
              <a:defRPr kumimoji="1" sz="24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SimSun" panose="02010600030101010101" pitchFamily="2" charset="-122"/>
              </a:defRPr>
            </a:lvl9pPr>
          </a:lstStyle>
          <a:p>
            <a:pPr algn="ctr" eaLnBrk="1" hangingPunct="1">
              <a:buFont typeface="Arial" panose="020B0604020202020204" pitchFamily="34" charset="0"/>
              <a:buNone/>
            </a:pPr>
            <a:endParaRPr kumimoji="0" lang="zh-CN" altLang="en-US" sz="1800">
              <a:solidFill>
                <a:srgbClr val="0070C0"/>
              </a:solidFill>
              <a:latin typeface="Sansation" charset="0"/>
              <a:ea typeface="ヒラギノ角ゴ Pro W3" pitchFamily="122" charset="-122"/>
              <a:sym typeface="Sansation" charset="0"/>
            </a:endParaRPr>
          </a:p>
        </p:txBody>
      </p:sp>
      <p:sp>
        <p:nvSpPr>
          <p:cNvPr id="5" name="矩形 4"/>
          <p:cNvSpPr/>
          <p:nvPr/>
        </p:nvSpPr>
        <p:spPr>
          <a:xfrm>
            <a:off x="798823" y="3085951"/>
            <a:ext cx="8432180" cy="1754326"/>
          </a:xfrm>
          <a:prstGeom prst="rect">
            <a:avLst/>
          </a:prstGeom>
        </p:spPr>
        <p:txBody>
          <a:bodyPr wrap="none">
            <a:spAutoFit/>
          </a:bodyPr>
          <a:lstStyle/>
          <a:p>
            <a:pPr algn="ctr">
              <a:defRPr/>
            </a:pPr>
            <a:r>
              <a:rPr lang="en-US" altLang="zh-CN" sz="5400" b="1" dirty="0">
                <a:solidFill>
                  <a:schemeClr val="accent2">
                    <a:lumMod val="75000"/>
                  </a:schemeClr>
                </a:solidFill>
                <a:latin typeface="Times New Roman" panose="02020603050405020304" pitchFamily="18" charset="0"/>
                <a:ea typeface="Microsoft YaHei" panose="020B0503020204020204" pitchFamily="34" charset="-122"/>
                <a:cs typeface="Times New Roman" panose="02020603050405020304" pitchFamily="18" charset="0"/>
              </a:rPr>
              <a:t>ЭЪТИБОРИНГИЗ УЧУН </a:t>
            </a:r>
          </a:p>
          <a:p>
            <a:pPr algn="ctr">
              <a:defRPr/>
            </a:pPr>
            <a:r>
              <a:rPr lang="en-US" altLang="zh-CN" sz="5400" b="1" dirty="0">
                <a:solidFill>
                  <a:schemeClr val="accent2">
                    <a:lumMod val="75000"/>
                  </a:schemeClr>
                </a:solidFill>
                <a:latin typeface="Times New Roman" panose="02020603050405020304" pitchFamily="18" charset="0"/>
                <a:ea typeface="Microsoft YaHei" panose="020B0503020204020204" pitchFamily="34" charset="-122"/>
                <a:cs typeface="Times New Roman" panose="02020603050405020304" pitchFamily="18" charset="0"/>
              </a:rPr>
              <a:t>РА</a:t>
            </a:r>
            <a:r>
              <a:rPr lang="uz-Cyrl-UZ" altLang="zh-CN" sz="5400" b="1" dirty="0">
                <a:solidFill>
                  <a:schemeClr val="accent2">
                    <a:lumMod val="75000"/>
                  </a:schemeClr>
                </a:solidFill>
                <a:latin typeface="Times New Roman" panose="02020603050405020304" pitchFamily="18" charset="0"/>
                <a:ea typeface="Microsoft YaHei" panose="020B0503020204020204" pitchFamily="34" charset="-122"/>
                <a:cs typeface="Times New Roman" panose="02020603050405020304" pitchFamily="18" charset="0"/>
              </a:rPr>
              <a:t>Ҳ</a:t>
            </a:r>
            <a:r>
              <a:rPr lang="en-US" altLang="zh-CN" sz="5400" b="1" dirty="0">
                <a:solidFill>
                  <a:schemeClr val="accent2">
                    <a:lumMod val="75000"/>
                  </a:schemeClr>
                </a:solidFill>
                <a:latin typeface="Times New Roman" panose="02020603050405020304" pitchFamily="18" charset="0"/>
                <a:ea typeface="Microsoft YaHei" panose="020B0503020204020204" pitchFamily="34" charset="-122"/>
                <a:cs typeface="Times New Roman" panose="02020603050405020304" pitchFamily="18" charset="0"/>
              </a:rPr>
              <a:t>МАТ</a:t>
            </a:r>
            <a:r>
              <a:rPr lang="uz-Cyrl-UZ" altLang="zh-CN" sz="5400" b="1" dirty="0">
                <a:solidFill>
                  <a:schemeClr val="accent2">
                    <a:lumMod val="75000"/>
                  </a:schemeClr>
                </a:solidFill>
                <a:latin typeface="Times New Roman" panose="02020603050405020304" pitchFamily="18" charset="0"/>
                <a:ea typeface="Microsoft YaHei" panose="020B0503020204020204" pitchFamily="34" charset="-122"/>
                <a:cs typeface="Times New Roman" panose="02020603050405020304" pitchFamily="18" charset="0"/>
              </a:rPr>
              <a:t>!</a:t>
            </a:r>
            <a:endParaRPr lang="zh-CN" altLang="en-US" sz="5400" b="1" dirty="0">
              <a:solidFill>
                <a:schemeClr val="accent2">
                  <a:lumMod val="75000"/>
                </a:schemeClr>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4.9"/>
</p:tagLst>
</file>

<file path=ppt/theme/theme1.xml><?xml version="1.0" encoding="utf-8"?>
<a:theme xmlns:a="http://schemas.openxmlformats.org/drawingml/2006/main" name="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Times New Roman"/>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Times New Roman"/>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593</TotalTime>
  <Words>1179</Words>
  <Application>Microsoft Office PowerPoint</Application>
  <PresentationFormat>Широкоэкранный</PresentationFormat>
  <Paragraphs>72</Paragraphs>
  <Slides>9</Slides>
  <Notes>6</Notes>
  <HiddenSlides>0</HiddenSlides>
  <MMClips>0</MMClips>
  <ScaleCrop>false</ScaleCrop>
  <HeadingPairs>
    <vt:vector size="6" baseType="variant">
      <vt:variant>
        <vt:lpstr>Использованные шрифты</vt:lpstr>
      </vt:variant>
      <vt:variant>
        <vt:i4>9</vt:i4>
      </vt:variant>
      <vt:variant>
        <vt:lpstr>Тема</vt:lpstr>
      </vt:variant>
      <vt:variant>
        <vt:i4>3</vt:i4>
      </vt:variant>
      <vt:variant>
        <vt:lpstr>Заголовки слайдов</vt:lpstr>
      </vt:variant>
      <vt:variant>
        <vt:i4>9</vt:i4>
      </vt:variant>
    </vt:vector>
  </HeadingPairs>
  <TitlesOfParts>
    <vt:vector size="21" baseType="lpstr">
      <vt:lpstr>等线</vt:lpstr>
      <vt:lpstr>Arial</vt:lpstr>
      <vt:lpstr>Calibri</vt:lpstr>
      <vt:lpstr>Courier New</vt:lpstr>
      <vt:lpstr>Sansation</vt:lpstr>
      <vt:lpstr>Times New Roman</vt:lpstr>
      <vt:lpstr>Trebuchet MS</vt:lpstr>
      <vt:lpstr>Wingdings</vt:lpstr>
      <vt:lpstr>Wingdings 3</vt:lpstr>
      <vt:lpstr>Office 主题​​</vt:lpstr>
      <vt:lpstr>1_Office 主题​​</vt:lpstr>
      <vt:lpstr>Аспект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张维国</dc:creator>
  <cp:lastModifiedBy>User</cp:lastModifiedBy>
  <cp:revision>2164</cp:revision>
  <dcterms:created xsi:type="dcterms:W3CDTF">2021-01-08T08:07:00Z</dcterms:created>
  <dcterms:modified xsi:type="dcterms:W3CDTF">2026-02-02T10:51:26Z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0E9359FFD4E6405AB19D88B786733799</vt:lpwstr>
  </property>
  <property fmtid="{D5CDD505-2E9C-101B-9397-08002B2CF9AE}" pid="3" name="KSOProductBuildVer">
    <vt:lpwstr>1049-11.2.0.11537</vt:lpwstr>
  </property>
</Properties>
</file>