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2"/>
  </p:notesMasterIdLst>
  <p:handoutMasterIdLst>
    <p:handoutMasterId r:id="rId33"/>
  </p:handoutMasterIdLst>
  <p:sldIdLst>
    <p:sldId id="258" r:id="rId2"/>
    <p:sldId id="259" r:id="rId3"/>
    <p:sldId id="260" r:id="rId4"/>
    <p:sldId id="262" r:id="rId5"/>
    <p:sldId id="268" r:id="rId6"/>
    <p:sldId id="266" r:id="rId7"/>
    <p:sldId id="279" r:id="rId8"/>
    <p:sldId id="303" r:id="rId9"/>
    <p:sldId id="276" r:id="rId10"/>
    <p:sldId id="278" r:id="rId11"/>
    <p:sldId id="271" r:id="rId12"/>
    <p:sldId id="270" r:id="rId13"/>
    <p:sldId id="302" r:id="rId14"/>
    <p:sldId id="273" r:id="rId15"/>
    <p:sldId id="274" r:id="rId16"/>
    <p:sldId id="275" r:id="rId17"/>
    <p:sldId id="281" r:id="rId18"/>
    <p:sldId id="283" r:id="rId19"/>
    <p:sldId id="285" r:id="rId20"/>
    <p:sldId id="287" r:id="rId21"/>
    <p:sldId id="288" r:id="rId22"/>
    <p:sldId id="289" r:id="rId23"/>
    <p:sldId id="290" r:id="rId24"/>
    <p:sldId id="292" r:id="rId25"/>
    <p:sldId id="293" r:id="rId26"/>
    <p:sldId id="294" r:id="rId27"/>
    <p:sldId id="296" r:id="rId28"/>
    <p:sldId id="300" r:id="rId29"/>
    <p:sldId id="301" r:id="rId30"/>
    <p:sldId id="304" r:id="rId31"/>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Раздел по умолчанию" id="{20B1DBA1-C13A-4808-875F-485DD866CFD7}">
          <p14:sldIdLst>
            <p14:sldId id="258"/>
            <p14:sldId id="259"/>
            <p14:sldId id="260"/>
            <p14:sldId id="262"/>
            <p14:sldId id="268"/>
            <p14:sldId id="266"/>
            <p14:sldId id="279"/>
            <p14:sldId id="303"/>
            <p14:sldId id="276"/>
            <p14:sldId id="278"/>
            <p14:sldId id="271"/>
            <p14:sldId id="270"/>
            <p14:sldId id="302"/>
            <p14:sldId id="273"/>
            <p14:sldId id="274"/>
            <p14:sldId id="275"/>
            <p14:sldId id="281"/>
            <p14:sldId id="283"/>
            <p14:sldId id="285"/>
            <p14:sldId id="287"/>
            <p14:sldId id="288"/>
            <p14:sldId id="289"/>
          </p14:sldIdLst>
        </p14:section>
        <p14:section name="Раздел без заголовка" id="{2204E507-7BC4-46C7-89C5-7544A7ED3DDF}">
          <p14:sldIdLst>
            <p14:sldId id="290"/>
            <p14:sldId id="292"/>
            <p14:sldId id="293"/>
            <p14:sldId id="294"/>
            <p14:sldId id="296"/>
            <p14:sldId id="300"/>
            <p14:sldId id="301"/>
            <p14:sldId id="304"/>
          </p14:sldIdLst>
        </p14:section>
      </p14:section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37" autoAdjust="0"/>
    <p:restoredTop sz="94655" autoAdjust="0"/>
  </p:normalViewPr>
  <p:slideViewPr>
    <p:cSldViewPr>
      <p:cViewPr>
        <p:scale>
          <a:sx n="78" d="100"/>
          <a:sy n="78" d="100"/>
        </p:scale>
        <p:origin x="-1068" y="-7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notesMaster" Target="notesMasters/notesMaster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ru-RU" dirty="0"/>
          </a:p>
        </p:txBody>
      </p:sp>
      <p:sp>
        <p:nvSpPr>
          <p:cNvPr id="3" name="Дата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4B4C2015-7ED2-433D-ACC3-3262FF0A5936}" type="datetimeFigureOut">
              <a:rPr lang="ru-RU" smtClean="0"/>
              <a:t>14.03.2019</a:t>
            </a:fld>
            <a:endParaRPr lang="ru-RU" dirty="0"/>
          </a:p>
        </p:txBody>
      </p:sp>
      <p:sp>
        <p:nvSpPr>
          <p:cNvPr id="4" name="Нижний колонтитул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ru-RU" dirty="0"/>
          </a:p>
        </p:txBody>
      </p:sp>
      <p:sp>
        <p:nvSpPr>
          <p:cNvPr id="5" name="Номер слайда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57C137FF-A6C2-4E90-849B-1E8EC77FBDE3}" type="slidenum">
              <a:rPr lang="ru-RU" smtClean="0"/>
              <a:t>‹#›</a:t>
            </a:fld>
            <a:endParaRPr lang="ru-RU" dirty="0"/>
          </a:p>
        </p:txBody>
      </p:sp>
    </p:spTree>
    <p:extLst>
      <p:ext uri="{BB962C8B-B14F-4D97-AF65-F5344CB8AC3E}">
        <p14:creationId xmlns:p14="http://schemas.microsoft.com/office/powerpoint/2010/main" val="1851181186"/>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ru-RU" dirty="0"/>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BEEC056F-51E9-4FAD-A0D9-220BBD5DE96C}" type="datetimeFigureOut">
              <a:rPr lang="ru-RU" smtClean="0"/>
              <a:t>14.03.2019</a:t>
            </a:fld>
            <a:endParaRPr lang="ru-RU" dirty="0"/>
          </a:p>
        </p:txBody>
      </p:sp>
      <p:sp>
        <p:nvSpPr>
          <p:cNvPr id="4" name="Образ слайда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ru-RU" dirty="0"/>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ru-RU" dirty="0"/>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9885A03-F22A-4214-A7A4-ADF557D77E08}" type="slidenum">
              <a:rPr lang="ru-RU" smtClean="0"/>
              <a:t>‹#›</a:t>
            </a:fld>
            <a:endParaRPr lang="ru-RU" dirty="0"/>
          </a:p>
        </p:txBody>
      </p:sp>
    </p:spTree>
    <p:extLst>
      <p:ext uri="{BB962C8B-B14F-4D97-AF65-F5344CB8AC3E}">
        <p14:creationId xmlns:p14="http://schemas.microsoft.com/office/powerpoint/2010/main" val="1239080282"/>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09885A03-F22A-4214-A7A4-ADF557D77E08}" type="slidenum">
              <a:rPr lang="ru-RU" smtClean="0"/>
              <a:t>1</a:t>
            </a:fld>
            <a:endParaRPr lang="ru-RU" dirty="0"/>
          </a:p>
        </p:txBody>
      </p:sp>
    </p:spTree>
    <p:extLst>
      <p:ext uri="{BB962C8B-B14F-4D97-AF65-F5344CB8AC3E}">
        <p14:creationId xmlns:p14="http://schemas.microsoft.com/office/powerpoint/2010/main" val="132567722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6DDEEDBA-5F8E-467A-8390-A526570AFD40}" type="datetime1">
              <a:rPr lang="ru-RU" smtClean="0"/>
              <a:t>14.03.2019</a:t>
            </a:fld>
            <a:endParaRPr lang="ru-RU" dirty="0"/>
          </a:p>
        </p:txBody>
      </p:sp>
      <p:sp>
        <p:nvSpPr>
          <p:cNvPr id="5" name="Нижний колонтитул 4"/>
          <p:cNvSpPr>
            <a:spLocks noGrp="1"/>
          </p:cNvSpPr>
          <p:nvPr>
            <p:ph type="ftr" sz="quarter" idx="11"/>
          </p:nvPr>
        </p:nvSpPr>
        <p:spPr/>
        <p:txBody>
          <a:bodyPr/>
          <a:lstStyle/>
          <a:p>
            <a:endParaRPr lang="ru-RU" dirty="0"/>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D234973E-7CEE-4162-A66F-ED78F702C7AA}" type="datetime1">
              <a:rPr lang="ru-RU" smtClean="0"/>
              <a:t>14.03.2019</a:t>
            </a:fld>
            <a:endParaRPr lang="ru-RU" dirty="0"/>
          </a:p>
        </p:txBody>
      </p:sp>
      <p:sp>
        <p:nvSpPr>
          <p:cNvPr id="5" name="Нижний колонтитул 4"/>
          <p:cNvSpPr>
            <a:spLocks noGrp="1"/>
          </p:cNvSpPr>
          <p:nvPr>
            <p:ph type="ftr" sz="quarter" idx="11"/>
          </p:nvPr>
        </p:nvSpPr>
        <p:spPr/>
        <p:txBody>
          <a:bodyPr/>
          <a:lstStyle/>
          <a:p>
            <a:endParaRPr lang="ru-RU" dirty="0"/>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78B07FFC-C799-4ADA-B37A-80EF99A0D1D0}" type="datetime1">
              <a:rPr lang="ru-RU" smtClean="0"/>
              <a:t>14.03.2019</a:t>
            </a:fld>
            <a:endParaRPr lang="ru-RU" dirty="0"/>
          </a:p>
        </p:txBody>
      </p:sp>
      <p:sp>
        <p:nvSpPr>
          <p:cNvPr id="5" name="Нижний колонтитул 4"/>
          <p:cNvSpPr>
            <a:spLocks noGrp="1"/>
          </p:cNvSpPr>
          <p:nvPr>
            <p:ph type="ftr" sz="quarter" idx="11"/>
          </p:nvPr>
        </p:nvSpPr>
        <p:spPr/>
        <p:txBody>
          <a:bodyPr/>
          <a:lstStyle/>
          <a:p>
            <a:endParaRPr lang="ru-RU" dirty="0"/>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11FA3AD2-B57D-4ED6-AD16-43A1B2CB3C04}" type="datetime1">
              <a:rPr lang="ru-RU" smtClean="0"/>
              <a:t>14.03.2019</a:t>
            </a:fld>
            <a:endParaRPr lang="ru-RU" dirty="0"/>
          </a:p>
        </p:txBody>
      </p:sp>
      <p:sp>
        <p:nvSpPr>
          <p:cNvPr id="6" name="Нижний колонтитул 5"/>
          <p:cNvSpPr>
            <a:spLocks noGrp="1"/>
          </p:cNvSpPr>
          <p:nvPr>
            <p:ph type="ftr" sz="quarter" idx="11"/>
          </p:nvPr>
        </p:nvSpPr>
        <p:spPr/>
        <p:txBody>
          <a:bodyPr/>
          <a:lstStyle/>
          <a:p>
            <a:endParaRPr lang="ru-RU" dirty="0"/>
          </a:p>
        </p:txBody>
      </p:sp>
      <p:sp>
        <p:nvSpPr>
          <p:cNvPr id="7" name="Номер слайда 6"/>
          <p:cNvSpPr>
            <a:spLocks noGrp="1"/>
          </p:cNvSpPr>
          <p:nvPr>
            <p:ph type="sldNum" sz="quarter" idx="12"/>
          </p:nvPr>
        </p:nvSpPr>
        <p:spPr/>
        <p:txBody>
          <a:bodyPr/>
          <a:lstStyle/>
          <a:p>
            <a:fld id="{B19B0651-EE4F-4900-A07F-96A6BFA9D0F0}" type="slidenum">
              <a:rPr lang="ru-RU" smtClean="0"/>
              <a:t>‹#›</a:t>
            </a:fld>
            <a:endParaRPr lang="ru-RU"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BD834220-26D8-4444-BD3B-170A940F8023}" type="datetime1">
              <a:rPr lang="ru-RU" smtClean="0"/>
              <a:t>14.03.2019</a:t>
            </a:fld>
            <a:endParaRPr lang="ru-RU" dirty="0"/>
          </a:p>
        </p:txBody>
      </p:sp>
      <p:sp>
        <p:nvSpPr>
          <p:cNvPr id="8" name="Нижний колонтитул 7"/>
          <p:cNvSpPr>
            <a:spLocks noGrp="1"/>
          </p:cNvSpPr>
          <p:nvPr>
            <p:ph type="ftr" sz="quarter" idx="11"/>
          </p:nvPr>
        </p:nvSpPr>
        <p:spPr/>
        <p:txBody>
          <a:bodyPr/>
          <a:lstStyle/>
          <a:p>
            <a:endParaRPr lang="ru-RU" dirty="0"/>
          </a:p>
        </p:txBody>
      </p:sp>
      <p:sp>
        <p:nvSpPr>
          <p:cNvPr id="9" name="Номер слайда 8"/>
          <p:cNvSpPr>
            <a:spLocks noGrp="1"/>
          </p:cNvSpPr>
          <p:nvPr>
            <p:ph type="sldNum" sz="quarter" idx="12"/>
          </p:nvPr>
        </p:nvSpPr>
        <p:spPr/>
        <p:txBody>
          <a:bodyPr/>
          <a:lstStyle/>
          <a:p>
            <a:fld id="{B19B0651-EE4F-4900-A07F-96A6BFA9D0F0}" type="slidenum">
              <a:rPr lang="ru-RU" smtClean="0"/>
              <a:t>‹#›</a:t>
            </a:fld>
            <a:endParaRPr lang="ru-RU"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334CC320-6723-4F63-89E9-DA2B7EAC6C78}" type="datetime1">
              <a:rPr lang="ru-RU" smtClean="0"/>
              <a:t>14.03.2019</a:t>
            </a:fld>
            <a:endParaRPr lang="ru-RU" dirty="0"/>
          </a:p>
        </p:txBody>
      </p:sp>
      <p:sp>
        <p:nvSpPr>
          <p:cNvPr id="4" name="Нижний колонтитул 3"/>
          <p:cNvSpPr>
            <a:spLocks noGrp="1"/>
          </p:cNvSpPr>
          <p:nvPr>
            <p:ph type="ftr" sz="quarter" idx="11"/>
          </p:nvPr>
        </p:nvSpPr>
        <p:spPr/>
        <p:txBody>
          <a:bodyPr/>
          <a:lstStyle/>
          <a:p>
            <a:endParaRPr lang="ru-RU" dirty="0"/>
          </a:p>
        </p:txBody>
      </p:sp>
      <p:sp>
        <p:nvSpPr>
          <p:cNvPr id="5" name="Номер слайда 4"/>
          <p:cNvSpPr>
            <a:spLocks noGrp="1"/>
          </p:cNvSpPr>
          <p:nvPr>
            <p:ph type="sldNum" sz="quarter" idx="12"/>
          </p:nvPr>
        </p:nvSpPr>
        <p:spPr/>
        <p:txBody>
          <a:bodyPr/>
          <a:lstStyle/>
          <a:p>
            <a:fld id="{B19B0651-EE4F-4900-A07F-96A6BFA9D0F0}" type="slidenum">
              <a:rPr lang="ru-RU" smtClean="0"/>
              <a:t>‹#›</a:t>
            </a:fld>
            <a:endParaRPr lang="ru-RU"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A1033452-AE58-452C-8BF8-3C16E50B277D}" type="datetime1">
              <a:rPr lang="ru-RU" smtClean="0"/>
              <a:t>14.03.2019</a:t>
            </a:fld>
            <a:endParaRPr lang="ru-RU" dirty="0"/>
          </a:p>
        </p:txBody>
      </p:sp>
      <p:sp>
        <p:nvSpPr>
          <p:cNvPr id="3" name="Нижний колонтитул 2"/>
          <p:cNvSpPr>
            <a:spLocks noGrp="1"/>
          </p:cNvSpPr>
          <p:nvPr>
            <p:ph type="ftr" sz="quarter" idx="11"/>
          </p:nvPr>
        </p:nvSpPr>
        <p:spPr/>
        <p:txBody>
          <a:bodyPr/>
          <a:lstStyle/>
          <a:p>
            <a:endParaRPr lang="ru-RU" dirty="0"/>
          </a:p>
        </p:txBody>
      </p:sp>
      <p:sp>
        <p:nvSpPr>
          <p:cNvPr id="4" name="Номер слайда 3"/>
          <p:cNvSpPr>
            <a:spLocks noGrp="1"/>
          </p:cNvSpPr>
          <p:nvPr>
            <p:ph type="sldNum" sz="quarter" idx="12"/>
          </p:nvPr>
        </p:nvSpPr>
        <p:spPr/>
        <p:txBody>
          <a:bodyPr/>
          <a:lstStyle/>
          <a:p>
            <a:fld id="{B19B0651-EE4F-4900-A07F-96A6BFA9D0F0}" type="slidenum">
              <a:rPr lang="ru-RU" smtClean="0"/>
              <a:t>‹#›</a:t>
            </a:fld>
            <a:endParaRPr lang="ru-RU"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1494887C-207E-493E-B435-67661D544924}" type="datetime1">
              <a:rPr lang="ru-RU" smtClean="0"/>
              <a:t>14.03.2019</a:t>
            </a:fld>
            <a:endParaRPr lang="ru-RU" dirty="0"/>
          </a:p>
        </p:txBody>
      </p:sp>
      <p:sp>
        <p:nvSpPr>
          <p:cNvPr id="6" name="Нижний колонтитул 5"/>
          <p:cNvSpPr>
            <a:spLocks noGrp="1"/>
          </p:cNvSpPr>
          <p:nvPr>
            <p:ph type="ftr" sz="quarter" idx="11"/>
          </p:nvPr>
        </p:nvSpPr>
        <p:spPr/>
        <p:txBody>
          <a:bodyPr/>
          <a:lstStyle/>
          <a:p>
            <a:endParaRPr lang="ru-RU" dirty="0"/>
          </a:p>
        </p:txBody>
      </p:sp>
      <p:sp>
        <p:nvSpPr>
          <p:cNvPr id="7" name="Номер слайда 6"/>
          <p:cNvSpPr>
            <a:spLocks noGrp="1"/>
          </p:cNvSpPr>
          <p:nvPr>
            <p:ph type="sldNum" sz="quarter" idx="12"/>
          </p:nvPr>
        </p:nvSpPr>
        <p:spPr/>
        <p:txBody>
          <a:bodyPr/>
          <a:lstStyle/>
          <a:p>
            <a:fld id="{B19B0651-EE4F-4900-A07F-96A6BFA9D0F0}" type="slidenum">
              <a:rPr lang="ru-RU" smtClean="0"/>
              <a:t>‹#›</a:t>
            </a:fld>
            <a:endParaRPr lang="ru-RU"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dirty="0"/>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174D4E07-E274-4698-85C5-243933FD26EA}" type="datetime1">
              <a:rPr lang="ru-RU" smtClean="0"/>
              <a:t>14.03.2019</a:t>
            </a:fld>
            <a:endParaRPr lang="ru-RU" dirty="0"/>
          </a:p>
        </p:txBody>
      </p:sp>
      <p:sp>
        <p:nvSpPr>
          <p:cNvPr id="6" name="Нижний колонтитул 5"/>
          <p:cNvSpPr>
            <a:spLocks noGrp="1"/>
          </p:cNvSpPr>
          <p:nvPr>
            <p:ph type="ftr" sz="quarter" idx="11"/>
          </p:nvPr>
        </p:nvSpPr>
        <p:spPr/>
        <p:txBody>
          <a:bodyPr/>
          <a:lstStyle/>
          <a:p>
            <a:endParaRPr lang="ru-RU" dirty="0"/>
          </a:p>
        </p:txBody>
      </p:sp>
      <p:sp>
        <p:nvSpPr>
          <p:cNvPr id="7" name="Номер слайда 6"/>
          <p:cNvSpPr>
            <a:spLocks noGrp="1"/>
          </p:cNvSpPr>
          <p:nvPr>
            <p:ph type="sldNum" sz="quarter" idx="12"/>
          </p:nvPr>
        </p:nvSpPr>
        <p:spPr/>
        <p:txBody>
          <a:bodyPr/>
          <a:lstStyle/>
          <a:p>
            <a:fld id="{B19B0651-EE4F-4900-A07F-96A6BFA9D0F0}" type="slidenum">
              <a:rPr lang="ru-RU" smtClean="0"/>
              <a:t>‹#›</a:t>
            </a:fld>
            <a:endParaRPr lang="ru-RU"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62F948ED-F913-444C-9FE7-F1D08F3BFC4E}" type="datetime1">
              <a:rPr lang="ru-RU" smtClean="0"/>
              <a:t>14.03.2019</a:t>
            </a:fld>
            <a:endParaRPr lang="ru-RU" dirty="0"/>
          </a:p>
        </p:txBody>
      </p:sp>
      <p:sp>
        <p:nvSpPr>
          <p:cNvPr id="5" name="Нижний колонтитул 4"/>
          <p:cNvSpPr>
            <a:spLocks noGrp="1"/>
          </p:cNvSpPr>
          <p:nvPr>
            <p:ph type="ftr" sz="quarter" idx="11"/>
          </p:nvPr>
        </p:nvSpPr>
        <p:spPr/>
        <p:txBody>
          <a:bodyPr/>
          <a:lstStyle/>
          <a:p>
            <a:endParaRPr lang="ru-RU" dirty="0"/>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8C1E3B12-CFC4-4940-BCFD-9C65303C3A78}" type="datetime1">
              <a:rPr lang="ru-RU" smtClean="0"/>
              <a:t>14.03.2019</a:t>
            </a:fld>
            <a:endParaRPr lang="ru-RU" dirty="0"/>
          </a:p>
        </p:txBody>
      </p:sp>
      <p:sp>
        <p:nvSpPr>
          <p:cNvPr id="5" name="Нижний колонтитул 4"/>
          <p:cNvSpPr>
            <a:spLocks noGrp="1"/>
          </p:cNvSpPr>
          <p:nvPr>
            <p:ph type="ftr" sz="quarter" idx="11"/>
          </p:nvPr>
        </p:nvSpPr>
        <p:spPr/>
        <p:txBody>
          <a:bodyPr/>
          <a:lstStyle/>
          <a:p>
            <a:endParaRPr lang="ru-RU" dirty="0"/>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876B701-1BBC-41F7-8BC6-17EEED79B550}" type="datetime1">
              <a:rPr lang="ru-RU" smtClean="0"/>
              <a:t>14.03.2019</a:t>
            </a:fld>
            <a:endParaRPr lang="ru-RU" dirty="0"/>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dirty="0"/>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19B0651-EE4F-4900-A07F-96A6BFA9D0F0}" type="slidenum">
              <a:rPr lang="ru-RU" smtClean="0"/>
              <a:t>‹#›</a:t>
            </a:fld>
            <a:endParaRPr lang="ru-RU"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2.jpe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25.jp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image" Target="../media/image29.jpe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084168" y="1052736"/>
            <a:ext cx="2251190" cy="1598692"/>
          </a:xfrm>
          <a:prstGeom prst="rect">
            <a:avLst/>
          </a:prstGeom>
        </p:spPr>
      </p:pic>
      <p:sp>
        <p:nvSpPr>
          <p:cNvPr id="3" name="TextBox 2"/>
          <p:cNvSpPr txBox="1"/>
          <p:nvPr/>
        </p:nvSpPr>
        <p:spPr>
          <a:xfrm>
            <a:off x="345977" y="188640"/>
            <a:ext cx="8581693" cy="6124754"/>
          </a:xfrm>
          <a:prstGeom prst="rect">
            <a:avLst/>
          </a:prstGeom>
          <a:noFill/>
        </p:spPr>
        <p:txBody>
          <a:bodyPr wrap="square" rtlCol="0">
            <a:spAutoFit/>
          </a:bodyPr>
          <a:lstStyle/>
          <a:p>
            <a:pPr algn="ctr"/>
            <a:r>
              <a:rPr lang="ru-RU" sz="3200" b="1" i="1" dirty="0" smtClean="0">
                <a:solidFill>
                  <a:schemeClr val="accent1">
                    <a:lumMod val="50000"/>
                  </a:schemeClr>
                </a:solidFill>
              </a:rPr>
              <a:t>Презентация. «Русская изба. Убранство дома. </a:t>
            </a:r>
          </a:p>
          <a:p>
            <a:pPr algn="ctr"/>
            <a:r>
              <a:rPr lang="ru-RU" sz="3200" b="1" i="1" dirty="0" smtClean="0">
                <a:solidFill>
                  <a:schemeClr val="accent1">
                    <a:lumMod val="50000"/>
                  </a:schemeClr>
                </a:solidFill>
              </a:rPr>
              <a:t>Предметы быта.»</a:t>
            </a:r>
          </a:p>
          <a:p>
            <a:pPr algn="ctr"/>
            <a:r>
              <a:rPr lang="ru-RU" sz="2400" b="1" i="1" dirty="0">
                <a:solidFill>
                  <a:schemeClr val="accent1">
                    <a:lumMod val="50000"/>
                  </a:schemeClr>
                </a:solidFill>
              </a:rPr>
              <a:t>Группа «Почемучки»</a:t>
            </a:r>
          </a:p>
          <a:p>
            <a:endParaRPr lang="ru-RU" sz="2400" b="1" i="1" dirty="0" smtClean="0">
              <a:solidFill>
                <a:schemeClr val="accent1">
                  <a:lumMod val="50000"/>
                </a:schemeClr>
              </a:solidFill>
            </a:endParaRPr>
          </a:p>
          <a:p>
            <a:pPr algn="ctr"/>
            <a:r>
              <a:rPr lang="ru-RU" sz="2800" b="1" i="1" dirty="0" smtClean="0">
                <a:solidFill>
                  <a:schemeClr val="accent1">
                    <a:lumMod val="50000"/>
                  </a:schemeClr>
                </a:solidFill>
              </a:rPr>
              <a:t>ГБДОУ </a:t>
            </a:r>
            <a:r>
              <a:rPr lang="ru-RU" sz="2800" b="1" i="1" dirty="0">
                <a:solidFill>
                  <a:schemeClr val="accent1">
                    <a:lumMod val="50000"/>
                  </a:schemeClr>
                </a:solidFill>
              </a:rPr>
              <a:t>детский сад № 77 </a:t>
            </a:r>
            <a:endParaRPr lang="ru-RU" sz="2800" b="1" i="1" dirty="0" smtClean="0">
              <a:solidFill>
                <a:schemeClr val="accent1">
                  <a:lumMod val="50000"/>
                </a:schemeClr>
              </a:solidFill>
            </a:endParaRPr>
          </a:p>
          <a:p>
            <a:pPr algn="ctr"/>
            <a:r>
              <a:rPr lang="ru-RU" sz="2800" b="1" i="1" dirty="0" smtClean="0">
                <a:solidFill>
                  <a:schemeClr val="accent1">
                    <a:lumMod val="50000"/>
                  </a:schemeClr>
                </a:solidFill>
              </a:rPr>
              <a:t>Приморского </a:t>
            </a:r>
            <a:r>
              <a:rPr lang="ru-RU" sz="2800" b="1" i="1" dirty="0">
                <a:solidFill>
                  <a:schemeClr val="accent1">
                    <a:lumMod val="50000"/>
                  </a:schemeClr>
                </a:solidFill>
              </a:rPr>
              <a:t>района</a:t>
            </a:r>
          </a:p>
          <a:p>
            <a:endParaRPr lang="ru-RU" sz="2400" b="1" i="1" dirty="0" smtClean="0">
              <a:solidFill>
                <a:schemeClr val="accent1">
                  <a:lumMod val="50000"/>
                </a:schemeClr>
              </a:solidFill>
            </a:endParaRPr>
          </a:p>
          <a:p>
            <a:endParaRPr lang="ru-RU" sz="2400" b="1" i="1" dirty="0">
              <a:solidFill>
                <a:schemeClr val="accent1">
                  <a:lumMod val="50000"/>
                </a:schemeClr>
              </a:solidFill>
            </a:endParaRPr>
          </a:p>
          <a:p>
            <a:endParaRPr lang="ru-RU" sz="2400" b="1" i="1" dirty="0" smtClean="0">
              <a:solidFill>
                <a:schemeClr val="accent1">
                  <a:lumMod val="50000"/>
                </a:schemeClr>
              </a:solidFill>
            </a:endParaRPr>
          </a:p>
          <a:p>
            <a:endParaRPr lang="ru-RU" sz="2400" b="1" i="1" dirty="0">
              <a:solidFill>
                <a:schemeClr val="accent1">
                  <a:lumMod val="50000"/>
                </a:schemeClr>
              </a:solidFill>
            </a:endParaRPr>
          </a:p>
          <a:p>
            <a:pPr algn="ctr"/>
            <a:r>
              <a:rPr lang="ru-RU" sz="2400" b="1" i="1" dirty="0" smtClean="0">
                <a:solidFill>
                  <a:schemeClr val="accent1">
                    <a:lumMod val="50000"/>
                  </a:schemeClr>
                </a:solidFill>
              </a:rPr>
              <a:t>Автор: </a:t>
            </a:r>
            <a:r>
              <a:rPr lang="ru-RU" sz="2400" b="1" i="1">
                <a:solidFill>
                  <a:schemeClr val="accent1">
                    <a:lumMod val="50000"/>
                  </a:schemeClr>
                </a:solidFill>
              </a:rPr>
              <a:t>воспитатель </a:t>
            </a:r>
            <a:r>
              <a:rPr lang="ru-RU" sz="2400" b="1" i="1" smtClean="0">
                <a:solidFill>
                  <a:schemeClr val="accent1">
                    <a:lumMod val="50000"/>
                  </a:schemeClr>
                </a:solidFill>
              </a:rPr>
              <a:t>средней группы</a:t>
            </a:r>
            <a:endParaRPr lang="ru-RU" sz="2400" b="1" i="1" dirty="0">
              <a:solidFill>
                <a:schemeClr val="accent1">
                  <a:lumMod val="50000"/>
                </a:schemeClr>
              </a:solidFill>
            </a:endParaRPr>
          </a:p>
          <a:p>
            <a:pPr algn="ctr"/>
            <a:r>
              <a:rPr lang="ru-RU" sz="2400" b="1" i="1" dirty="0" err="1" smtClean="0">
                <a:solidFill>
                  <a:schemeClr val="accent1">
                    <a:lumMod val="50000"/>
                  </a:schemeClr>
                </a:solidFill>
              </a:rPr>
              <a:t>Безгубова</a:t>
            </a:r>
            <a:r>
              <a:rPr lang="ru-RU" sz="2400" b="1" i="1" dirty="0" smtClean="0">
                <a:solidFill>
                  <a:schemeClr val="accent1">
                    <a:lumMod val="50000"/>
                  </a:schemeClr>
                </a:solidFill>
              </a:rPr>
              <a:t> Екатерина </a:t>
            </a:r>
            <a:r>
              <a:rPr lang="ru-RU" sz="2400" b="1" i="1" dirty="0">
                <a:solidFill>
                  <a:schemeClr val="accent1">
                    <a:lumMod val="50000"/>
                  </a:schemeClr>
                </a:solidFill>
              </a:rPr>
              <a:t>Юрьевна</a:t>
            </a:r>
          </a:p>
          <a:p>
            <a:pPr algn="ctr"/>
            <a:r>
              <a:rPr lang="ru-RU" sz="2400" b="1" i="1" dirty="0">
                <a:solidFill>
                  <a:schemeClr val="accent1">
                    <a:lumMod val="50000"/>
                  </a:schemeClr>
                </a:solidFill>
              </a:rPr>
              <a:t>Санкт-Петербург</a:t>
            </a:r>
          </a:p>
          <a:p>
            <a:pPr algn="ctr"/>
            <a:r>
              <a:rPr lang="ru-RU" sz="2400" b="1" i="1" dirty="0" smtClean="0">
                <a:solidFill>
                  <a:schemeClr val="accent1">
                    <a:lumMod val="50000"/>
                  </a:schemeClr>
                </a:solidFill>
              </a:rPr>
              <a:t>2019</a:t>
            </a:r>
            <a:endParaRPr lang="ru-RU" sz="2400" b="1" i="1" dirty="0">
              <a:solidFill>
                <a:schemeClr val="accent1">
                  <a:lumMod val="50000"/>
                </a:schemeClr>
              </a:solidFill>
            </a:endParaRPr>
          </a:p>
        </p:txBody>
      </p:sp>
      <p:sp>
        <p:nvSpPr>
          <p:cNvPr id="5" name="Номер слайда 4"/>
          <p:cNvSpPr>
            <a:spLocks noGrp="1"/>
          </p:cNvSpPr>
          <p:nvPr>
            <p:ph type="sldNum" sz="quarter" idx="12"/>
          </p:nvPr>
        </p:nvSpPr>
        <p:spPr/>
        <p:txBody>
          <a:bodyPr/>
          <a:lstStyle/>
          <a:p>
            <a:fld id="{B19B0651-EE4F-4900-A07F-96A6BFA9D0F0}" type="slidenum">
              <a:rPr lang="ru-RU" smtClean="0"/>
              <a:t>1</a:t>
            </a:fld>
            <a:endParaRPr lang="ru-RU" dirty="0"/>
          </a:p>
        </p:txBody>
      </p:sp>
    </p:spTree>
    <p:extLst>
      <p:ext uri="{BB962C8B-B14F-4D97-AF65-F5344CB8AC3E}">
        <p14:creationId xmlns:p14="http://schemas.microsoft.com/office/powerpoint/2010/main" val="343647968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422365" y="1952081"/>
            <a:ext cx="8721635" cy="4905919"/>
          </a:xfrm>
          <a:prstGeom prst="rect">
            <a:avLst/>
          </a:prstGeom>
        </p:spPr>
      </p:pic>
      <p:sp>
        <p:nvSpPr>
          <p:cNvPr id="2" name="Номер слайда 1"/>
          <p:cNvSpPr>
            <a:spLocks noGrp="1"/>
          </p:cNvSpPr>
          <p:nvPr>
            <p:ph type="sldNum" sz="quarter" idx="12"/>
          </p:nvPr>
        </p:nvSpPr>
        <p:spPr/>
        <p:txBody>
          <a:bodyPr/>
          <a:lstStyle/>
          <a:p>
            <a:fld id="{B19B0651-EE4F-4900-A07F-96A6BFA9D0F0}" type="slidenum">
              <a:rPr lang="ru-RU" smtClean="0"/>
              <a:t>2</a:t>
            </a:fld>
            <a:endParaRPr lang="ru-RU" dirty="0"/>
          </a:p>
        </p:txBody>
      </p:sp>
      <p:sp>
        <p:nvSpPr>
          <p:cNvPr id="5" name="TextBox 4"/>
          <p:cNvSpPr txBox="1"/>
          <p:nvPr/>
        </p:nvSpPr>
        <p:spPr>
          <a:xfrm>
            <a:off x="422365" y="332656"/>
            <a:ext cx="8542123" cy="1938992"/>
          </a:xfrm>
          <a:prstGeom prst="rect">
            <a:avLst/>
          </a:prstGeom>
          <a:noFill/>
        </p:spPr>
        <p:txBody>
          <a:bodyPr wrap="square" rtlCol="0">
            <a:spAutoFit/>
          </a:bodyPr>
          <a:lstStyle/>
          <a:p>
            <a:r>
              <a:rPr lang="ru-RU" sz="2400" b="1" dirty="0" smtClean="0"/>
              <a:t>Избы в старину строились из сосны или ели. Рубили ровные прямые деревья, обрубались ветки получались бревна. Из них ставился сруб (от слова рубить). Избы строили не используя гвозди. За тем прорубали окна, крыли крышу соломой.</a:t>
            </a:r>
            <a:endParaRPr lang="ru-RU" sz="2400" b="1" dirty="0"/>
          </a:p>
        </p:txBody>
      </p:sp>
    </p:spTree>
    <p:extLst>
      <p:ext uri="{BB962C8B-B14F-4D97-AF65-F5344CB8AC3E}">
        <p14:creationId xmlns:p14="http://schemas.microsoft.com/office/powerpoint/2010/main" val="61537167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395536" y="260647"/>
            <a:ext cx="4855376" cy="6329753"/>
          </a:xfrm>
          <a:prstGeom prst="rect">
            <a:avLst/>
          </a:prstGeom>
        </p:spPr>
      </p:pic>
      <p:sp>
        <p:nvSpPr>
          <p:cNvPr id="3" name="Номер слайда 2"/>
          <p:cNvSpPr>
            <a:spLocks noGrp="1"/>
          </p:cNvSpPr>
          <p:nvPr>
            <p:ph type="sldNum" sz="quarter" idx="12"/>
          </p:nvPr>
        </p:nvSpPr>
        <p:spPr/>
        <p:txBody>
          <a:bodyPr/>
          <a:lstStyle/>
          <a:p>
            <a:fld id="{B19B0651-EE4F-4900-A07F-96A6BFA9D0F0}" type="slidenum">
              <a:rPr lang="ru-RU" smtClean="0"/>
              <a:t>3</a:t>
            </a:fld>
            <a:endParaRPr lang="ru-RU" dirty="0"/>
          </a:p>
        </p:txBody>
      </p:sp>
      <p:sp>
        <p:nvSpPr>
          <p:cNvPr id="4" name="TextBox 3"/>
          <p:cNvSpPr txBox="1"/>
          <p:nvPr/>
        </p:nvSpPr>
        <p:spPr>
          <a:xfrm>
            <a:off x="5610809" y="476672"/>
            <a:ext cx="3168352" cy="1477328"/>
          </a:xfrm>
          <a:prstGeom prst="rect">
            <a:avLst/>
          </a:prstGeom>
          <a:noFill/>
        </p:spPr>
        <p:txBody>
          <a:bodyPr wrap="square" rtlCol="0">
            <a:spAutoFit/>
          </a:bodyPr>
          <a:lstStyle/>
          <a:p>
            <a:r>
              <a:rPr lang="ru-RU" sz="2400" b="1" dirty="0" smtClean="0"/>
              <a:t>На чердаке хранили высушенные фрукты, целебные травы.</a:t>
            </a:r>
          </a:p>
          <a:p>
            <a:endParaRPr lang="ru-RU" dirty="0"/>
          </a:p>
        </p:txBody>
      </p:sp>
      <p:sp>
        <p:nvSpPr>
          <p:cNvPr id="6" name="TextBox 5"/>
          <p:cNvSpPr txBox="1"/>
          <p:nvPr/>
        </p:nvSpPr>
        <p:spPr>
          <a:xfrm>
            <a:off x="5598368" y="5157192"/>
            <a:ext cx="3419872" cy="1200329"/>
          </a:xfrm>
          <a:prstGeom prst="rect">
            <a:avLst/>
          </a:prstGeom>
          <a:noFill/>
        </p:spPr>
        <p:txBody>
          <a:bodyPr wrap="square" rtlCol="0">
            <a:spAutoFit/>
          </a:bodyPr>
          <a:lstStyle/>
          <a:p>
            <a:r>
              <a:rPr lang="ru-RU" sz="2400" b="1" dirty="0" smtClean="0"/>
              <a:t>В подполе хранили запасы продуктов, соленья.</a:t>
            </a:r>
            <a:endParaRPr lang="ru-RU" sz="2400" b="1" dirty="0"/>
          </a:p>
        </p:txBody>
      </p:sp>
    </p:spTree>
    <p:extLst>
      <p:ext uri="{BB962C8B-B14F-4D97-AF65-F5344CB8AC3E}">
        <p14:creationId xmlns:p14="http://schemas.microsoft.com/office/powerpoint/2010/main" val="422674113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98149" y="6932"/>
            <a:ext cx="5525979" cy="3568885"/>
          </a:xfrm>
          <a:prstGeom prst="rect">
            <a:avLst/>
          </a:prstGeom>
        </p:spPr>
      </p:pic>
      <p:sp>
        <p:nvSpPr>
          <p:cNvPr id="3" name="TextBox 2"/>
          <p:cNvSpPr txBox="1"/>
          <p:nvPr/>
        </p:nvSpPr>
        <p:spPr>
          <a:xfrm>
            <a:off x="5940152" y="548680"/>
            <a:ext cx="2952328" cy="4154984"/>
          </a:xfrm>
          <a:prstGeom prst="rect">
            <a:avLst/>
          </a:prstGeom>
          <a:noFill/>
        </p:spPr>
        <p:txBody>
          <a:bodyPr wrap="square" rtlCol="0">
            <a:spAutoFit/>
          </a:bodyPr>
          <a:lstStyle/>
          <a:p>
            <a:r>
              <a:rPr lang="ru-RU" sz="2400" b="1" dirty="0" smtClean="0"/>
              <a:t>На </a:t>
            </a:r>
            <a:r>
              <a:rPr lang="ru-RU" sz="2400" b="1" dirty="0"/>
              <a:t>окна в русских избах и домах </a:t>
            </a:r>
            <a:r>
              <a:rPr lang="ru-RU" sz="2400" b="1" dirty="0" smtClean="0"/>
              <a:t>устанавливались ставни. </a:t>
            </a:r>
            <a:r>
              <a:rPr lang="ru-RU" sz="2400" b="1" dirty="0"/>
              <a:t>Они служили одновременно для защиты от лихих людей и для </a:t>
            </a:r>
            <a:r>
              <a:rPr lang="ru-RU" sz="2400" b="1" dirty="0" smtClean="0"/>
              <a:t>украшения внешнего </a:t>
            </a:r>
            <a:r>
              <a:rPr lang="ru-RU" sz="2400" b="1" dirty="0"/>
              <a:t>вида дома. </a:t>
            </a:r>
          </a:p>
        </p:txBody>
      </p:sp>
      <p:sp>
        <p:nvSpPr>
          <p:cNvPr id="4" name="Номер слайда 3"/>
          <p:cNvSpPr>
            <a:spLocks noGrp="1"/>
          </p:cNvSpPr>
          <p:nvPr>
            <p:ph type="sldNum" sz="quarter" idx="12"/>
          </p:nvPr>
        </p:nvSpPr>
        <p:spPr/>
        <p:txBody>
          <a:bodyPr/>
          <a:lstStyle/>
          <a:p>
            <a:fld id="{B19B0651-EE4F-4900-A07F-96A6BFA9D0F0}" type="slidenum">
              <a:rPr lang="ru-RU" smtClean="0"/>
              <a:t>4</a:t>
            </a:fld>
            <a:endParaRPr lang="ru-RU" dirty="0"/>
          </a:p>
        </p:txBody>
      </p:sp>
      <p:pic>
        <p:nvPicPr>
          <p:cNvPr id="5" name="Рисунок 4"/>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82542" y="3671646"/>
            <a:ext cx="5664628" cy="3186354"/>
          </a:xfrm>
          <a:prstGeom prst="rect">
            <a:avLst/>
          </a:prstGeom>
        </p:spPr>
      </p:pic>
    </p:spTree>
    <p:extLst>
      <p:ext uri="{BB962C8B-B14F-4D97-AF65-F5344CB8AC3E}">
        <p14:creationId xmlns:p14="http://schemas.microsoft.com/office/powerpoint/2010/main" val="152171041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323529" y="111188"/>
            <a:ext cx="6480720" cy="4860540"/>
          </a:xfrm>
          <a:prstGeom prst="rect">
            <a:avLst/>
          </a:prstGeom>
        </p:spPr>
      </p:pic>
      <p:sp>
        <p:nvSpPr>
          <p:cNvPr id="3" name="Номер слайда 2"/>
          <p:cNvSpPr>
            <a:spLocks noGrp="1"/>
          </p:cNvSpPr>
          <p:nvPr>
            <p:ph type="sldNum" sz="quarter" idx="12"/>
          </p:nvPr>
        </p:nvSpPr>
        <p:spPr/>
        <p:txBody>
          <a:bodyPr/>
          <a:lstStyle/>
          <a:p>
            <a:fld id="{B19B0651-EE4F-4900-A07F-96A6BFA9D0F0}" type="slidenum">
              <a:rPr lang="ru-RU" smtClean="0"/>
              <a:t>5</a:t>
            </a:fld>
            <a:endParaRPr lang="ru-RU" dirty="0"/>
          </a:p>
        </p:txBody>
      </p:sp>
      <p:sp>
        <p:nvSpPr>
          <p:cNvPr id="4" name="TextBox 3"/>
          <p:cNvSpPr txBox="1"/>
          <p:nvPr/>
        </p:nvSpPr>
        <p:spPr>
          <a:xfrm>
            <a:off x="179512" y="4941862"/>
            <a:ext cx="8473482" cy="1938992"/>
          </a:xfrm>
          <a:prstGeom prst="rect">
            <a:avLst/>
          </a:prstGeom>
          <a:noFill/>
        </p:spPr>
        <p:txBody>
          <a:bodyPr wrap="square" rtlCol="0">
            <a:spAutoFit/>
          </a:bodyPr>
          <a:lstStyle/>
          <a:p>
            <a:r>
              <a:rPr lang="ru-RU" sz="2400" b="1" dirty="0" smtClean="0"/>
              <a:t>Самый главный </a:t>
            </a:r>
            <a:r>
              <a:rPr lang="ru-RU" sz="2400" b="1" dirty="0"/>
              <a:t>и самый </a:t>
            </a:r>
            <a:r>
              <a:rPr lang="ru-RU" sz="2400" b="1" dirty="0" smtClean="0"/>
              <a:t>большой предмет </a:t>
            </a:r>
            <a:r>
              <a:rPr lang="ru-RU" sz="2400" b="1" dirty="0"/>
              <a:t>в избе </a:t>
            </a:r>
            <a:r>
              <a:rPr lang="ru-RU" sz="2400" b="1" dirty="0" smtClean="0"/>
              <a:t>- это печь. Печь выкладывалась из кирпича, а затем ее белили. Использовалась печь для приготовления пищи, отопления </a:t>
            </a:r>
            <a:r>
              <a:rPr lang="ru-RU" sz="2400" b="1" dirty="0"/>
              <a:t>жилых </a:t>
            </a:r>
            <a:r>
              <a:rPr lang="ru-RU" sz="2400" b="1" dirty="0" smtClean="0"/>
              <a:t>помещений. На печи даже спали. Топилась печь дровами.</a:t>
            </a:r>
            <a:endParaRPr lang="ru-RU" sz="2400" b="1" dirty="0"/>
          </a:p>
        </p:txBody>
      </p:sp>
    </p:spTree>
    <p:extLst>
      <p:ext uri="{BB962C8B-B14F-4D97-AF65-F5344CB8AC3E}">
        <p14:creationId xmlns:p14="http://schemas.microsoft.com/office/powerpoint/2010/main" val="357239664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251520" y="188640"/>
            <a:ext cx="8640960" cy="6480720"/>
          </a:xfrm>
          <a:prstGeom prst="rect">
            <a:avLst/>
          </a:prstGeom>
        </p:spPr>
      </p:pic>
      <p:sp>
        <p:nvSpPr>
          <p:cNvPr id="3" name="Номер слайда 2"/>
          <p:cNvSpPr>
            <a:spLocks noGrp="1"/>
          </p:cNvSpPr>
          <p:nvPr>
            <p:ph type="sldNum" sz="quarter" idx="12"/>
          </p:nvPr>
        </p:nvSpPr>
        <p:spPr/>
        <p:txBody>
          <a:bodyPr/>
          <a:lstStyle/>
          <a:p>
            <a:fld id="{B19B0651-EE4F-4900-A07F-96A6BFA9D0F0}" type="slidenum">
              <a:rPr lang="ru-RU" smtClean="0"/>
              <a:t>6</a:t>
            </a:fld>
            <a:endParaRPr lang="ru-RU" dirty="0"/>
          </a:p>
        </p:txBody>
      </p:sp>
    </p:spTree>
    <p:extLst>
      <p:ext uri="{BB962C8B-B14F-4D97-AF65-F5344CB8AC3E}">
        <p14:creationId xmlns:p14="http://schemas.microsoft.com/office/powerpoint/2010/main" val="296667090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52861" y="0"/>
            <a:ext cx="9036496" cy="6777372"/>
          </a:xfrm>
          <a:prstGeom prst="rect">
            <a:avLst/>
          </a:prstGeom>
        </p:spPr>
      </p:pic>
      <p:sp>
        <p:nvSpPr>
          <p:cNvPr id="3" name="Номер слайда 2"/>
          <p:cNvSpPr>
            <a:spLocks noGrp="1"/>
          </p:cNvSpPr>
          <p:nvPr>
            <p:ph type="sldNum" sz="quarter" idx="12"/>
          </p:nvPr>
        </p:nvSpPr>
        <p:spPr/>
        <p:txBody>
          <a:bodyPr/>
          <a:lstStyle/>
          <a:p>
            <a:fld id="{B19B0651-EE4F-4900-A07F-96A6BFA9D0F0}" type="slidenum">
              <a:rPr lang="ru-RU" smtClean="0"/>
              <a:t>7</a:t>
            </a:fld>
            <a:endParaRPr lang="ru-RU" dirty="0"/>
          </a:p>
        </p:txBody>
      </p:sp>
      <p:sp>
        <p:nvSpPr>
          <p:cNvPr id="4" name="TextBox 3"/>
          <p:cNvSpPr txBox="1"/>
          <p:nvPr/>
        </p:nvSpPr>
        <p:spPr>
          <a:xfrm>
            <a:off x="194453" y="5589240"/>
            <a:ext cx="5400600" cy="1200329"/>
          </a:xfrm>
          <a:prstGeom prst="rect">
            <a:avLst/>
          </a:prstGeom>
          <a:noFill/>
        </p:spPr>
        <p:txBody>
          <a:bodyPr wrap="square" rtlCol="0">
            <a:spAutoFit/>
          </a:bodyPr>
          <a:lstStyle/>
          <a:p>
            <a:r>
              <a:rPr lang="ru-RU" sz="2400" b="1" dirty="0" smtClean="0"/>
              <a:t>Кочерга. Железный </a:t>
            </a:r>
            <a:r>
              <a:rPr lang="ru-RU" sz="2400" b="1" dirty="0"/>
              <a:t>прут, согнутый на конце, для перемешивания топлива в печи. </a:t>
            </a:r>
          </a:p>
        </p:txBody>
      </p:sp>
    </p:spTree>
    <p:extLst>
      <p:ext uri="{BB962C8B-B14F-4D97-AF65-F5344CB8AC3E}">
        <p14:creationId xmlns:p14="http://schemas.microsoft.com/office/powerpoint/2010/main" val="35565043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54990" y="260648"/>
            <a:ext cx="8981506" cy="5052097"/>
          </a:xfrm>
          <a:prstGeom prst="rect">
            <a:avLst/>
          </a:prstGeom>
        </p:spPr>
      </p:pic>
      <p:sp>
        <p:nvSpPr>
          <p:cNvPr id="3" name="TextBox 2"/>
          <p:cNvSpPr txBox="1"/>
          <p:nvPr/>
        </p:nvSpPr>
        <p:spPr>
          <a:xfrm>
            <a:off x="1577999" y="5344734"/>
            <a:ext cx="5935487" cy="1200329"/>
          </a:xfrm>
          <a:prstGeom prst="rect">
            <a:avLst/>
          </a:prstGeom>
          <a:noFill/>
        </p:spPr>
        <p:txBody>
          <a:bodyPr wrap="square" rtlCol="0">
            <a:spAutoFit/>
          </a:bodyPr>
          <a:lstStyle/>
          <a:p>
            <a:r>
              <a:rPr lang="ru-RU" sz="2400" b="1" dirty="0"/>
              <a:t> </a:t>
            </a:r>
            <a:r>
              <a:rPr lang="ru-RU" sz="2400" b="1" dirty="0" smtClean="0"/>
              <a:t>Ухват. Длинная </a:t>
            </a:r>
            <a:r>
              <a:rPr lang="ru-RU" sz="2400" b="1" dirty="0"/>
              <a:t>палка с металлической рогаткой на конце, которой захватывают и ставят в русскую печь горшки, </a:t>
            </a:r>
            <a:r>
              <a:rPr lang="ru-RU" sz="2400" b="1" dirty="0" smtClean="0"/>
              <a:t>чугунки.</a:t>
            </a:r>
            <a:endParaRPr lang="ru-RU" sz="2400" b="1" dirty="0"/>
          </a:p>
        </p:txBody>
      </p:sp>
      <p:sp>
        <p:nvSpPr>
          <p:cNvPr id="4" name="Номер слайда 3"/>
          <p:cNvSpPr>
            <a:spLocks noGrp="1"/>
          </p:cNvSpPr>
          <p:nvPr>
            <p:ph type="sldNum" sz="quarter" idx="12"/>
          </p:nvPr>
        </p:nvSpPr>
        <p:spPr/>
        <p:txBody>
          <a:bodyPr/>
          <a:lstStyle/>
          <a:p>
            <a:fld id="{B19B0651-EE4F-4900-A07F-96A6BFA9D0F0}" type="slidenum">
              <a:rPr lang="ru-RU" smtClean="0"/>
              <a:t>8</a:t>
            </a:fld>
            <a:endParaRPr lang="ru-RU" dirty="0"/>
          </a:p>
        </p:txBody>
      </p:sp>
    </p:spTree>
    <p:extLst>
      <p:ext uri="{BB962C8B-B14F-4D97-AF65-F5344CB8AC3E}">
        <p14:creationId xmlns:p14="http://schemas.microsoft.com/office/powerpoint/2010/main" val="135591860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806775" y="-6830"/>
            <a:ext cx="7463692" cy="5970953"/>
          </a:xfrm>
          <a:prstGeom prst="rect">
            <a:avLst/>
          </a:prstGeom>
        </p:spPr>
      </p:pic>
      <p:sp>
        <p:nvSpPr>
          <p:cNvPr id="3" name="TextBox 2"/>
          <p:cNvSpPr txBox="1"/>
          <p:nvPr/>
        </p:nvSpPr>
        <p:spPr>
          <a:xfrm>
            <a:off x="971599" y="5877272"/>
            <a:ext cx="7707481" cy="830997"/>
          </a:xfrm>
          <a:prstGeom prst="rect">
            <a:avLst/>
          </a:prstGeom>
          <a:noFill/>
        </p:spPr>
        <p:txBody>
          <a:bodyPr wrap="square" rtlCol="0">
            <a:spAutoFit/>
          </a:bodyPr>
          <a:lstStyle/>
          <a:p>
            <a:r>
              <a:rPr lang="ru-RU" sz="2400" b="1" dirty="0" smtClean="0"/>
              <a:t>Чугунок. </a:t>
            </a:r>
            <a:r>
              <a:rPr lang="ru-RU" sz="2400" b="1" dirty="0"/>
              <a:t>К</a:t>
            </a:r>
            <a:r>
              <a:rPr lang="ru-RU" sz="2400" b="1" dirty="0" smtClean="0"/>
              <a:t>рупный </a:t>
            </a:r>
            <a:r>
              <a:rPr lang="ru-RU" sz="2400" b="1" dirty="0"/>
              <a:t>сосуд, горшок из чугуна, </a:t>
            </a:r>
            <a:r>
              <a:rPr lang="ru-RU" sz="2400" b="1" dirty="0" smtClean="0"/>
              <a:t>округлой </a:t>
            </a:r>
            <a:r>
              <a:rPr lang="ru-RU" sz="2400" b="1" dirty="0"/>
              <a:t>формы, для тушения и варки в русской печи</a:t>
            </a:r>
            <a:r>
              <a:rPr lang="ru-RU" sz="2400" b="1" dirty="0" smtClean="0"/>
              <a:t>. </a:t>
            </a:r>
            <a:endParaRPr lang="ru-RU" sz="2400" b="1" dirty="0"/>
          </a:p>
        </p:txBody>
      </p:sp>
      <p:sp>
        <p:nvSpPr>
          <p:cNvPr id="4" name="Номер слайда 3"/>
          <p:cNvSpPr>
            <a:spLocks noGrp="1"/>
          </p:cNvSpPr>
          <p:nvPr>
            <p:ph type="sldNum" sz="quarter" idx="12"/>
          </p:nvPr>
        </p:nvSpPr>
        <p:spPr/>
        <p:txBody>
          <a:bodyPr/>
          <a:lstStyle/>
          <a:p>
            <a:fld id="{B19B0651-EE4F-4900-A07F-96A6BFA9D0F0}" type="slidenum">
              <a:rPr lang="ru-RU" smtClean="0"/>
              <a:t>9</a:t>
            </a:fld>
            <a:endParaRPr lang="ru-RU" dirty="0"/>
          </a:p>
        </p:txBody>
      </p:sp>
    </p:spTree>
    <p:extLst>
      <p:ext uri="{BB962C8B-B14F-4D97-AF65-F5344CB8AC3E}">
        <p14:creationId xmlns:p14="http://schemas.microsoft.com/office/powerpoint/2010/main" val="126847764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57454" y="36095"/>
            <a:ext cx="8892480" cy="6669360"/>
          </a:xfrm>
          <a:prstGeom prst="rect">
            <a:avLst/>
          </a:prstGeom>
        </p:spPr>
      </p:pic>
      <p:sp>
        <p:nvSpPr>
          <p:cNvPr id="3" name="Номер слайда 2"/>
          <p:cNvSpPr>
            <a:spLocks noGrp="1"/>
          </p:cNvSpPr>
          <p:nvPr>
            <p:ph type="sldNum" sz="quarter" idx="12"/>
          </p:nvPr>
        </p:nvSpPr>
        <p:spPr/>
        <p:txBody>
          <a:bodyPr/>
          <a:lstStyle/>
          <a:p>
            <a:fld id="{B19B0651-EE4F-4900-A07F-96A6BFA9D0F0}" type="slidenum">
              <a:rPr lang="ru-RU" smtClean="0"/>
              <a:t>10</a:t>
            </a:fld>
            <a:endParaRPr lang="ru-RU" dirty="0"/>
          </a:p>
        </p:txBody>
      </p:sp>
    </p:spTree>
    <p:extLst>
      <p:ext uri="{BB962C8B-B14F-4D97-AF65-F5344CB8AC3E}">
        <p14:creationId xmlns:p14="http://schemas.microsoft.com/office/powerpoint/2010/main" val="294663962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33536" y="31484"/>
            <a:ext cx="5152234" cy="6533748"/>
          </a:xfrm>
          <a:prstGeom prst="rect">
            <a:avLst/>
          </a:prstGeom>
        </p:spPr>
      </p:pic>
      <p:sp>
        <p:nvSpPr>
          <p:cNvPr id="3" name="TextBox 2"/>
          <p:cNvSpPr txBox="1"/>
          <p:nvPr/>
        </p:nvSpPr>
        <p:spPr>
          <a:xfrm>
            <a:off x="5436096" y="4797152"/>
            <a:ext cx="3418678" cy="1569660"/>
          </a:xfrm>
          <a:prstGeom prst="rect">
            <a:avLst/>
          </a:prstGeom>
          <a:noFill/>
        </p:spPr>
        <p:txBody>
          <a:bodyPr wrap="square" rtlCol="0">
            <a:spAutoFit/>
          </a:bodyPr>
          <a:lstStyle/>
          <a:p>
            <a:r>
              <a:rPr lang="ru-RU" sz="2400" b="1" dirty="0" smtClean="0"/>
              <a:t>Самовар. Металлический </a:t>
            </a:r>
            <a:r>
              <a:rPr lang="ru-RU" sz="2400" b="1" dirty="0"/>
              <a:t>сосуд для кипячения воды и приготовления чая. </a:t>
            </a:r>
          </a:p>
        </p:txBody>
      </p:sp>
      <p:sp>
        <p:nvSpPr>
          <p:cNvPr id="4" name="Номер слайда 3"/>
          <p:cNvSpPr>
            <a:spLocks noGrp="1"/>
          </p:cNvSpPr>
          <p:nvPr>
            <p:ph type="sldNum" sz="quarter" idx="12"/>
          </p:nvPr>
        </p:nvSpPr>
        <p:spPr/>
        <p:txBody>
          <a:bodyPr/>
          <a:lstStyle/>
          <a:p>
            <a:fld id="{B19B0651-EE4F-4900-A07F-96A6BFA9D0F0}" type="slidenum">
              <a:rPr lang="ru-RU" smtClean="0"/>
              <a:t>11</a:t>
            </a:fld>
            <a:endParaRPr lang="ru-RU" dirty="0"/>
          </a:p>
        </p:txBody>
      </p:sp>
    </p:spTree>
    <p:extLst>
      <p:ext uri="{BB962C8B-B14F-4D97-AF65-F5344CB8AC3E}">
        <p14:creationId xmlns:p14="http://schemas.microsoft.com/office/powerpoint/2010/main" val="40983324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07504" y="404664"/>
            <a:ext cx="8820472" cy="5878018"/>
          </a:xfrm>
          <a:prstGeom prst="rect">
            <a:avLst/>
          </a:prstGeom>
        </p:spPr>
      </p:pic>
      <p:sp>
        <p:nvSpPr>
          <p:cNvPr id="3" name="Номер слайда 2"/>
          <p:cNvSpPr>
            <a:spLocks noGrp="1"/>
          </p:cNvSpPr>
          <p:nvPr>
            <p:ph type="sldNum" sz="quarter" idx="12"/>
          </p:nvPr>
        </p:nvSpPr>
        <p:spPr/>
        <p:txBody>
          <a:bodyPr/>
          <a:lstStyle/>
          <a:p>
            <a:fld id="{B19B0651-EE4F-4900-A07F-96A6BFA9D0F0}" type="slidenum">
              <a:rPr lang="ru-RU" smtClean="0"/>
              <a:t>12</a:t>
            </a:fld>
            <a:endParaRPr lang="ru-RU" dirty="0"/>
          </a:p>
        </p:txBody>
      </p:sp>
    </p:spTree>
    <p:extLst>
      <p:ext uri="{BB962C8B-B14F-4D97-AF65-F5344CB8AC3E}">
        <p14:creationId xmlns:p14="http://schemas.microsoft.com/office/powerpoint/2010/main" val="3340314870"/>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6932"/>
            <a:ext cx="9144000" cy="6115050"/>
          </a:xfrm>
          <a:prstGeom prst="rect">
            <a:avLst/>
          </a:prstGeom>
        </p:spPr>
      </p:pic>
      <p:sp>
        <p:nvSpPr>
          <p:cNvPr id="5" name="TextBox 4"/>
          <p:cNvSpPr txBox="1"/>
          <p:nvPr/>
        </p:nvSpPr>
        <p:spPr>
          <a:xfrm>
            <a:off x="971600" y="6164973"/>
            <a:ext cx="7488832" cy="738664"/>
          </a:xfrm>
          <a:prstGeom prst="rect">
            <a:avLst/>
          </a:prstGeom>
          <a:noFill/>
        </p:spPr>
        <p:txBody>
          <a:bodyPr wrap="square" rtlCol="0">
            <a:spAutoFit/>
          </a:bodyPr>
          <a:lstStyle/>
          <a:p>
            <a:pPr algn="ctr"/>
            <a:r>
              <a:rPr lang="ru-RU" sz="2400" b="1" dirty="0"/>
              <a:t>За столом сидели на лавках</a:t>
            </a:r>
          </a:p>
          <a:p>
            <a:endParaRPr lang="ru-RU" dirty="0" smtClean="0"/>
          </a:p>
        </p:txBody>
      </p:sp>
      <p:sp>
        <p:nvSpPr>
          <p:cNvPr id="6" name="Номер слайда 5"/>
          <p:cNvSpPr>
            <a:spLocks noGrp="1"/>
          </p:cNvSpPr>
          <p:nvPr>
            <p:ph type="sldNum" sz="quarter" idx="12"/>
          </p:nvPr>
        </p:nvSpPr>
        <p:spPr/>
        <p:txBody>
          <a:bodyPr/>
          <a:lstStyle/>
          <a:p>
            <a:fld id="{B19B0651-EE4F-4900-A07F-96A6BFA9D0F0}" type="slidenum">
              <a:rPr lang="ru-RU" smtClean="0"/>
              <a:t>13</a:t>
            </a:fld>
            <a:endParaRPr lang="ru-RU" dirty="0"/>
          </a:p>
        </p:txBody>
      </p:sp>
    </p:spTree>
    <p:extLst>
      <p:ext uri="{BB962C8B-B14F-4D97-AF65-F5344CB8AC3E}">
        <p14:creationId xmlns:p14="http://schemas.microsoft.com/office/powerpoint/2010/main" val="278236026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Рисунок 2"/>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374286" y="116632"/>
            <a:ext cx="5098667" cy="3345573"/>
          </a:xfrm>
          <a:prstGeom prst="rect">
            <a:avLst/>
          </a:prstGeom>
        </p:spPr>
      </p:pic>
      <p:pic>
        <p:nvPicPr>
          <p:cNvPr id="5" name="Рисунок 4"/>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3059832" y="3068960"/>
            <a:ext cx="5844794" cy="3502112"/>
          </a:xfrm>
          <a:prstGeom prst="rect">
            <a:avLst/>
          </a:prstGeom>
        </p:spPr>
      </p:pic>
      <p:sp>
        <p:nvSpPr>
          <p:cNvPr id="6" name="TextBox 5"/>
          <p:cNvSpPr txBox="1"/>
          <p:nvPr/>
        </p:nvSpPr>
        <p:spPr>
          <a:xfrm>
            <a:off x="179021" y="3573521"/>
            <a:ext cx="2744107" cy="2308324"/>
          </a:xfrm>
          <a:prstGeom prst="rect">
            <a:avLst/>
          </a:prstGeom>
          <a:noFill/>
        </p:spPr>
        <p:txBody>
          <a:bodyPr wrap="square" rtlCol="0">
            <a:spAutoFit/>
          </a:bodyPr>
          <a:lstStyle/>
          <a:p>
            <a:r>
              <a:rPr lang="ru-RU" sz="2400" b="1" dirty="0" smtClean="0"/>
              <a:t>Ковш. Емкость </a:t>
            </a:r>
            <a:r>
              <a:rPr lang="ru-RU" sz="2400" b="1" dirty="0"/>
              <a:t>с </a:t>
            </a:r>
            <a:r>
              <a:rPr lang="ru-RU" sz="2400" b="1" dirty="0" smtClean="0"/>
              <a:t>одной </a:t>
            </a:r>
            <a:r>
              <a:rPr lang="ru-RU" sz="2400" b="1" dirty="0"/>
              <a:t>рукоятью, предназначенная для питья и подачи напитков на </a:t>
            </a:r>
            <a:r>
              <a:rPr lang="ru-RU" sz="2400" b="1" dirty="0" smtClean="0"/>
              <a:t>стол.</a:t>
            </a:r>
            <a:endParaRPr lang="ru-RU" sz="2400" b="1" dirty="0"/>
          </a:p>
        </p:txBody>
      </p:sp>
      <p:sp>
        <p:nvSpPr>
          <p:cNvPr id="7" name="Номер слайда 6"/>
          <p:cNvSpPr>
            <a:spLocks noGrp="1"/>
          </p:cNvSpPr>
          <p:nvPr>
            <p:ph type="sldNum" sz="quarter" idx="12"/>
          </p:nvPr>
        </p:nvSpPr>
        <p:spPr/>
        <p:txBody>
          <a:bodyPr/>
          <a:lstStyle/>
          <a:p>
            <a:fld id="{B19B0651-EE4F-4900-A07F-96A6BFA9D0F0}" type="slidenum">
              <a:rPr lang="ru-RU" smtClean="0"/>
              <a:t>14</a:t>
            </a:fld>
            <a:endParaRPr lang="ru-RU" dirty="0"/>
          </a:p>
        </p:txBody>
      </p:sp>
    </p:spTree>
    <p:extLst>
      <p:ext uri="{BB962C8B-B14F-4D97-AF65-F5344CB8AC3E}">
        <p14:creationId xmlns:p14="http://schemas.microsoft.com/office/powerpoint/2010/main" val="3702899602"/>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Рисунок 2"/>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89473" y="548680"/>
            <a:ext cx="8809131" cy="5539157"/>
          </a:xfrm>
          <a:prstGeom prst="rect">
            <a:avLst/>
          </a:prstGeom>
        </p:spPr>
      </p:pic>
      <p:sp>
        <p:nvSpPr>
          <p:cNvPr id="4" name="Номер слайда 3"/>
          <p:cNvSpPr>
            <a:spLocks noGrp="1"/>
          </p:cNvSpPr>
          <p:nvPr>
            <p:ph type="sldNum" sz="quarter" idx="12"/>
          </p:nvPr>
        </p:nvSpPr>
        <p:spPr/>
        <p:txBody>
          <a:bodyPr/>
          <a:lstStyle/>
          <a:p>
            <a:fld id="{B19B0651-EE4F-4900-A07F-96A6BFA9D0F0}" type="slidenum">
              <a:rPr lang="ru-RU" smtClean="0"/>
              <a:t>15</a:t>
            </a:fld>
            <a:endParaRPr lang="ru-RU" dirty="0"/>
          </a:p>
        </p:txBody>
      </p:sp>
    </p:spTree>
    <p:extLst>
      <p:ext uri="{BB962C8B-B14F-4D97-AF65-F5344CB8AC3E}">
        <p14:creationId xmlns:p14="http://schemas.microsoft.com/office/powerpoint/2010/main" val="3431693764"/>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07504" y="212980"/>
            <a:ext cx="6830936" cy="6523544"/>
          </a:xfrm>
          <a:prstGeom prst="rect">
            <a:avLst/>
          </a:prstGeom>
        </p:spPr>
      </p:pic>
      <p:sp>
        <p:nvSpPr>
          <p:cNvPr id="5" name="TextBox 4"/>
          <p:cNvSpPr txBox="1"/>
          <p:nvPr/>
        </p:nvSpPr>
        <p:spPr>
          <a:xfrm flipH="1">
            <a:off x="6938439" y="350404"/>
            <a:ext cx="2098055" cy="4893647"/>
          </a:xfrm>
          <a:prstGeom prst="rect">
            <a:avLst/>
          </a:prstGeom>
          <a:noFill/>
        </p:spPr>
        <p:txBody>
          <a:bodyPr wrap="square" rtlCol="0">
            <a:spAutoFit/>
          </a:bodyPr>
          <a:lstStyle/>
          <a:p>
            <a:r>
              <a:rPr lang="ru-RU" sz="2400" b="1" dirty="0" smtClean="0"/>
              <a:t>Горшок низкий устойчивый, керамический сосуд </a:t>
            </a:r>
            <a:r>
              <a:rPr lang="ru-RU" sz="2400" b="1" dirty="0"/>
              <a:t>с широким </a:t>
            </a:r>
            <a:r>
              <a:rPr lang="ru-RU" sz="2400" b="1" dirty="0" smtClean="0"/>
              <a:t>горлом. Предназначались горшки </a:t>
            </a:r>
            <a:r>
              <a:rPr lang="ru-RU" sz="2400" b="1" dirty="0"/>
              <a:t>для готовки и хранения пищевых </a:t>
            </a:r>
            <a:r>
              <a:rPr lang="ru-RU" sz="2400" b="1" dirty="0" smtClean="0"/>
              <a:t>продуктов.</a:t>
            </a:r>
            <a:endParaRPr lang="ru-RU" sz="2400" b="1" dirty="0"/>
          </a:p>
        </p:txBody>
      </p:sp>
      <p:sp>
        <p:nvSpPr>
          <p:cNvPr id="6" name="Номер слайда 5"/>
          <p:cNvSpPr>
            <a:spLocks noGrp="1"/>
          </p:cNvSpPr>
          <p:nvPr>
            <p:ph type="sldNum" sz="quarter" idx="12"/>
          </p:nvPr>
        </p:nvSpPr>
        <p:spPr/>
        <p:txBody>
          <a:bodyPr/>
          <a:lstStyle/>
          <a:p>
            <a:fld id="{B19B0651-EE4F-4900-A07F-96A6BFA9D0F0}" type="slidenum">
              <a:rPr lang="ru-RU" smtClean="0"/>
              <a:t>16</a:t>
            </a:fld>
            <a:endParaRPr lang="ru-RU" dirty="0"/>
          </a:p>
        </p:txBody>
      </p:sp>
    </p:spTree>
    <p:extLst>
      <p:ext uri="{BB962C8B-B14F-4D97-AF65-F5344CB8AC3E}">
        <p14:creationId xmlns:p14="http://schemas.microsoft.com/office/powerpoint/2010/main" val="1541145521"/>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25693" y="247558"/>
            <a:ext cx="5256584" cy="6577582"/>
          </a:xfrm>
          <a:prstGeom prst="rect">
            <a:avLst/>
          </a:prstGeom>
        </p:spPr>
      </p:pic>
      <p:sp>
        <p:nvSpPr>
          <p:cNvPr id="3" name="TextBox 2"/>
          <p:cNvSpPr txBox="1"/>
          <p:nvPr/>
        </p:nvSpPr>
        <p:spPr>
          <a:xfrm>
            <a:off x="6012160" y="476672"/>
            <a:ext cx="2520280" cy="6001643"/>
          </a:xfrm>
          <a:prstGeom prst="rect">
            <a:avLst/>
          </a:prstGeom>
          <a:noFill/>
        </p:spPr>
        <p:txBody>
          <a:bodyPr wrap="square" rtlCol="0">
            <a:spAutoFit/>
          </a:bodyPr>
          <a:lstStyle/>
          <a:p>
            <a:r>
              <a:rPr lang="ru-RU" sz="2400" b="1" dirty="0" smtClean="0"/>
              <a:t>Кадушка. Емкость </a:t>
            </a:r>
            <a:r>
              <a:rPr lang="ru-RU" sz="2400" b="1" dirty="0"/>
              <a:t>цилиндрической формы, сделанная из </a:t>
            </a:r>
            <a:r>
              <a:rPr lang="ru-RU" sz="2400" b="1" dirty="0" smtClean="0"/>
              <a:t>деревянных дощечек </a:t>
            </a:r>
            <a:r>
              <a:rPr lang="ru-RU" sz="2400" b="1" dirty="0"/>
              <a:t>и обтянутая металлическими или деревянными обручами. </a:t>
            </a:r>
            <a:r>
              <a:rPr lang="ru-RU" sz="2400" b="1" dirty="0" smtClean="0"/>
              <a:t>Использовалась для заготовки и хранения продуктов.</a:t>
            </a:r>
            <a:endParaRPr lang="ru-RU" sz="2400" b="1" dirty="0"/>
          </a:p>
        </p:txBody>
      </p:sp>
      <p:sp>
        <p:nvSpPr>
          <p:cNvPr id="4" name="Номер слайда 3"/>
          <p:cNvSpPr>
            <a:spLocks noGrp="1"/>
          </p:cNvSpPr>
          <p:nvPr>
            <p:ph type="sldNum" sz="quarter" idx="12"/>
          </p:nvPr>
        </p:nvSpPr>
        <p:spPr/>
        <p:txBody>
          <a:bodyPr/>
          <a:lstStyle/>
          <a:p>
            <a:fld id="{B19B0651-EE4F-4900-A07F-96A6BFA9D0F0}" type="slidenum">
              <a:rPr lang="ru-RU" smtClean="0"/>
              <a:t>17</a:t>
            </a:fld>
            <a:endParaRPr lang="ru-RU" dirty="0"/>
          </a:p>
        </p:txBody>
      </p:sp>
    </p:spTree>
    <p:extLst>
      <p:ext uri="{BB962C8B-B14F-4D97-AF65-F5344CB8AC3E}">
        <p14:creationId xmlns:p14="http://schemas.microsoft.com/office/powerpoint/2010/main" val="211859239"/>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202504" y="116632"/>
            <a:ext cx="6336704" cy="6336704"/>
          </a:xfrm>
          <a:prstGeom prst="rect">
            <a:avLst/>
          </a:prstGeom>
        </p:spPr>
      </p:pic>
      <p:sp>
        <p:nvSpPr>
          <p:cNvPr id="3" name="TextBox 2"/>
          <p:cNvSpPr txBox="1"/>
          <p:nvPr/>
        </p:nvSpPr>
        <p:spPr>
          <a:xfrm>
            <a:off x="6544017" y="4514344"/>
            <a:ext cx="2276196" cy="1938992"/>
          </a:xfrm>
          <a:prstGeom prst="rect">
            <a:avLst/>
          </a:prstGeom>
          <a:noFill/>
        </p:spPr>
        <p:txBody>
          <a:bodyPr wrap="square" rtlCol="0">
            <a:spAutoFit/>
          </a:bodyPr>
          <a:lstStyle/>
          <a:p>
            <a:r>
              <a:rPr lang="ru-RU" sz="2400" b="1" dirty="0" smtClean="0"/>
              <a:t>Ведро. Деревянная </a:t>
            </a:r>
            <a:r>
              <a:rPr lang="ru-RU" sz="2400" b="1" dirty="0"/>
              <a:t>емкость для переноса воды. </a:t>
            </a:r>
            <a:endParaRPr lang="ru-RU" sz="2800" b="1" dirty="0"/>
          </a:p>
        </p:txBody>
      </p:sp>
      <p:sp>
        <p:nvSpPr>
          <p:cNvPr id="4" name="Номер слайда 3"/>
          <p:cNvSpPr>
            <a:spLocks noGrp="1"/>
          </p:cNvSpPr>
          <p:nvPr>
            <p:ph type="sldNum" sz="quarter" idx="12"/>
          </p:nvPr>
        </p:nvSpPr>
        <p:spPr/>
        <p:txBody>
          <a:bodyPr/>
          <a:lstStyle/>
          <a:p>
            <a:fld id="{B19B0651-EE4F-4900-A07F-96A6BFA9D0F0}" type="slidenum">
              <a:rPr lang="ru-RU" smtClean="0"/>
              <a:t>18</a:t>
            </a:fld>
            <a:endParaRPr lang="ru-RU" dirty="0"/>
          </a:p>
        </p:txBody>
      </p:sp>
    </p:spTree>
    <p:extLst>
      <p:ext uri="{BB962C8B-B14F-4D97-AF65-F5344CB8AC3E}">
        <p14:creationId xmlns:p14="http://schemas.microsoft.com/office/powerpoint/2010/main" val="3104414172"/>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50577" y="190192"/>
            <a:ext cx="6768752" cy="6646068"/>
          </a:xfrm>
          <a:prstGeom prst="rect">
            <a:avLst/>
          </a:prstGeom>
        </p:spPr>
      </p:pic>
      <p:sp>
        <p:nvSpPr>
          <p:cNvPr id="3" name="Номер слайда 2"/>
          <p:cNvSpPr>
            <a:spLocks noGrp="1"/>
          </p:cNvSpPr>
          <p:nvPr>
            <p:ph type="sldNum" sz="quarter" idx="12"/>
          </p:nvPr>
        </p:nvSpPr>
        <p:spPr/>
        <p:txBody>
          <a:bodyPr/>
          <a:lstStyle/>
          <a:p>
            <a:fld id="{B19B0651-EE4F-4900-A07F-96A6BFA9D0F0}" type="slidenum">
              <a:rPr lang="ru-RU" smtClean="0"/>
              <a:t>19</a:t>
            </a:fld>
            <a:endParaRPr lang="ru-RU" dirty="0"/>
          </a:p>
        </p:txBody>
      </p:sp>
      <p:sp>
        <p:nvSpPr>
          <p:cNvPr id="4" name="TextBox 3"/>
          <p:cNvSpPr txBox="1"/>
          <p:nvPr/>
        </p:nvSpPr>
        <p:spPr>
          <a:xfrm>
            <a:off x="6819329" y="548680"/>
            <a:ext cx="2324671" cy="3785652"/>
          </a:xfrm>
          <a:prstGeom prst="rect">
            <a:avLst/>
          </a:prstGeom>
          <a:noFill/>
        </p:spPr>
        <p:txBody>
          <a:bodyPr wrap="square" rtlCol="0">
            <a:spAutoFit/>
          </a:bodyPr>
          <a:lstStyle/>
          <a:p>
            <a:r>
              <a:rPr lang="ru-RU" sz="2400" b="1" dirty="0"/>
              <a:t>Коромысло. Дугообразное деревянное приспособление для ручного ношения двух вёдер. Коромысло кладётся на плечи.</a:t>
            </a:r>
          </a:p>
        </p:txBody>
      </p:sp>
    </p:spTree>
    <p:extLst>
      <p:ext uri="{BB962C8B-B14F-4D97-AF65-F5344CB8AC3E}">
        <p14:creationId xmlns:p14="http://schemas.microsoft.com/office/powerpoint/2010/main" val="1397561448"/>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99574"/>
            <a:ext cx="5501668" cy="6741853"/>
          </a:xfrm>
          <a:prstGeom prst="rect">
            <a:avLst/>
          </a:prstGeom>
        </p:spPr>
      </p:pic>
      <p:sp>
        <p:nvSpPr>
          <p:cNvPr id="3" name="Номер слайда 2"/>
          <p:cNvSpPr>
            <a:spLocks noGrp="1"/>
          </p:cNvSpPr>
          <p:nvPr>
            <p:ph type="sldNum" sz="quarter" idx="12"/>
          </p:nvPr>
        </p:nvSpPr>
        <p:spPr/>
        <p:txBody>
          <a:bodyPr/>
          <a:lstStyle/>
          <a:p>
            <a:fld id="{B19B0651-EE4F-4900-A07F-96A6BFA9D0F0}" type="slidenum">
              <a:rPr lang="ru-RU" smtClean="0"/>
              <a:t>20</a:t>
            </a:fld>
            <a:endParaRPr lang="ru-RU" dirty="0"/>
          </a:p>
        </p:txBody>
      </p:sp>
      <p:sp>
        <p:nvSpPr>
          <p:cNvPr id="4" name="TextBox 3"/>
          <p:cNvSpPr txBox="1"/>
          <p:nvPr/>
        </p:nvSpPr>
        <p:spPr>
          <a:xfrm>
            <a:off x="5796136" y="404664"/>
            <a:ext cx="3347864" cy="369332"/>
          </a:xfrm>
          <a:prstGeom prst="rect">
            <a:avLst/>
          </a:prstGeom>
          <a:noFill/>
        </p:spPr>
        <p:txBody>
          <a:bodyPr wrap="square" rtlCol="0">
            <a:spAutoFit/>
          </a:bodyPr>
          <a:lstStyle/>
          <a:p>
            <a:r>
              <a:rPr lang="ru-RU" dirty="0"/>
              <a:t> </a:t>
            </a:r>
            <a:endParaRPr lang="ru-RU" sz="2400" b="1" dirty="0"/>
          </a:p>
        </p:txBody>
      </p:sp>
      <p:sp>
        <p:nvSpPr>
          <p:cNvPr id="5" name="Прямоугольник 4"/>
          <p:cNvSpPr/>
          <p:nvPr/>
        </p:nvSpPr>
        <p:spPr>
          <a:xfrm>
            <a:off x="5929705" y="3470500"/>
            <a:ext cx="3080725" cy="3046988"/>
          </a:xfrm>
          <a:prstGeom prst="rect">
            <a:avLst/>
          </a:prstGeom>
        </p:spPr>
        <p:txBody>
          <a:bodyPr wrap="square">
            <a:spAutoFit/>
          </a:bodyPr>
          <a:lstStyle/>
          <a:p>
            <a:pPr lvl="0"/>
            <a:r>
              <a:rPr lang="ru-RU" sz="2400" b="1" dirty="0">
                <a:solidFill>
                  <a:prstClr val="black"/>
                </a:solidFill>
              </a:rPr>
              <a:t>Сундук. Предмет мебели с откидной или съёмной верхней крышкой, используется как ёмкость для хранения вещей, драгоценностей.</a:t>
            </a:r>
          </a:p>
        </p:txBody>
      </p:sp>
      <p:pic>
        <p:nvPicPr>
          <p:cNvPr id="6" name="Рисунок 5"/>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501668" y="91353"/>
            <a:ext cx="3606373" cy="2689316"/>
          </a:xfrm>
          <a:prstGeom prst="rect">
            <a:avLst/>
          </a:prstGeom>
        </p:spPr>
      </p:pic>
    </p:spTree>
    <p:extLst>
      <p:ext uri="{BB962C8B-B14F-4D97-AF65-F5344CB8AC3E}">
        <p14:creationId xmlns:p14="http://schemas.microsoft.com/office/powerpoint/2010/main" val="844130113"/>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0" y="469389"/>
            <a:ext cx="6480720" cy="5741501"/>
          </a:xfrm>
          <a:prstGeom prst="rect">
            <a:avLst/>
          </a:prstGeom>
        </p:spPr>
      </p:pic>
      <p:sp>
        <p:nvSpPr>
          <p:cNvPr id="3" name="TextBox 2"/>
          <p:cNvSpPr txBox="1"/>
          <p:nvPr/>
        </p:nvSpPr>
        <p:spPr>
          <a:xfrm>
            <a:off x="6480721" y="1052736"/>
            <a:ext cx="2483767" cy="4893647"/>
          </a:xfrm>
          <a:prstGeom prst="rect">
            <a:avLst/>
          </a:prstGeom>
          <a:noFill/>
        </p:spPr>
        <p:txBody>
          <a:bodyPr wrap="square" rtlCol="0">
            <a:spAutoFit/>
          </a:bodyPr>
          <a:lstStyle/>
          <a:p>
            <a:r>
              <a:rPr lang="ru-RU" sz="2400" b="1" dirty="0" smtClean="0"/>
              <a:t>Корзина. Плетёное </a:t>
            </a:r>
            <a:r>
              <a:rPr lang="ru-RU" sz="2400" b="1" dirty="0"/>
              <a:t>изделие, служащее </a:t>
            </a:r>
            <a:r>
              <a:rPr lang="ru-RU" sz="2400" b="1" dirty="0" smtClean="0"/>
              <a:t> </a:t>
            </a:r>
            <a:r>
              <a:rPr lang="ru-RU" sz="2400" b="1" dirty="0"/>
              <a:t>для хранения </a:t>
            </a:r>
            <a:r>
              <a:rPr lang="ru-RU" sz="2400" b="1" dirty="0" smtClean="0"/>
              <a:t> </a:t>
            </a:r>
            <a:r>
              <a:rPr lang="ru-RU" sz="2400" b="1" dirty="0"/>
              <a:t>или </a:t>
            </a:r>
            <a:r>
              <a:rPr lang="ru-RU" sz="2400" b="1" dirty="0" smtClean="0"/>
              <a:t>переноски вещей. </a:t>
            </a:r>
            <a:r>
              <a:rPr lang="ru-RU" sz="2400" b="1" dirty="0"/>
              <a:t>Корзины плетут из берёсты, ивовой лозы, луба, соломы, </a:t>
            </a:r>
            <a:r>
              <a:rPr lang="ru-RU" sz="2400" b="1" dirty="0" smtClean="0"/>
              <a:t>кореньев </a:t>
            </a:r>
            <a:r>
              <a:rPr lang="ru-RU" sz="2400" b="1" dirty="0"/>
              <a:t>и прочего.</a:t>
            </a:r>
            <a:endParaRPr lang="ru-RU" sz="2400" b="1" dirty="0" smtClean="0"/>
          </a:p>
        </p:txBody>
      </p:sp>
      <p:sp>
        <p:nvSpPr>
          <p:cNvPr id="5" name="Номер слайда 4"/>
          <p:cNvSpPr>
            <a:spLocks noGrp="1"/>
          </p:cNvSpPr>
          <p:nvPr>
            <p:ph type="sldNum" sz="quarter" idx="12"/>
          </p:nvPr>
        </p:nvSpPr>
        <p:spPr/>
        <p:txBody>
          <a:bodyPr/>
          <a:lstStyle/>
          <a:p>
            <a:fld id="{B19B0651-EE4F-4900-A07F-96A6BFA9D0F0}" type="slidenum">
              <a:rPr lang="ru-RU" smtClean="0"/>
              <a:t>21</a:t>
            </a:fld>
            <a:endParaRPr lang="ru-RU" dirty="0"/>
          </a:p>
        </p:txBody>
      </p:sp>
    </p:spTree>
    <p:extLst>
      <p:ext uri="{BB962C8B-B14F-4D97-AF65-F5344CB8AC3E}">
        <p14:creationId xmlns:p14="http://schemas.microsoft.com/office/powerpoint/2010/main" val="3994564481"/>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Рисунок 2"/>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61912" y="257175"/>
            <a:ext cx="9020175" cy="6343650"/>
          </a:xfrm>
          <a:prstGeom prst="rect">
            <a:avLst/>
          </a:prstGeom>
        </p:spPr>
      </p:pic>
      <p:sp>
        <p:nvSpPr>
          <p:cNvPr id="4" name="Номер слайда 3"/>
          <p:cNvSpPr>
            <a:spLocks noGrp="1"/>
          </p:cNvSpPr>
          <p:nvPr>
            <p:ph type="sldNum" sz="quarter" idx="12"/>
          </p:nvPr>
        </p:nvSpPr>
        <p:spPr/>
        <p:txBody>
          <a:bodyPr/>
          <a:lstStyle/>
          <a:p>
            <a:fld id="{B19B0651-EE4F-4900-A07F-96A6BFA9D0F0}" type="slidenum">
              <a:rPr lang="ru-RU" smtClean="0"/>
              <a:t>22</a:t>
            </a:fld>
            <a:endParaRPr lang="ru-RU" dirty="0"/>
          </a:p>
        </p:txBody>
      </p:sp>
    </p:spTree>
    <p:extLst>
      <p:ext uri="{BB962C8B-B14F-4D97-AF65-F5344CB8AC3E}">
        <p14:creationId xmlns:p14="http://schemas.microsoft.com/office/powerpoint/2010/main" val="1533861879"/>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4282" y="260648"/>
            <a:ext cx="9144000" cy="4663191"/>
          </a:xfrm>
          <a:prstGeom prst="rect">
            <a:avLst/>
          </a:prstGeom>
        </p:spPr>
      </p:pic>
      <p:sp>
        <p:nvSpPr>
          <p:cNvPr id="3" name="TextBox 2"/>
          <p:cNvSpPr txBox="1"/>
          <p:nvPr/>
        </p:nvSpPr>
        <p:spPr>
          <a:xfrm>
            <a:off x="395536" y="5085184"/>
            <a:ext cx="8424936" cy="1569660"/>
          </a:xfrm>
          <a:prstGeom prst="rect">
            <a:avLst/>
          </a:prstGeom>
          <a:noFill/>
        </p:spPr>
        <p:txBody>
          <a:bodyPr wrap="square" rtlCol="0">
            <a:spAutoFit/>
          </a:bodyPr>
          <a:lstStyle/>
          <a:p>
            <a:r>
              <a:rPr lang="ru-RU" sz="2400" b="1" dirty="0" smtClean="0"/>
              <a:t>Корыто. Большой </a:t>
            </a:r>
            <a:r>
              <a:rPr lang="ru-RU" sz="2400" b="1" dirty="0"/>
              <a:t>открытый продолговатый сосуд с округленными стенками, предназначенный для стирки белья, кормления скота и для других домашних надобностей.</a:t>
            </a:r>
          </a:p>
        </p:txBody>
      </p:sp>
      <p:sp>
        <p:nvSpPr>
          <p:cNvPr id="6" name="Номер слайда 5"/>
          <p:cNvSpPr>
            <a:spLocks noGrp="1"/>
          </p:cNvSpPr>
          <p:nvPr>
            <p:ph type="sldNum" sz="quarter" idx="12"/>
          </p:nvPr>
        </p:nvSpPr>
        <p:spPr/>
        <p:txBody>
          <a:bodyPr/>
          <a:lstStyle/>
          <a:p>
            <a:fld id="{B19B0651-EE4F-4900-A07F-96A6BFA9D0F0}" type="slidenum">
              <a:rPr lang="ru-RU" smtClean="0"/>
              <a:t>23</a:t>
            </a:fld>
            <a:endParaRPr lang="ru-RU" dirty="0"/>
          </a:p>
        </p:txBody>
      </p:sp>
    </p:spTree>
    <p:extLst>
      <p:ext uri="{BB962C8B-B14F-4D97-AF65-F5344CB8AC3E}">
        <p14:creationId xmlns:p14="http://schemas.microsoft.com/office/powerpoint/2010/main" val="1628486988"/>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395536" y="188640"/>
            <a:ext cx="8320174" cy="5544616"/>
          </a:xfrm>
          <a:prstGeom prst="rect">
            <a:avLst/>
          </a:prstGeom>
        </p:spPr>
      </p:pic>
      <p:sp>
        <p:nvSpPr>
          <p:cNvPr id="3" name="TextBox 2"/>
          <p:cNvSpPr txBox="1"/>
          <p:nvPr/>
        </p:nvSpPr>
        <p:spPr>
          <a:xfrm>
            <a:off x="395536" y="5754161"/>
            <a:ext cx="8496944" cy="1200329"/>
          </a:xfrm>
          <a:prstGeom prst="rect">
            <a:avLst/>
          </a:prstGeom>
          <a:noFill/>
        </p:spPr>
        <p:txBody>
          <a:bodyPr wrap="square" rtlCol="0">
            <a:spAutoFit/>
          </a:bodyPr>
          <a:lstStyle/>
          <a:p>
            <a:r>
              <a:rPr lang="ru-RU" sz="2400" b="1" dirty="0"/>
              <a:t> </a:t>
            </a:r>
            <a:r>
              <a:rPr lang="ru-RU" sz="2400" b="1" dirty="0" smtClean="0"/>
              <a:t>Лучина. Тонкая </a:t>
            </a:r>
            <a:r>
              <a:rPr lang="ru-RU" sz="2400" b="1" dirty="0"/>
              <a:t>длинная щепка сухого дерева, предназначенная для растопки печи или для освещения избы.</a:t>
            </a:r>
          </a:p>
        </p:txBody>
      </p:sp>
      <p:sp>
        <p:nvSpPr>
          <p:cNvPr id="4" name="Номер слайда 3"/>
          <p:cNvSpPr>
            <a:spLocks noGrp="1"/>
          </p:cNvSpPr>
          <p:nvPr>
            <p:ph type="sldNum" sz="quarter" idx="12"/>
          </p:nvPr>
        </p:nvSpPr>
        <p:spPr/>
        <p:txBody>
          <a:bodyPr/>
          <a:lstStyle/>
          <a:p>
            <a:fld id="{B19B0651-EE4F-4900-A07F-96A6BFA9D0F0}" type="slidenum">
              <a:rPr lang="ru-RU" smtClean="0"/>
              <a:t>24</a:t>
            </a:fld>
            <a:endParaRPr lang="ru-RU" dirty="0"/>
          </a:p>
        </p:txBody>
      </p:sp>
    </p:spTree>
    <p:extLst>
      <p:ext uri="{BB962C8B-B14F-4D97-AF65-F5344CB8AC3E}">
        <p14:creationId xmlns:p14="http://schemas.microsoft.com/office/powerpoint/2010/main" val="2763303454"/>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79512" y="260648"/>
            <a:ext cx="8748464" cy="6432694"/>
          </a:xfrm>
          <a:prstGeom prst="rect">
            <a:avLst/>
          </a:prstGeom>
        </p:spPr>
      </p:pic>
      <p:sp>
        <p:nvSpPr>
          <p:cNvPr id="3" name="Номер слайда 2"/>
          <p:cNvSpPr>
            <a:spLocks noGrp="1"/>
          </p:cNvSpPr>
          <p:nvPr>
            <p:ph type="sldNum" sz="quarter" idx="12"/>
          </p:nvPr>
        </p:nvSpPr>
        <p:spPr/>
        <p:txBody>
          <a:bodyPr/>
          <a:lstStyle/>
          <a:p>
            <a:fld id="{B19B0651-EE4F-4900-A07F-96A6BFA9D0F0}" type="slidenum">
              <a:rPr lang="ru-RU" smtClean="0"/>
              <a:t>25</a:t>
            </a:fld>
            <a:endParaRPr lang="ru-RU" dirty="0"/>
          </a:p>
        </p:txBody>
      </p:sp>
    </p:spTree>
    <p:extLst>
      <p:ext uri="{BB962C8B-B14F-4D97-AF65-F5344CB8AC3E}">
        <p14:creationId xmlns:p14="http://schemas.microsoft.com/office/powerpoint/2010/main" val="2197181161"/>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4625495" y="18168"/>
            <a:ext cx="4502648" cy="4502648"/>
          </a:xfrm>
          <a:prstGeom prst="rect">
            <a:avLst/>
          </a:prstGeom>
        </p:spPr>
      </p:pic>
      <p:sp>
        <p:nvSpPr>
          <p:cNvPr id="3" name="TextBox 2"/>
          <p:cNvSpPr txBox="1"/>
          <p:nvPr/>
        </p:nvSpPr>
        <p:spPr>
          <a:xfrm>
            <a:off x="7164288" y="4520816"/>
            <a:ext cx="1954763" cy="2308324"/>
          </a:xfrm>
          <a:prstGeom prst="rect">
            <a:avLst/>
          </a:prstGeom>
          <a:noFill/>
        </p:spPr>
        <p:txBody>
          <a:bodyPr wrap="square" rtlCol="0">
            <a:spAutoFit/>
          </a:bodyPr>
          <a:lstStyle/>
          <a:p>
            <a:r>
              <a:rPr lang="ru-RU" sz="2400" b="1" dirty="0" smtClean="0"/>
              <a:t>Веретено— </a:t>
            </a:r>
            <a:r>
              <a:rPr lang="ru-RU" sz="2400" b="1" dirty="0"/>
              <a:t>приспособление для ручного прядения </a:t>
            </a:r>
            <a:r>
              <a:rPr lang="ru-RU" sz="2400" b="1" dirty="0" smtClean="0"/>
              <a:t>пряжи</a:t>
            </a:r>
            <a:r>
              <a:rPr lang="ru-RU" dirty="0" smtClean="0"/>
              <a:t>. </a:t>
            </a:r>
            <a:endParaRPr lang="ru-RU" dirty="0"/>
          </a:p>
        </p:txBody>
      </p:sp>
      <p:sp>
        <p:nvSpPr>
          <p:cNvPr id="4" name="Номер слайда 3"/>
          <p:cNvSpPr>
            <a:spLocks noGrp="1"/>
          </p:cNvSpPr>
          <p:nvPr>
            <p:ph type="sldNum" sz="quarter" idx="12"/>
          </p:nvPr>
        </p:nvSpPr>
        <p:spPr/>
        <p:txBody>
          <a:bodyPr/>
          <a:lstStyle/>
          <a:p>
            <a:fld id="{B19B0651-EE4F-4900-A07F-96A6BFA9D0F0}" type="slidenum">
              <a:rPr lang="ru-RU" smtClean="0"/>
              <a:t>26</a:t>
            </a:fld>
            <a:endParaRPr lang="ru-RU" dirty="0"/>
          </a:p>
        </p:txBody>
      </p:sp>
      <p:pic>
        <p:nvPicPr>
          <p:cNvPr id="5" name="Рисунок 4"/>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515" y="188640"/>
            <a:ext cx="4519652" cy="6481337"/>
          </a:xfrm>
          <a:prstGeom prst="rect">
            <a:avLst/>
          </a:prstGeom>
        </p:spPr>
      </p:pic>
      <p:sp>
        <p:nvSpPr>
          <p:cNvPr id="6" name="TextBox 5"/>
          <p:cNvSpPr txBox="1"/>
          <p:nvPr/>
        </p:nvSpPr>
        <p:spPr>
          <a:xfrm>
            <a:off x="4628108" y="4566384"/>
            <a:ext cx="2032124" cy="2308324"/>
          </a:xfrm>
          <a:prstGeom prst="rect">
            <a:avLst/>
          </a:prstGeom>
          <a:noFill/>
        </p:spPr>
        <p:txBody>
          <a:bodyPr wrap="square" rtlCol="0">
            <a:spAutoFit/>
          </a:bodyPr>
          <a:lstStyle/>
          <a:p>
            <a:r>
              <a:rPr lang="ru-RU" sz="2400" b="1" dirty="0"/>
              <a:t>Прялка — предмет народного быта, на котором пряли </a:t>
            </a:r>
            <a:r>
              <a:rPr lang="ru-RU" sz="2400" b="1" dirty="0" smtClean="0"/>
              <a:t>нитки.</a:t>
            </a:r>
            <a:endParaRPr lang="ru-RU" sz="2400" b="1" dirty="0"/>
          </a:p>
        </p:txBody>
      </p:sp>
    </p:spTree>
    <p:extLst>
      <p:ext uri="{BB962C8B-B14F-4D97-AF65-F5344CB8AC3E}">
        <p14:creationId xmlns:p14="http://schemas.microsoft.com/office/powerpoint/2010/main" val="923983249"/>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107504" y="116632"/>
            <a:ext cx="8872937" cy="6336704"/>
          </a:xfrm>
          <a:prstGeom prst="rect">
            <a:avLst/>
          </a:prstGeom>
        </p:spPr>
      </p:pic>
      <p:sp>
        <p:nvSpPr>
          <p:cNvPr id="3" name="Номер слайда 2"/>
          <p:cNvSpPr>
            <a:spLocks noGrp="1"/>
          </p:cNvSpPr>
          <p:nvPr>
            <p:ph type="sldNum" sz="quarter" idx="12"/>
          </p:nvPr>
        </p:nvSpPr>
        <p:spPr/>
        <p:txBody>
          <a:bodyPr/>
          <a:lstStyle/>
          <a:p>
            <a:fld id="{B19B0651-EE4F-4900-A07F-96A6BFA9D0F0}" type="slidenum">
              <a:rPr lang="ru-RU" smtClean="0"/>
              <a:t>27</a:t>
            </a:fld>
            <a:endParaRPr lang="ru-RU" dirty="0"/>
          </a:p>
        </p:txBody>
      </p:sp>
    </p:spTree>
    <p:extLst>
      <p:ext uri="{BB962C8B-B14F-4D97-AF65-F5344CB8AC3E}">
        <p14:creationId xmlns:p14="http://schemas.microsoft.com/office/powerpoint/2010/main" val="3749423743"/>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Рисунок 2"/>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79512" y="29412"/>
            <a:ext cx="6858000" cy="6858000"/>
          </a:xfrm>
          <a:prstGeom prst="rect">
            <a:avLst/>
          </a:prstGeom>
        </p:spPr>
      </p:pic>
      <p:sp>
        <p:nvSpPr>
          <p:cNvPr id="5" name="TextBox 4"/>
          <p:cNvSpPr txBox="1"/>
          <p:nvPr/>
        </p:nvSpPr>
        <p:spPr>
          <a:xfrm>
            <a:off x="7037513" y="4653136"/>
            <a:ext cx="1926974" cy="1938992"/>
          </a:xfrm>
          <a:prstGeom prst="rect">
            <a:avLst/>
          </a:prstGeom>
          <a:noFill/>
        </p:spPr>
        <p:txBody>
          <a:bodyPr wrap="square" rtlCol="0">
            <a:spAutoFit/>
          </a:bodyPr>
          <a:lstStyle/>
          <a:p>
            <a:r>
              <a:rPr lang="ru-RU" sz="2400" b="1" dirty="0" smtClean="0"/>
              <a:t>Рушник </a:t>
            </a:r>
            <a:r>
              <a:rPr lang="ru-RU" sz="2400" b="1" dirty="0"/>
              <a:t>— полотенце из домотканого холста. </a:t>
            </a:r>
          </a:p>
        </p:txBody>
      </p:sp>
      <p:sp>
        <p:nvSpPr>
          <p:cNvPr id="6" name="Номер слайда 5"/>
          <p:cNvSpPr>
            <a:spLocks noGrp="1"/>
          </p:cNvSpPr>
          <p:nvPr>
            <p:ph type="sldNum" sz="quarter" idx="12"/>
          </p:nvPr>
        </p:nvSpPr>
        <p:spPr/>
        <p:txBody>
          <a:bodyPr/>
          <a:lstStyle/>
          <a:p>
            <a:fld id="{B19B0651-EE4F-4900-A07F-96A6BFA9D0F0}" type="slidenum">
              <a:rPr lang="ru-RU" smtClean="0"/>
              <a:t>28</a:t>
            </a:fld>
            <a:endParaRPr lang="ru-RU" dirty="0"/>
          </a:p>
        </p:txBody>
      </p:sp>
    </p:spTree>
    <p:extLst>
      <p:ext uri="{BB962C8B-B14F-4D97-AF65-F5344CB8AC3E}">
        <p14:creationId xmlns:p14="http://schemas.microsoft.com/office/powerpoint/2010/main" val="1871734391"/>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827584" y="81445"/>
            <a:ext cx="4533480" cy="6800220"/>
          </a:xfrm>
          <a:prstGeom prst="rect">
            <a:avLst/>
          </a:prstGeom>
        </p:spPr>
      </p:pic>
      <p:sp>
        <p:nvSpPr>
          <p:cNvPr id="3" name="Номер слайда 2"/>
          <p:cNvSpPr>
            <a:spLocks noGrp="1"/>
          </p:cNvSpPr>
          <p:nvPr>
            <p:ph type="sldNum" sz="quarter" idx="12"/>
          </p:nvPr>
        </p:nvSpPr>
        <p:spPr/>
        <p:txBody>
          <a:bodyPr/>
          <a:lstStyle/>
          <a:p>
            <a:fld id="{B19B0651-EE4F-4900-A07F-96A6BFA9D0F0}" type="slidenum">
              <a:rPr lang="ru-RU" smtClean="0"/>
              <a:t>29</a:t>
            </a:fld>
            <a:endParaRPr lang="ru-RU" dirty="0"/>
          </a:p>
        </p:txBody>
      </p:sp>
      <p:sp>
        <p:nvSpPr>
          <p:cNvPr id="5" name="TextBox 4"/>
          <p:cNvSpPr txBox="1"/>
          <p:nvPr/>
        </p:nvSpPr>
        <p:spPr>
          <a:xfrm>
            <a:off x="6228184" y="476672"/>
            <a:ext cx="2592288" cy="4801314"/>
          </a:xfrm>
          <a:prstGeom prst="rect">
            <a:avLst/>
          </a:prstGeom>
          <a:noFill/>
        </p:spPr>
        <p:txBody>
          <a:bodyPr wrap="square" rtlCol="0">
            <a:spAutoFit/>
          </a:bodyPr>
          <a:lstStyle/>
          <a:p>
            <a:endParaRPr lang="ru-RU" dirty="0"/>
          </a:p>
          <a:p>
            <a:r>
              <a:rPr lang="ru-RU" sz="2400" b="1" dirty="0" smtClean="0"/>
              <a:t>Хлеб-соль</a:t>
            </a:r>
          </a:p>
          <a:p>
            <a:r>
              <a:rPr lang="ru-RU" sz="2400" b="1" dirty="0" smtClean="0"/>
              <a:t>— </a:t>
            </a:r>
            <a:r>
              <a:rPr lang="ru-RU" sz="2400" b="1" dirty="0"/>
              <a:t>сочетание хлеба и соли</a:t>
            </a:r>
            <a:r>
              <a:rPr lang="ru-RU" sz="2400" b="1" dirty="0" smtClean="0"/>
              <a:t>, радушное </a:t>
            </a:r>
            <a:r>
              <a:rPr lang="ru-RU" sz="2400" b="1" dirty="0"/>
              <a:t>угощенье, готовность принимать у себя гостей, угощать их, держать открытый стол и давать званые обеды. </a:t>
            </a:r>
          </a:p>
        </p:txBody>
      </p:sp>
    </p:spTree>
    <p:extLst>
      <p:ext uri="{BB962C8B-B14F-4D97-AF65-F5344CB8AC3E}">
        <p14:creationId xmlns:p14="http://schemas.microsoft.com/office/powerpoint/2010/main" val="294583125"/>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p:cNvSpPr>
            <a:spLocks noGrp="1"/>
          </p:cNvSpPr>
          <p:nvPr>
            <p:ph type="sldNum" sz="quarter" idx="12"/>
          </p:nvPr>
        </p:nvSpPr>
        <p:spPr/>
        <p:txBody>
          <a:bodyPr/>
          <a:lstStyle/>
          <a:p>
            <a:fld id="{B19B0651-EE4F-4900-A07F-96A6BFA9D0F0}" type="slidenum">
              <a:rPr lang="ru-RU" smtClean="0"/>
              <a:t>30</a:t>
            </a:fld>
            <a:endParaRPr lang="ru-RU" dirty="0"/>
          </a:p>
        </p:txBody>
      </p:sp>
      <p:sp>
        <p:nvSpPr>
          <p:cNvPr id="3" name="Прямоугольник 2"/>
          <p:cNvSpPr/>
          <p:nvPr/>
        </p:nvSpPr>
        <p:spPr>
          <a:xfrm>
            <a:off x="0" y="1988840"/>
            <a:ext cx="8972328" cy="1200329"/>
          </a:xfrm>
          <a:prstGeom prst="rect">
            <a:avLst/>
          </a:prstGeom>
          <a:noFill/>
        </p:spPr>
        <p:txBody>
          <a:bodyPr wrap="none" lIns="91440" tIns="45720" rIns="91440" bIns="4572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ru-RU" sz="72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Спасибо за внимание</a:t>
            </a:r>
            <a:endParaRPr lang="ru-RU" sz="7200" b="1" cap="none"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p:txBody>
      </p:sp>
    </p:spTree>
    <p:extLst>
      <p:ext uri="{BB962C8B-B14F-4D97-AF65-F5344CB8AC3E}">
        <p14:creationId xmlns:p14="http://schemas.microsoft.com/office/powerpoint/2010/main" val="2753003233"/>
      </p:ext>
    </p:extLst>
  </p:cSld>
  <p:clrMapOvr>
    <a:masterClrMapping/>
  </p:clrMapOvr>
  <p:timing>
    <p:tnLst>
      <p:par>
        <p:cTn id="1" dur="indefinite" restart="never" nodeType="tmRoot"/>
      </p:par>
    </p:tnLst>
  </p:timing>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288</TotalTime>
  <Words>492</Words>
  <Application>Microsoft Office PowerPoint</Application>
  <PresentationFormat>Экран (4:3)</PresentationFormat>
  <Paragraphs>72</Paragraphs>
  <Slides>30</Slides>
  <Notes>1</Notes>
  <HiddenSlides>0</HiddenSlides>
  <MMClips>0</MMClips>
  <ScaleCrop>false</ScaleCrop>
  <HeadingPairs>
    <vt:vector size="4" baseType="variant">
      <vt:variant>
        <vt:lpstr>Тема</vt:lpstr>
      </vt:variant>
      <vt:variant>
        <vt:i4>1</vt:i4>
      </vt:variant>
      <vt:variant>
        <vt:lpstr>Заголовки слайдов</vt:lpstr>
      </vt:variant>
      <vt:variant>
        <vt:i4>30</vt:i4>
      </vt:variant>
    </vt:vector>
  </HeadingPairs>
  <TitlesOfParts>
    <vt:vector size="31" baseType="lpstr">
      <vt:lpstr>Тема Office</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1111</dc:creator>
  <cp:lastModifiedBy>1111</cp:lastModifiedBy>
  <cp:revision>31</cp:revision>
  <dcterms:created xsi:type="dcterms:W3CDTF">2018-03-20T13:13:41Z</dcterms:created>
  <dcterms:modified xsi:type="dcterms:W3CDTF">2019-03-14T15:24:08Z</dcterms:modified>
</cp:coreProperties>
</file>