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8288000" cy="10287000"/>
  <p:notesSz cx="6858000" cy="9144000"/>
  <p:embeddedFontLst>
    <p:embeddedFont>
      <p:font typeface="Times New Roman Bold" panose="020B0604020202020204" charset="0"/>
      <p:regular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62" d="100"/>
          <a:sy n="62" d="100"/>
        </p:scale>
        <p:origin x="250" y="10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4.jpeg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4.jpeg"/><Relationship Id="rId4" Type="http://schemas.openxmlformats.org/officeDocument/2006/relationships/image" Target="../media/image3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13" Type="http://schemas.openxmlformats.org/officeDocument/2006/relationships/image" Target="../media/image18.svg"/><Relationship Id="rId18" Type="http://schemas.openxmlformats.org/officeDocument/2006/relationships/image" Target="../media/image22.svg"/><Relationship Id="rId3" Type="http://schemas.openxmlformats.org/officeDocument/2006/relationships/image" Target="../media/image8.svg"/><Relationship Id="rId7" Type="http://schemas.openxmlformats.org/officeDocument/2006/relationships/image" Target="../media/image12.svg"/><Relationship Id="rId12" Type="http://schemas.openxmlformats.org/officeDocument/2006/relationships/image" Target="../media/image17.svg"/><Relationship Id="rId17" Type="http://schemas.openxmlformats.org/officeDocument/2006/relationships/image" Target="../media/image21.svg"/><Relationship Id="rId2" Type="http://schemas.openxmlformats.org/officeDocument/2006/relationships/image" Target="../media/image1.jpeg"/><Relationship Id="rId16" Type="http://schemas.openxmlformats.org/officeDocument/2006/relationships/image" Target="../media/image20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svg"/><Relationship Id="rId11" Type="http://schemas.openxmlformats.org/officeDocument/2006/relationships/image" Target="../media/image16.svg"/><Relationship Id="rId5" Type="http://schemas.openxmlformats.org/officeDocument/2006/relationships/image" Target="../media/image10.svg"/><Relationship Id="rId15" Type="http://schemas.openxmlformats.org/officeDocument/2006/relationships/image" Target="../media/image5.svg"/><Relationship Id="rId10" Type="http://schemas.openxmlformats.org/officeDocument/2006/relationships/image" Target="../media/image15.svg"/><Relationship Id="rId4" Type="http://schemas.openxmlformats.org/officeDocument/2006/relationships/image" Target="../media/image9.svg"/><Relationship Id="rId9" Type="http://schemas.openxmlformats.org/officeDocument/2006/relationships/image" Target="../media/image14.svg"/><Relationship Id="rId14" Type="http://schemas.openxmlformats.org/officeDocument/2006/relationships/image" Target="../media/image19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svg"/><Relationship Id="rId3" Type="http://schemas.openxmlformats.org/officeDocument/2006/relationships/image" Target="../media/image21.svg"/><Relationship Id="rId7" Type="http://schemas.openxmlformats.org/officeDocument/2006/relationships/image" Target="../media/image26.png"/><Relationship Id="rId12" Type="http://schemas.openxmlformats.org/officeDocument/2006/relationships/image" Target="../media/image3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svg"/><Relationship Id="rId11" Type="http://schemas.openxmlformats.org/officeDocument/2006/relationships/image" Target="../media/image30.png"/><Relationship Id="rId5" Type="http://schemas.openxmlformats.org/officeDocument/2006/relationships/image" Target="../media/image24.svg"/><Relationship Id="rId10" Type="http://schemas.openxmlformats.org/officeDocument/2006/relationships/image" Target="../media/image29.png"/><Relationship Id="rId4" Type="http://schemas.openxmlformats.org/officeDocument/2006/relationships/image" Target="../media/image23.svg"/><Relationship Id="rId9" Type="http://schemas.openxmlformats.org/officeDocument/2006/relationships/image" Target="../media/image2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5.svg"/><Relationship Id="rId7" Type="http://schemas.openxmlformats.org/officeDocument/2006/relationships/image" Target="../media/image3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11" Type="http://schemas.openxmlformats.org/officeDocument/2006/relationships/image" Target="../media/image38.png"/><Relationship Id="rId5" Type="http://schemas.openxmlformats.org/officeDocument/2006/relationships/image" Target="../media/image32.png"/><Relationship Id="rId10" Type="http://schemas.openxmlformats.org/officeDocument/2006/relationships/image" Target="../media/image37.png"/><Relationship Id="rId4" Type="http://schemas.openxmlformats.org/officeDocument/2006/relationships/image" Target="../media/image21.svg"/><Relationship Id="rId9" Type="http://schemas.openxmlformats.org/officeDocument/2006/relationships/image" Target="../media/image3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svg"/><Relationship Id="rId13" Type="http://schemas.openxmlformats.org/officeDocument/2006/relationships/image" Target="../media/image49.svg"/><Relationship Id="rId18" Type="http://schemas.openxmlformats.org/officeDocument/2006/relationships/image" Target="../media/image52.png"/><Relationship Id="rId3" Type="http://schemas.openxmlformats.org/officeDocument/2006/relationships/image" Target="../media/image39.svg"/><Relationship Id="rId21" Type="http://schemas.openxmlformats.org/officeDocument/2006/relationships/image" Target="../media/image55.svg"/><Relationship Id="rId7" Type="http://schemas.openxmlformats.org/officeDocument/2006/relationships/image" Target="../media/image43.svg"/><Relationship Id="rId12" Type="http://schemas.openxmlformats.org/officeDocument/2006/relationships/image" Target="../media/image48.svg"/><Relationship Id="rId17" Type="http://schemas.openxmlformats.org/officeDocument/2006/relationships/image" Target="../media/image20.svg"/><Relationship Id="rId2" Type="http://schemas.openxmlformats.org/officeDocument/2006/relationships/image" Target="../media/image1.jpeg"/><Relationship Id="rId16" Type="http://schemas.openxmlformats.org/officeDocument/2006/relationships/image" Target="../media/image2.svg"/><Relationship Id="rId20" Type="http://schemas.openxmlformats.org/officeDocument/2006/relationships/image" Target="../media/image5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svg"/><Relationship Id="rId11" Type="http://schemas.openxmlformats.org/officeDocument/2006/relationships/image" Target="../media/image47.svg"/><Relationship Id="rId5" Type="http://schemas.openxmlformats.org/officeDocument/2006/relationships/image" Target="../media/image41.svg"/><Relationship Id="rId15" Type="http://schemas.openxmlformats.org/officeDocument/2006/relationships/image" Target="../media/image51.svg"/><Relationship Id="rId10" Type="http://schemas.openxmlformats.org/officeDocument/2006/relationships/image" Target="../media/image46.svg"/><Relationship Id="rId19" Type="http://schemas.openxmlformats.org/officeDocument/2006/relationships/image" Target="../media/image53.svg"/><Relationship Id="rId4" Type="http://schemas.openxmlformats.org/officeDocument/2006/relationships/image" Target="../media/image40.svg"/><Relationship Id="rId9" Type="http://schemas.openxmlformats.org/officeDocument/2006/relationships/image" Target="../media/image45.svg"/><Relationship Id="rId14" Type="http://schemas.openxmlformats.org/officeDocument/2006/relationships/image" Target="../media/image50.svg"/><Relationship Id="rId22" Type="http://schemas.openxmlformats.org/officeDocument/2006/relationships/image" Target="../media/image56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7" Type="http://schemas.openxmlformats.org/officeDocument/2006/relationships/image" Target="../media/image5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21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7" Type="http://schemas.openxmlformats.org/officeDocument/2006/relationships/image" Target="../media/image6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21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13" Type="http://schemas.openxmlformats.org/officeDocument/2006/relationships/image" Target="../media/image18.svg"/><Relationship Id="rId18" Type="http://schemas.openxmlformats.org/officeDocument/2006/relationships/image" Target="../media/image63.png"/><Relationship Id="rId3" Type="http://schemas.openxmlformats.org/officeDocument/2006/relationships/image" Target="../media/image8.svg"/><Relationship Id="rId7" Type="http://schemas.openxmlformats.org/officeDocument/2006/relationships/image" Target="../media/image12.svg"/><Relationship Id="rId12" Type="http://schemas.openxmlformats.org/officeDocument/2006/relationships/image" Target="../media/image17.svg"/><Relationship Id="rId17" Type="http://schemas.openxmlformats.org/officeDocument/2006/relationships/image" Target="../media/image22.svg"/><Relationship Id="rId2" Type="http://schemas.openxmlformats.org/officeDocument/2006/relationships/image" Target="../media/image1.jpeg"/><Relationship Id="rId16" Type="http://schemas.openxmlformats.org/officeDocument/2006/relationships/image" Target="../media/image20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svg"/><Relationship Id="rId11" Type="http://schemas.openxmlformats.org/officeDocument/2006/relationships/image" Target="../media/image16.svg"/><Relationship Id="rId5" Type="http://schemas.openxmlformats.org/officeDocument/2006/relationships/image" Target="../media/image10.svg"/><Relationship Id="rId15" Type="http://schemas.openxmlformats.org/officeDocument/2006/relationships/image" Target="../media/image5.svg"/><Relationship Id="rId10" Type="http://schemas.openxmlformats.org/officeDocument/2006/relationships/image" Target="../media/image15.svg"/><Relationship Id="rId4" Type="http://schemas.openxmlformats.org/officeDocument/2006/relationships/image" Target="../media/image9.svg"/><Relationship Id="rId9" Type="http://schemas.openxmlformats.org/officeDocument/2006/relationships/image" Target="../media/image14.svg"/><Relationship Id="rId14" Type="http://schemas.openxmlformats.org/officeDocument/2006/relationships/image" Target="../media/image19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5.svg"/><Relationship Id="rId7" Type="http://schemas.openxmlformats.org/officeDocument/2006/relationships/image" Target="../media/image6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5.png"/><Relationship Id="rId5" Type="http://schemas.openxmlformats.org/officeDocument/2006/relationships/image" Target="../media/image64.png"/><Relationship Id="rId4" Type="http://schemas.openxmlformats.org/officeDocument/2006/relationships/image" Target="../media/image21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svg"/><Relationship Id="rId13" Type="http://schemas.openxmlformats.org/officeDocument/2006/relationships/image" Target="../media/image76.svg"/><Relationship Id="rId3" Type="http://schemas.openxmlformats.org/officeDocument/2006/relationships/image" Target="../media/image2.svg"/><Relationship Id="rId7" Type="http://schemas.openxmlformats.org/officeDocument/2006/relationships/image" Target="../media/image70.svg"/><Relationship Id="rId12" Type="http://schemas.openxmlformats.org/officeDocument/2006/relationships/image" Target="../media/image75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9.svg"/><Relationship Id="rId11" Type="http://schemas.openxmlformats.org/officeDocument/2006/relationships/image" Target="../media/image74.svg"/><Relationship Id="rId5" Type="http://schemas.openxmlformats.org/officeDocument/2006/relationships/image" Target="../media/image5.svg"/><Relationship Id="rId10" Type="http://schemas.openxmlformats.org/officeDocument/2006/relationships/image" Target="../media/image73.svg"/><Relationship Id="rId4" Type="http://schemas.openxmlformats.org/officeDocument/2006/relationships/image" Target="../media/image68.jpeg"/><Relationship Id="rId9" Type="http://schemas.openxmlformats.org/officeDocument/2006/relationships/image" Target="../media/image72.svg"/><Relationship Id="rId14" Type="http://schemas.openxmlformats.org/officeDocument/2006/relationships/image" Target="../media/image77.sv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svg"/><Relationship Id="rId13" Type="http://schemas.openxmlformats.org/officeDocument/2006/relationships/image" Target="../media/image76.svg"/><Relationship Id="rId3" Type="http://schemas.openxmlformats.org/officeDocument/2006/relationships/image" Target="../media/image2.svg"/><Relationship Id="rId7" Type="http://schemas.openxmlformats.org/officeDocument/2006/relationships/image" Target="../media/image70.svg"/><Relationship Id="rId12" Type="http://schemas.openxmlformats.org/officeDocument/2006/relationships/image" Target="../media/image75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9.svg"/><Relationship Id="rId11" Type="http://schemas.openxmlformats.org/officeDocument/2006/relationships/image" Target="../media/image74.svg"/><Relationship Id="rId5" Type="http://schemas.openxmlformats.org/officeDocument/2006/relationships/image" Target="../media/image5.svg"/><Relationship Id="rId10" Type="http://schemas.openxmlformats.org/officeDocument/2006/relationships/image" Target="../media/image73.svg"/><Relationship Id="rId4" Type="http://schemas.openxmlformats.org/officeDocument/2006/relationships/image" Target="../media/image68.jpeg"/><Relationship Id="rId9" Type="http://schemas.openxmlformats.org/officeDocument/2006/relationships/image" Target="../media/image72.svg"/><Relationship Id="rId14" Type="http://schemas.openxmlformats.org/officeDocument/2006/relationships/image" Target="../media/image77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7152591">
            <a:off x="13646486" y="-1532831"/>
            <a:ext cx="7847903" cy="7847903"/>
          </a:xfrm>
          <a:custGeom>
            <a:avLst/>
            <a:gdLst/>
            <a:ahLst/>
            <a:cxnLst/>
            <a:rect l="l" t="t" r="r" b="b"/>
            <a:pathLst>
              <a:path w="7847903" h="7847903">
                <a:moveTo>
                  <a:pt x="0" y="0"/>
                </a:moveTo>
                <a:lnTo>
                  <a:pt x="7847903" y="0"/>
                </a:lnTo>
                <a:lnTo>
                  <a:pt x="7847903" y="7847904"/>
                </a:lnTo>
                <a:lnTo>
                  <a:pt x="0" y="784790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7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67884" flipH="1">
            <a:off x="9228087" y="845960"/>
            <a:ext cx="7907474" cy="8595081"/>
          </a:xfrm>
          <a:custGeom>
            <a:avLst/>
            <a:gdLst/>
            <a:ahLst/>
            <a:cxnLst/>
            <a:rect l="l" t="t" r="r" b="b"/>
            <a:pathLst>
              <a:path w="7907474" h="8595081">
                <a:moveTo>
                  <a:pt x="7907474" y="0"/>
                </a:moveTo>
                <a:lnTo>
                  <a:pt x="0" y="0"/>
                </a:lnTo>
                <a:lnTo>
                  <a:pt x="0" y="8595080"/>
                </a:lnTo>
                <a:lnTo>
                  <a:pt x="7907474" y="8595080"/>
                </a:lnTo>
                <a:lnTo>
                  <a:pt x="7907474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5" name="Group 5"/>
          <p:cNvGrpSpPr/>
          <p:nvPr/>
        </p:nvGrpSpPr>
        <p:grpSpPr>
          <a:xfrm>
            <a:off x="9811529" y="2115639"/>
            <a:ext cx="6055723" cy="6055723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5"/>
              <a:stretch>
                <a:fillRect l="-25471" r="-25471"/>
              </a:stretch>
            </a:blipFill>
          </p:spPr>
        </p:sp>
      </p:grpSp>
      <p:sp>
        <p:nvSpPr>
          <p:cNvPr id="7" name="Freeform 7"/>
          <p:cNvSpPr/>
          <p:nvPr/>
        </p:nvSpPr>
        <p:spPr>
          <a:xfrm rot="-5586992">
            <a:off x="8483816" y="-2743412"/>
            <a:ext cx="3065763" cy="5486824"/>
          </a:xfrm>
          <a:custGeom>
            <a:avLst/>
            <a:gdLst/>
            <a:ahLst/>
            <a:cxnLst/>
            <a:rect l="l" t="t" r="r" b="b"/>
            <a:pathLst>
              <a:path w="3065763" h="5486824">
                <a:moveTo>
                  <a:pt x="0" y="0"/>
                </a:moveTo>
                <a:lnTo>
                  <a:pt x="3065763" y="0"/>
                </a:lnTo>
                <a:lnTo>
                  <a:pt x="3065763" y="5486824"/>
                </a:lnTo>
                <a:lnTo>
                  <a:pt x="0" y="548682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70000"/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9672851">
            <a:off x="15622600" y="8011508"/>
            <a:ext cx="4550983" cy="4550983"/>
          </a:xfrm>
          <a:custGeom>
            <a:avLst/>
            <a:gdLst/>
            <a:ahLst/>
            <a:cxnLst/>
            <a:rect l="l" t="t" r="r" b="b"/>
            <a:pathLst>
              <a:path w="4550983" h="4550983">
                <a:moveTo>
                  <a:pt x="0" y="0"/>
                </a:moveTo>
                <a:lnTo>
                  <a:pt x="4550983" y="0"/>
                </a:lnTo>
                <a:lnTo>
                  <a:pt x="4550983" y="4550984"/>
                </a:lnTo>
                <a:lnTo>
                  <a:pt x="0" y="455098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7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028700" y="1028700"/>
            <a:ext cx="522705" cy="783078"/>
          </a:xfrm>
          <a:custGeom>
            <a:avLst/>
            <a:gdLst/>
            <a:ahLst/>
            <a:cxnLst/>
            <a:rect l="l" t="t" r="r" b="b"/>
            <a:pathLst>
              <a:path w="522705" h="783078">
                <a:moveTo>
                  <a:pt x="0" y="0"/>
                </a:moveTo>
                <a:lnTo>
                  <a:pt x="522705" y="0"/>
                </a:lnTo>
                <a:lnTo>
                  <a:pt x="522705" y="783078"/>
                </a:lnTo>
                <a:lnTo>
                  <a:pt x="0" y="78307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0" name="AutoShape 10"/>
          <p:cNvSpPr/>
          <p:nvPr/>
        </p:nvSpPr>
        <p:spPr>
          <a:xfrm>
            <a:off x="1028700" y="7266648"/>
            <a:ext cx="7964119" cy="0"/>
          </a:xfrm>
          <a:prstGeom prst="line">
            <a:avLst/>
          </a:prstGeom>
          <a:ln w="66675" cap="flat">
            <a:solidFill>
              <a:srgbClr val="FFB823"/>
            </a:solidFill>
            <a:prstDash val="solid"/>
            <a:headEnd type="none" w="sm" len="sm"/>
            <a:tailEnd type="oval" w="lg" len="lg"/>
          </a:ln>
        </p:spPr>
      </p:sp>
      <p:sp>
        <p:nvSpPr>
          <p:cNvPr id="11" name="Freeform 11"/>
          <p:cNvSpPr/>
          <p:nvPr/>
        </p:nvSpPr>
        <p:spPr>
          <a:xfrm rot="4960517">
            <a:off x="8487068" y="8114614"/>
            <a:ext cx="1967328" cy="3520945"/>
          </a:xfrm>
          <a:custGeom>
            <a:avLst/>
            <a:gdLst/>
            <a:ahLst/>
            <a:cxnLst/>
            <a:rect l="l" t="t" r="r" b="b"/>
            <a:pathLst>
              <a:path w="1967328" h="3520945">
                <a:moveTo>
                  <a:pt x="0" y="0"/>
                </a:moveTo>
                <a:lnTo>
                  <a:pt x="1967328" y="0"/>
                </a:lnTo>
                <a:lnTo>
                  <a:pt x="1967328" y="3520946"/>
                </a:lnTo>
                <a:lnTo>
                  <a:pt x="0" y="352094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70000"/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1028700" y="8452795"/>
            <a:ext cx="695334" cy="695334"/>
          </a:xfrm>
          <a:custGeom>
            <a:avLst/>
            <a:gdLst/>
            <a:ahLst/>
            <a:cxnLst/>
            <a:rect l="l" t="t" r="r" b="b"/>
            <a:pathLst>
              <a:path w="695334" h="695334">
                <a:moveTo>
                  <a:pt x="0" y="0"/>
                </a:moveTo>
                <a:lnTo>
                  <a:pt x="695334" y="0"/>
                </a:lnTo>
                <a:lnTo>
                  <a:pt x="695334" y="695333"/>
                </a:lnTo>
                <a:lnTo>
                  <a:pt x="0" y="6953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1914921" y="8675769"/>
            <a:ext cx="7527602" cy="4723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12"/>
              </a:lnSpc>
            </a:pPr>
            <a:r>
              <a:rPr lang="en-US" sz="313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 ПОМОЩЬ УЧИТЕЛЯМ МАТЕМАТИКИ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28700" y="3239796"/>
            <a:ext cx="7651778" cy="18295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774"/>
              </a:lnSpc>
            </a:pPr>
            <a:r>
              <a:rPr lang="en-US" sz="12521" b="1">
                <a:solidFill>
                  <a:srgbClr val="2D4F2B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АЛГЕБРА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390653" y="5576831"/>
            <a:ext cx="4927872" cy="11680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623"/>
              </a:lnSpc>
            </a:pPr>
            <a:r>
              <a:rPr lang="en-US" sz="7839" b="1">
                <a:solidFill>
                  <a:srgbClr val="2D4F2B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10 КЛАСС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914921" y="1217052"/>
            <a:ext cx="2289409" cy="6769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07"/>
              </a:lnSpc>
            </a:pPr>
            <a:r>
              <a:rPr lang="en-US" sz="4552" b="1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УРОК 1.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7152591">
            <a:off x="13646486" y="-1532831"/>
            <a:ext cx="7847903" cy="7847903"/>
          </a:xfrm>
          <a:custGeom>
            <a:avLst/>
            <a:gdLst/>
            <a:ahLst/>
            <a:cxnLst/>
            <a:rect l="l" t="t" r="r" b="b"/>
            <a:pathLst>
              <a:path w="7847903" h="7847903">
                <a:moveTo>
                  <a:pt x="0" y="0"/>
                </a:moveTo>
                <a:lnTo>
                  <a:pt x="7847903" y="0"/>
                </a:lnTo>
                <a:lnTo>
                  <a:pt x="7847903" y="7847904"/>
                </a:lnTo>
                <a:lnTo>
                  <a:pt x="0" y="784790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7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67884" flipH="1">
            <a:off x="9228087" y="845960"/>
            <a:ext cx="7907474" cy="8595081"/>
          </a:xfrm>
          <a:custGeom>
            <a:avLst/>
            <a:gdLst/>
            <a:ahLst/>
            <a:cxnLst/>
            <a:rect l="l" t="t" r="r" b="b"/>
            <a:pathLst>
              <a:path w="7907474" h="8595081">
                <a:moveTo>
                  <a:pt x="7907474" y="0"/>
                </a:moveTo>
                <a:lnTo>
                  <a:pt x="0" y="0"/>
                </a:lnTo>
                <a:lnTo>
                  <a:pt x="0" y="8595080"/>
                </a:lnTo>
                <a:lnTo>
                  <a:pt x="7907474" y="8595080"/>
                </a:lnTo>
                <a:lnTo>
                  <a:pt x="7907474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5" name="Group 5"/>
          <p:cNvGrpSpPr/>
          <p:nvPr/>
        </p:nvGrpSpPr>
        <p:grpSpPr>
          <a:xfrm>
            <a:off x="9811529" y="2115639"/>
            <a:ext cx="6055723" cy="6055723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5"/>
              <a:stretch>
                <a:fillRect l="-25471" r="-25471"/>
              </a:stretch>
            </a:blipFill>
          </p:spPr>
        </p:sp>
      </p:grpSp>
      <p:sp>
        <p:nvSpPr>
          <p:cNvPr id="7" name="Freeform 7"/>
          <p:cNvSpPr/>
          <p:nvPr/>
        </p:nvSpPr>
        <p:spPr>
          <a:xfrm rot="-5586992">
            <a:off x="8483816" y="-2743412"/>
            <a:ext cx="3065763" cy="5486824"/>
          </a:xfrm>
          <a:custGeom>
            <a:avLst/>
            <a:gdLst/>
            <a:ahLst/>
            <a:cxnLst/>
            <a:rect l="l" t="t" r="r" b="b"/>
            <a:pathLst>
              <a:path w="3065763" h="5486824">
                <a:moveTo>
                  <a:pt x="0" y="0"/>
                </a:moveTo>
                <a:lnTo>
                  <a:pt x="3065763" y="0"/>
                </a:lnTo>
                <a:lnTo>
                  <a:pt x="3065763" y="5486824"/>
                </a:lnTo>
                <a:lnTo>
                  <a:pt x="0" y="548682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70000"/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9672851">
            <a:off x="15622600" y="8011508"/>
            <a:ext cx="4550983" cy="4550983"/>
          </a:xfrm>
          <a:custGeom>
            <a:avLst/>
            <a:gdLst/>
            <a:ahLst/>
            <a:cxnLst/>
            <a:rect l="l" t="t" r="r" b="b"/>
            <a:pathLst>
              <a:path w="4550983" h="4550983">
                <a:moveTo>
                  <a:pt x="0" y="0"/>
                </a:moveTo>
                <a:lnTo>
                  <a:pt x="4550983" y="0"/>
                </a:lnTo>
                <a:lnTo>
                  <a:pt x="4550983" y="4550984"/>
                </a:lnTo>
                <a:lnTo>
                  <a:pt x="0" y="455098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7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028700" y="1028700"/>
            <a:ext cx="522705" cy="783078"/>
          </a:xfrm>
          <a:custGeom>
            <a:avLst/>
            <a:gdLst/>
            <a:ahLst/>
            <a:cxnLst/>
            <a:rect l="l" t="t" r="r" b="b"/>
            <a:pathLst>
              <a:path w="522705" h="783078">
                <a:moveTo>
                  <a:pt x="0" y="0"/>
                </a:moveTo>
                <a:lnTo>
                  <a:pt x="522705" y="0"/>
                </a:lnTo>
                <a:lnTo>
                  <a:pt x="522705" y="783078"/>
                </a:lnTo>
                <a:lnTo>
                  <a:pt x="0" y="78307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0" name="AutoShape 10"/>
          <p:cNvSpPr/>
          <p:nvPr/>
        </p:nvSpPr>
        <p:spPr>
          <a:xfrm>
            <a:off x="1028700" y="7266648"/>
            <a:ext cx="7964119" cy="0"/>
          </a:xfrm>
          <a:prstGeom prst="line">
            <a:avLst/>
          </a:prstGeom>
          <a:ln w="66675" cap="flat">
            <a:solidFill>
              <a:srgbClr val="FFB823"/>
            </a:solidFill>
            <a:prstDash val="solid"/>
            <a:headEnd type="none" w="sm" len="sm"/>
            <a:tailEnd type="oval" w="lg" len="lg"/>
          </a:ln>
        </p:spPr>
      </p:sp>
      <p:sp>
        <p:nvSpPr>
          <p:cNvPr id="11" name="Freeform 11"/>
          <p:cNvSpPr/>
          <p:nvPr/>
        </p:nvSpPr>
        <p:spPr>
          <a:xfrm rot="4960517">
            <a:off x="8487068" y="8114614"/>
            <a:ext cx="1967328" cy="3520945"/>
          </a:xfrm>
          <a:custGeom>
            <a:avLst/>
            <a:gdLst/>
            <a:ahLst/>
            <a:cxnLst/>
            <a:rect l="l" t="t" r="r" b="b"/>
            <a:pathLst>
              <a:path w="1967328" h="3520945">
                <a:moveTo>
                  <a:pt x="0" y="0"/>
                </a:moveTo>
                <a:lnTo>
                  <a:pt x="1967328" y="0"/>
                </a:lnTo>
                <a:lnTo>
                  <a:pt x="1967328" y="3520946"/>
                </a:lnTo>
                <a:lnTo>
                  <a:pt x="0" y="352094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70000"/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1914921" y="1217052"/>
            <a:ext cx="2289409" cy="6769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07"/>
              </a:lnSpc>
            </a:pPr>
            <a:r>
              <a:rPr lang="en-US" sz="4552" b="1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УРОК 1.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360590" y="3132295"/>
            <a:ext cx="8987997" cy="33866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702"/>
              </a:lnSpc>
            </a:pPr>
            <a:r>
              <a:rPr lang="en-US" sz="7911" b="1">
                <a:solidFill>
                  <a:srgbClr val="2D4F2B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МНОЖЕСТВА. ОПЕРАЦИИ НАД МНОЖЕСТВАМИ.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128066" y="7604677"/>
            <a:ext cx="5453046" cy="13966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421"/>
              </a:lnSpc>
            </a:pPr>
            <a:r>
              <a:rPr lang="en-US" sz="9474" b="1">
                <a:solidFill>
                  <a:srgbClr val="2D4F2B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§ 1.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 rot="-5400000">
            <a:off x="-351334" y="7952136"/>
            <a:ext cx="2489233" cy="657756"/>
            <a:chOff x="0" y="0"/>
            <a:chExt cx="3318977" cy="877008"/>
          </a:xfrm>
        </p:grpSpPr>
        <p:sp>
          <p:nvSpPr>
            <p:cNvPr id="4" name="Freeform 4"/>
            <p:cNvSpPr/>
            <p:nvPr/>
          </p:nvSpPr>
          <p:spPr>
            <a:xfrm>
              <a:off x="2497089" y="301"/>
              <a:ext cx="197616" cy="197616"/>
            </a:xfrm>
            <a:custGeom>
              <a:avLst/>
              <a:gdLst/>
              <a:ahLst/>
              <a:cxnLst/>
              <a:rect l="l" t="t" r="r" b="b"/>
              <a:pathLst>
                <a:path w="197616" h="197616">
                  <a:moveTo>
                    <a:pt x="0" y="0"/>
                  </a:moveTo>
                  <a:lnTo>
                    <a:pt x="197616" y="0"/>
                  </a:lnTo>
                  <a:lnTo>
                    <a:pt x="197616" y="197615"/>
                  </a:lnTo>
                  <a:lnTo>
                    <a:pt x="0" y="1976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19999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-458543" t="-97554" r="-360591" b="-721580"/>
              </a:stretch>
            </a:blipFill>
          </p:spPr>
        </p:sp>
        <p:sp>
          <p:nvSpPr>
            <p:cNvPr id="5" name="Freeform 5"/>
            <p:cNvSpPr/>
            <p:nvPr/>
          </p:nvSpPr>
          <p:spPr>
            <a:xfrm>
              <a:off x="1248544" y="0"/>
              <a:ext cx="197616" cy="198337"/>
            </a:xfrm>
            <a:custGeom>
              <a:avLst/>
              <a:gdLst/>
              <a:ahLst/>
              <a:cxnLst/>
              <a:rect l="l" t="t" r="r" b="b"/>
              <a:pathLst>
                <a:path w="197616" h="198337">
                  <a:moveTo>
                    <a:pt x="0" y="0"/>
                  </a:moveTo>
                  <a:lnTo>
                    <a:pt x="197616" y="0"/>
                  </a:lnTo>
                  <a:lnTo>
                    <a:pt x="197616" y="198337"/>
                  </a:lnTo>
                  <a:lnTo>
                    <a:pt x="0" y="1983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19999"/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 l="-638766" t="-469622" r="-81317" b="-377741"/>
              </a:stretch>
            </a:blipFill>
          </p:spPr>
        </p:sp>
        <p:sp>
          <p:nvSpPr>
            <p:cNvPr id="6" name="Freeform 6"/>
            <p:cNvSpPr/>
            <p:nvPr/>
          </p:nvSpPr>
          <p:spPr>
            <a:xfrm>
              <a:off x="3121361" y="678787"/>
              <a:ext cx="197616" cy="197616"/>
            </a:xfrm>
            <a:custGeom>
              <a:avLst/>
              <a:gdLst/>
              <a:ahLst/>
              <a:cxnLst/>
              <a:rect l="l" t="t" r="r" b="b"/>
              <a:pathLst>
                <a:path w="197616" h="197616">
                  <a:moveTo>
                    <a:pt x="0" y="0"/>
                  </a:moveTo>
                  <a:lnTo>
                    <a:pt x="197616" y="0"/>
                  </a:lnTo>
                  <a:lnTo>
                    <a:pt x="197616" y="197616"/>
                  </a:lnTo>
                  <a:lnTo>
                    <a:pt x="0" y="19761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19999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-543953" t="-641085" r="-139663" b="-69902"/>
              </a:stretch>
            </a:blipFill>
          </p:spPr>
        </p:sp>
        <p:sp>
          <p:nvSpPr>
            <p:cNvPr id="7" name="Freeform 7"/>
            <p:cNvSpPr/>
            <p:nvPr/>
          </p:nvSpPr>
          <p:spPr>
            <a:xfrm>
              <a:off x="624272" y="443"/>
              <a:ext cx="197616" cy="197273"/>
            </a:xfrm>
            <a:custGeom>
              <a:avLst/>
              <a:gdLst/>
              <a:ahLst/>
              <a:cxnLst/>
              <a:rect l="l" t="t" r="r" b="b"/>
              <a:pathLst>
                <a:path w="197616" h="197273">
                  <a:moveTo>
                    <a:pt x="0" y="0"/>
                  </a:moveTo>
                  <a:lnTo>
                    <a:pt x="197616" y="0"/>
                  </a:lnTo>
                  <a:lnTo>
                    <a:pt x="197616" y="197274"/>
                  </a:lnTo>
                  <a:lnTo>
                    <a:pt x="0" y="19727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19999"/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-470127" t="-421608" r="-123715" b="-173438"/>
              </a:stretch>
            </a:blipFill>
          </p:spPr>
        </p:sp>
        <p:sp>
          <p:nvSpPr>
            <p:cNvPr id="8" name="Freeform 8"/>
            <p:cNvSpPr/>
            <p:nvPr/>
          </p:nvSpPr>
          <p:spPr>
            <a:xfrm>
              <a:off x="1872817" y="301"/>
              <a:ext cx="197616" cy="197616"/>
            </a:xfrm>
            <a:custGeom>
              <a:avLst/>
              <a:gdLst/>
              <a:ahLst/>
              <a:cxnLst/>
              <a:rect l="l" t="t" r="r" b="b"/>
              <a:pathLst>
                <a:path w="197616" h="197616">
                  <a:moveTo>
                    <a:pt x="0" y="0"/>
                  </a:moveTo>
                  <a:lnTo>
                    <a:pt x="197615" y="0"/>
                  </a:lnTo>
                  <a:lnTo>
                    <a:pt x="197615" y="197615"/>
                  </a:lnTo>
                  <a:lnTo>
                    <a:pt x="0" y="1976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19999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-306898" t="-56319" r="-124557" b="-403107"/>
              </a:stretch>
            </a:blipFill>
          </p:spPr>
        </p:sp>
        <p:sp>
          <p:nvSpPr>
            <p:cNvPr id="9" name="Freeform 9"/>
            <p:cNvSpPr/>
            <p:nvPr/>
          </p:nvSpPr>
          <p:spPr>
            <a:xfrm>
              <a:off x="3121361" y="301"/>
              <a:ext cx="197616" cy="197616"/>
            </a:xfrm>
            <a:custGeom>
              <a:avLst/>
              <a:gdLst/>
              <a:ahLst/>
              <a:cxnLst/>
              <a:rect l="l" t="t" r="r" b="b"/>
              <a:pathLst>
                <a:path w="197616" h="197616">
                  <a:moveTo>
                    <a:pt x="0" y="0"/>
                  </a:moveTo>
                  <a:lnTo>
                    <a:pt x="197616" y="0"/>
                  </a:lnTo>
                  <a:lnTo>
                    <a:pt x="197616" y="197615"/>
                  </a:lnTo>
                  <a:lnTo>
                    <a:pt x="0" y="1976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19999"/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 l="-85460" t="-85441" r="-503456" b="-503475"/>
              </a:stretch>
            </a:blipFill>
          </p:spPr>
        </p:sp>
        <p:sp>
          <p:nvSpPr>
            <p:cNvPr id="10" name="Freeform 10"/>
            <p:cNvSpPr/>
            <p:nvPr/>
          </p:nvSpPr>
          <p:spPr>
            <a:xfrm>
              <a:off x="0" y="678787"/>
              <a:ext cx="197616" cy="197616"/>
            </a:xfrm>
            <a:custGeom>
              <a:avLst/>
              <a:gdLst/>
              <a:ahLst/>
              <a:cxnLst/>
              <a:rect l="l" t="t" r="r" b="b"/>
              <a:pathLst>
                <a:path w="197616" h="197616">
                  <a:moveTo>
                    <a:pt x="0" y="0"/>
                  </a:moveTo>
                  <a:lnTo>
                    <a:pt x="197616" y="0"/>
                  </a:lnTo>
                  <a:lnTo>
                    <a:pt x="197616" y="197616"/>
                  </a:lnTo>
                  <a:lnTo>
                    <a:pt x="0" y="19761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19999"/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-468660" t="-344973" r="-122978" b="-172314"/>
              </a:stretch>
            </a:blipFill>
          </p:spPr>
        </p:sp>
        <p:sp>
          <p:nvSpPr>
            <p:cNvPr id="11" name="Freeform 11"/>
            <p:cNvSpPr/>
            <p:nvPr/>
          </p:nvSpPr>
          <p:spPr>
            <a:xfrm>
              <a:off x="624272" y="678599"/>
              <a:ext cx="197616" cy="198068"/>
            </a:xfrm>
            <a:custGeom>
              <a:avLst/>
              <a:gdLst/>
              <a:ahLst/>
              <a:cxnLst/>
              <a:rect l="l" t="t" r="r" b="b"/>
              <a:pathLst>
                <a:path w="197616" h="198068">
                  <a:moveTo>
                    <a:pt x="0" y="0"/>
                  </a:moveTo>
                  <a:lnTo>
                    <a:pt x="197616" y="0"/>
                  </a:lnTo>
                  <a:lnTo>
                    <a:pt x="197616" y="198068"/>
                  </a:lnTo>
                  <a:lnTo>
                    <a:pt x="0" y="19806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19999"/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 l="-320832" t="-278811" r="-40455" b="-81423"/>
              </a:stretch>
            </a:blipFill>
          </p:spPr>
        </p:sp>
        <p:sp>
          <p:nvSpPr>
            <p:cNvPr id="12" name="Freeform 12"/>
            <p:cNvSpPr/>
            <p:nvPr/>
          </p:nvSpPr>
          <p:spPr>
            <a:xfrm>
              <a:off x="2497089" y="678355"/>
              <a:ext cx="197616" cy="198653"/>
            </a:xfrm>
            <a:custGeom>
              <a:avLst/>
              <a:gdLst/>
              <a:ahLst/>
              <a:cxnLst/>
              <a:rect l="l" t="t" r="r" b="b"/>
              <a:pathLst>
                <a:path w="197616" h="198653">
                  <a:moveTo>
                    <a:pt x="0" y="0"/>
                  </a:moveTo>
                  <a:lnTo>
                    <a:pt x="197616" y="0"/>
                  </a:lnTo>
                  <a:lnTo>
                    <a:pt x="197616" y="198653"/>
                  </a:lnTo>
                  <a:lnTo>
                    <a:pt x="0" y="19865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19999"/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 l="-456846" t="-60785" r="-135515" b="-527961"/>
              </a:stretch>
            </a:blipFill>
          </p:spPr>
        </p:sp>
        <p:sp>
          <p:nvSpPr>
            <p:cNvPr id="13" name="Freeform 13"/>
            <p:cNvSpPr/>
            <p:nvPr/>
          </p:nvSpPr>
          <p:spPr>
            <a:xfrm>
              <a:off x="0" y="1395"/>
              <a:ext cx="197616" cy="194988"/>
            </a:xfrm>
            <a:custGeom>
              <a:avLst/>
              <a:gdLst/>
              <a:ahLst/>
              <a:cxnLst/>
              <a:rect l="l" t="t" r="r" b="b"/>
              <a:pathLst>
                <a:path w="197616" h="194988">
                  <a:moveTo>
                    <a:pt x="0" y="0"/>
                  </a:moveTo>
                  <a:lnTo>
                    <a:pt x="197616" y="0"/>
                  </a:lnTo>
                  <a:lnTo>
                    <a:pt x="197616" y="194989"/>
                  </a:lnTo>
                  <a:lnTo>
                    <a:pt x="0" y="19498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19999"/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 l="-492466" t="-104900" r="-217722" b="-616207"/>
              </a:stretch>
            </a:blipFill>
          </p:spPr>
        </p:sp>
        <p:sp>
          <p:nvSpPr>
            <p:cNvPr id="14" name="Freeform 14"/>
            <p:cNvSpPr/>
            <p:nvPr/>
          </p:nvSpPr>
          <p:spPr>
            <a:xfrm>
              <a:off x="1872817" y="678787"/>
              <a:ext cx="197616" cy="197616"/>
            </a:xfrm>
            <a:custGeom>
              <a:avLst/>
              <a:gdLst/>
              <a:ahLst/>
              <a:cxnLst/>
              <a:rect l="l" t="t" r="r" b="b"/>
              <a:pathLst>
                <a:path w="197616" h="197616">
                  <a:moveTo>
                    <a:pt x="0" y="0"/>
                  </a:moveTo>
                  <a:lnTo>
                    <a:pt x="197615" y="0"/>
                  </a:lnTo>
                  <a:lnTo>
                    <a:pt x="197615" y="197616"/>
                  </a:lnTo>
                  <a:lnTo>
                    <a:pt x="0" y="19761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19999"/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 l="-605518" t="-68326" r="-226411" b="-717008"/>
              </a:stretch>
            </a:blipFill>
          </p:spPr>
        </p:sp>
        <p:sp>
          <p:nvSpPr>
            <p:cNvPr id="15" name="Freeform 15"/>
            <p:cNvSpPr/>
            <p:nvPr/>
          </p:nvSpPr>
          <p:spPr>
            <a:xfrm>
              <a:off x="1248544" y="678569"/>
              <a:ext cx="197616" cy="198139"/>
            </a:xfrm>
            <a:custGeom>
              <a:avLst/>
              <a:gdLst/>
              <a:ahLst/>
              <a:cxnLst/>
              <a:rect l="l" t="t" r="r" b="b"/>
              <a:pathLst>
                <a:path w="197616" h="198139">
                  <a:moveTo>
                    <a:pt x="0" y="0"/>
                  </a:moveTo>
                  <a:lnTo>
                    <a:pt x="197616" y="0"/>
                  </a:lnTo>
                  <a:lnTo>
                    <a:pt x="197616" y="198139"/>
                  </a:lnTo>
                  <a:lnTo>
                    <a:pt x="0" y="1981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19999"/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 l="-527907" t="-465593" r="-164378" b="-211761"/>
              </a:stretch>
            </a:blipFill>
          </p:spPr>
        </p:sp>
      </p:grpSp>
      <p:sp>
        <p:nvSpPr>
          <p:cNvPr id="16" name="Freeform 16"/>
          <p:cNvSpPr/>
          <p:nvPr/>
        </p:nvSpPr>
        <p:spPr>
          <a:xfrm rot="-7691554">
            <a:off x="-739451" y="-1886724"/>
            <a:ext cx="3065763" cy="5486824"/>
          </a:xfrm>
          <a:custGeom>
            <a:avLst/>
            <a:gdLst/>
            <a:ahLst/>
            <a:cxnLst/>
            <a:rect l="l" t="t" r="r" b="b"/>
            <a:pathLst>
              <a:path w="3065763" h="5486824">
                <a:moveTo>
                  <a:pt x="0" y="0"/>
                </a:moveTo>
                <a:lnTo>
                  <a:pt x="3065763" y="0"/>
                </a:lnTo>
                <a:lnTo>
                  <a:pt x="3065763" y="5486825"/>
                </a:lnTo>
                <a:lnTo>
                  <a:pt x="0" y="548682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70000"/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 flipH="1">
            <a:off x="11834029" y="9201150"/>
            <a:ext cx="6667444" cy="2300175"/>
          </a:xfrm>
          <a:custGeom>
            <a:avLst/>
            <a:gdLst/>
            <a:ahLst/>
            <a:cxnLst/>
            <a:rect l="l" t="t" r="r" b="b"/>
            <a:pathLst>
              <a:path w="6667444" h="2300175">
                <a:moveTo>
                  <a:pt x="6667445" y="0"/>
                </a:moveTo>
                <a:lnTo>
                  <a:pt x="0" y="0"/>
                </a:lnTo>
                <a:lnTo>
                  <a:pt x="0" y="2300175"/>
                </a:lnTo>
                <a:lnTo>
                  <a:pt x="6667445" y="2300175"/>
                </a:lnTo>
                <a:lnTo>
                  <a:pt x="6667445" y="0"/>
                </a:lnTo>
                <a:close/>
              </a:path>
            </a:pathLst>
          </a:custGeom>
          <a:blipFill>
            <a:blip>
              <a:alphaModFix amt="70000"/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b="-189866"/>
            </a:stretch>
          </a:blipFill>
        </p:spPr>
      </p:sp>
      <p:grpSp>
        <p:nvGrpSpPr>
          <p:cNvPr id="18" name="Group 18"/>
          <p:cNvGrpSpPr/>
          <p:nvPr/>
        </p:nvGrpSpPr>
        <p:grpSpPr>
          <a:xfrm>
            <a:off x="1028700" y="1028700"/>
            <a:ext cx="16230600" cy="1567146"/>
            <a:chOff x="0" y="0"/>
            <a:chExt cx="3520106" cy="339884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3520106" cy="339884"/>
            </a:xfrm>
            <a:custGeom>
              <a:avLst/>
              <a:gdLst/>
              <a:ahLst/>
              <a:cxnLst/>
              <a:rect l="l" t="t" r="r" b="b"/>
              <a:pathLst>
                <a:path w="3520106" h="339884">
                  <a:moveTo>
                    <a:pt x="0" y="0"/>
                  </a:moveTo>
                  <a:lnTo>
                    <a:pt x="3520106" y="0"/>
                  </a:lnTo>
                  <a:lnTo>
                    <a:pt x="3520106" y="339884"/>
                  </a:lnTo>
                  <a:lnTo>
                    <a:pt x="0" y="339884"/>
                  </a:lnTo>
                  <a:close/>
                </a:path>
              </a:pathLst>
            </a:custGeom>
            <a:solidFill>
              <a:srgbClr val="FED98B"/>
            </a:solidFill>
            <a:ln w="19050" cap="sq">
              <a:solidFill>
                <a:srgbClr val="FFB823"/>
              </a:solidFill>
              <a:prstDash val="solid"/>
              <a:miter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0" y="-28575"/>
              <a:ext cx="3520106" cy="368459"/>
            </a:xfrm>
            <a:prstGeom prst="rect">
              <a:avLst/>
            </a:prstGeom>
          </p:spPr>
          <p:txBody>
            <a:bodyPr lIns="61690" tIns="61690" rIns="61690" bIns="61690" rtlCol="0" anchor="ctr"/>
            <a:lstStyle/>
            <a:p>
              <a:pPr algn="ctr">
                <a:lnSpc>
                  <a:spcPts val="2660"/>
                </a:lnSpc>
              </a:pPr>
              <a:endParaRPr/>
            </a:p>
          </p:txBody>
        </p:sp>
      </p:grpSp>
      <p:sp>
        <p:nvSpPr>
          <p:cNvPr id="21" name="TextBox 21"/>
          <p:cNvSpPr txBox="1"/>
          <p:nvPr/>
        </p:nvSpPr>
        <p:spPr>
          <a:xfrm>
            <a:off x="1028700" y="869611"/>
            <a:ext cx="16230600" cy="16567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3159"/>
              </a:lnSpc>
              <a:spcBef>
                <a:spcPct val="0"/>
              </a:spcBef>
            </a:pPr>
            <a:r>
              <a:rPr lang="en-US" sz="9399" b="1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ПОВТОРИМ!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1036737" y="2320382"/>
            <a:ext cx="12787469" cy="1668886"/>
            <a:chOff x="205614" y="205614"/>
            <a:chExt cx="17049958" cy="2225181"/>
          </a:xfrm>
        </p:grpSpPr>
        <p:grpSp>
          <p:nvGrpSpPr>
            <p:cNvPr id="23" name="Group 23"/>
            <p:cNvGrpSpPr/>
            <p:nvPr/>
          </p:nvGrpSpPr>
          <p:grpSpPr>
            <a:xfrm>
              <a:off x="266492" y="858288"/>
              <a:ext cx="16989080" cy="1572507"/>
              <a:chOff x="0" y="0"/>
              <a:chExt cx="3355868" cy="310619"/>
            </a:xfrm>
          </p:grpSpPr>
          <p:sp>
            <p:nvSpPr>
              <p:cNvPr id="24" name="Freeform 24"/>
              <p:cNvSpPr/>
              <p:nvPr/>
            </p:nvSpPr>
            <p:spPr>
              <a:xfrm>
                <a:off x="0" y="0"/>
                <a:ext cx="3355868" cy="310619"/>
              </a:xfrm>
              <a:custGeom>
                <a:avLst/>
                <a:gdLst/>
                <a:ahLst/>
                <a:cxnLst/>
                <a:rect l="l" t="t" r="r" b="b"/>
                <a:pathLst>
                  <a:path w="3355868" h="310619">
                    <a:moveTo>
                      <a:pt x="18228" y="0"/>
                    </a:moveTo>
                    <a:lnTo>
                      <a:pt x="3337640" y="0"/>
                    </a:lnTo>
                    <a:cubicBezTo>
                      <a:pt x="3347707" y="0"/>
                      <a:pt x="3355868" y="8161"/>
                      <a:pt x="3355868" y="18228"/>
                    </a:cubicBezTo>
                    <a:lnTo>
                      <a:pt x="3355868" y="292391"/>
                    </a:lnTo>
                    <a:cubicBezTo>
                      <a:pt x="3355868" y="302458"/>
                      <a:pt x="3347707" y="310619"/>
                      <a:pt x="3337640" y="310619"/>
                    </a:cubicBezTo>
                    <a:lnTo>
                      <a:pt x="18228" y="310619"/>
                    </a:lnTo>
                    <a:cubicBezTo>
                      <a:pt x="13394" y="310619"/>
                      <a:pt x="8757" y="308698"/>
                      <a:pt x="5339" y="305280"/>
                    </a:cubicBezTo>
                    <a:cubicBezTo>
                      <a:pt x="1920" y="301861"/>
                      <a:pt x="0" y="297225"/>
                      <a:pt x="0" y="292391"/>
                    </a:cubicBezTo>
                    <a:lnTo>
                      <a:pt x="0" y="18228"/>
                    </a:lnTo>
                    <a:cubicBezTo>
                      <a:pt x="0" y="8161"/>
                      <a:pt x="8161" y="0"/>
                      <a:pt x="18228" y="0"/>
                    </a:cubicBezTo>
                    <a:close/>
                  </a:path>
                </a:pathLst>
              </a:custGeom>
              <a:solidFill>
                <a:srgbClr val="FBFAF5"/>
              </a:solidFill>
              <a:ln w="47625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id="25" name="TextBox 25"/>
              <p:cNvSpPr txBox="1"/>
              <p:nvPr/>
            </p:nvSpPr>
            <p:spPr>
              <a:xfrm>
                <a:off x="0" y="-57150"/>
                <a:ext cx="3355868" cy="367769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26" name="Freeform 26"/>
            <p:cNvSpPr/>
            <p:nvPr/>
          </p:nvSpPr>
          <p:spPr>
            <a:xfrm rot="1125372" flipH="1">
              <a:off x="205614" y="205614"/>
              <a:ext cx="1531935" cy="1531935"/>
            </a:xfrm>
            <a:custGeom>
              <a:avLst/>
              <a:gdLst/>
              <a:ahLst/>
              <a:cxnLst/>
              <a:rect l="l" t="t" r="r" b="b"/>
              <a:pathLst>
                <a:path w="1531935" h="1531935">
                  <a:moveTo>
                    <a:pt x="1531935" y="0"/>
                  </a:moveTo>
                  <a:lnTo>
                    <a:pt x="0" y="0"/>
                  </a:lnTo>
                  <a:lnTo>
                    <a:pt x="0" y="1531935"/>
                  </a:lnTo>
                  <a:lnTo>
                    <a:pt x="1531935" y="1531935"/>
                  </a:lnTo>
                  <a:lnTo>
                    <a:pt x="1531935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7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27" name="TextBox 27"/>
            <p:cNvSpPr txBox="1"/>
            <p:nvPr/>
          </p:nvSpPr>
          <p:spPr>
            <a:xfrm>
              <a:off x="1943164" y="1166808"/>
              <a:ext cx="13295779" cy="88169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just">
                <a:lnSpc>
                  <a:spcPts val="5456"/>
                </a:lnSpc>
              </a:pPr>
              <a:r>
                <a:rPr lang="ru-RU" sz="4400" dirty="0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	</a:t>
              </a:r>
              <a:r>
                <a:rPr lang="en-US" sz="4400" dirty="0" err="1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Что</a:t>
              </a:r>
              <a:r>
                <a:rPr lang="en-US" sz="4400" dirty="0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 </a:t>
              </a:r>
              <a:r>
                <a:rPr lang="en-US" sz="4400" dirty="0" err="1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такое</a:t>
              </a:r>
              <a:r>
                <a:rPr lang="en-US" sz="4400" dirty="0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 </a:t>
              </a:r>
              <a:r>
                <a:rPr lang="en-US" sz="4400" dirty="0" err="1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множество</a:t>
              </a:r>
              <a:r>
                <a:rPr lang="en-US" sz="4400" dirty="0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?</a:t>
              </a:r>
            </a:p>
          </p:txBody>
        </p:sp>
      </p:grpSp>
      <p:sp>
        <p:nvSpPr>
          <p:cNvPr id="28" name="Freeform 28"/>
          <p:cNvSpPr/>
          <p:nvPr/>
        </p:nvSpPr>
        <p:spPr>
          <a:xfrm>
            <a:off x="13889447" y="2315302"/>
            <a:ext cx="3369853" cy="7509423"/>
          </a:xfrm>
          <a:custGeom>
            <a:avLst/>
            <a:gdLst/>
            <a:ahLst/>
            <a:cxnLst/>
            <a:rect l="l" t="t" r="r" b="b"/>
            <a:pathLst>
              <a:path w="3369853" h="7509423">
                <a:moveTo>
                  <a:pt x="0" y="0"/>
                </a:moveTo>
                <a:lnTo>
                  <a:pt x="3369853" y="0"/>
                </a:lnTo>
                <a:lnTo>
                  <a:pt x="3369853" y="7509423"/>
                </a:lnTo>
                <a:lnTo>
                  <a:pt x="0" y="750942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</p:sp>
      <p:grpSp>
        <p:nvGrpSpPr>
          <p:cNvPr id="29" name="Group 29"/>
          <p:cNvGrpSpPr/>
          <p:nvPr/>
        </p:nvGrpSpPr>
        <p:grpSpPr>
          <a:xfrm>
            <a:off x="1028700" y="4205519"/>
            <a:ext cx="6597442" cy="4856546"/>
            <a:chOff x="0" y="0"/>
            <a:chExt cx="8796590" cy="6475394"/>
          </a:xfrm>
        </p:grpSpPr>
        <p:grpSp>
          <p:nvGrpSpPr>
            <p:cNvPr id="30" name="Group 30"/>
            <p:cNvGrpSpPr/>
            <p:nvPr/>
          </p:nvGrpSpPr>
          <p:grpSpPr>
            <a:xfrm>
              <a:off x="0" y="0"/>
              <a:ext cx="8796590" cy="6475394"/>
              <a:chOff x="0" y="0"/>
              <a:chExt cx="2011259" cy="1480539"/>
            </a:xfrm>
          </p:grpSpPr>
          <p:sp>
            <p:nvSpPr>
              <p:cNvPr id="31" name="Freeform 31"/>
              <p:cNvSpPr/>
              <p:nvPr/>
            </p:nvSpPr>
            <p:spPr>
              <a:xfrm>
                <a:off x="0" y="0"/>
                <a:ext cx="2011259" cy="1480539"/>
              </a:xfrm>
              <a:custGeom>
                <a:avLst/>
                <a:gdLst/>
                <a:ahLst/>
                <a:cxnLst/>
                <a:rect l="l" t="t" r="r" b="b"/>
                <a:pathLst>
                  <a:path w="2011259" h="1480539">
                    <a:moveTo>
                      <a:pt x="0" y="0"/>
                    </a:moveTo>
                    <a:lnTo>
                      <a:pt x="2011259" y="0"/>
                    </a:lnTo>
                    <a:lnTo>
                      <a:pt x="2011259" y="1480539"/>
                    </a:lnTo>
                    <a:lnTo>
                      <a:pt x="0" y="1480539"/>
                    </a:lnTo>
                    <a:close/>
                  </a:path>
                </a:pathLst>
              </a:custGeom>
              <a:solidFill>
                <a:srgbClr val="718F70"/>
              </a:solidFill>
              <a:ln w="47625" cap="sq">
                <a:solidFill>
                  <a:srgbClr val="2D4F2B"/>
                </a:solidFill>
                <a:prstDash val="solid"/>
                <a:miter/>
              </a:ln>
            </p:spPr>
          </p:sp>
          <p:sp>
            <p:nvSpPr>
              <p:cNvPr id="32" name="TextBox 32"/>
              <p:cNvSpPr txBox="1"/>
              <p:nvPr/>
            </p:nvSpPr>
            <p:spPr>
              <a:xfrm>
                <a:off x="0" y="-57150"/>
                <a:ext cx="2011259" cy="1537689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520"/>
                  </a:lnSpc>
                </a:pPr>
                <a:endParaRPr/>
              </a:p>
            </p:txBody>
          </p:sp>
        </p:grpSp>
        <p:sp>
          <p:nvSpPr>
            <p:cNvPr id="33" name="TextBox 33"/>
            <p:cNvSpPr txBox="1"/>
            <p:nvPr/>
          </p:nvSpPr>
          <p:spPr>
            <a:xfrm>
              <a:off x="232504" y="98635"/>
              <a:ext cx="8331582" cy="620416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160"/>
                </a:lnSpc>
              </a:pPr>
              <a:r>
                <a:rPr lang="en-US" sz="4400" b="1" dirty="0" err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Множество</a:t>
              </a:r>
              <a:r>
                <a:rPr lang="en-US" sz="440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- </a:t>
              </a:r>
              <a:r>
                <a:rPr lang="en-US" sz="4400" b="1" dirty="0" err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это</a:t>
              </a:r>
              <a:r>
                <a:rPr lang="en-US" sz="440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</a:t>
              </a:r>
              <a:r>
                <a:rPr lang="en-US" sz="4400" b="1" dirty="0" err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совокупность</a:t>
              </a:r>
              <a:r>
                <a:rPr lang="en-US" sz="440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</a:t>
              </a:r>
              <a:r>
                <a:rPr lang="en-US" sz="4400" b="1" dirty="0" err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элементом</a:t>
              </a:r>
              <a:r>
                <a:rPr lang="en-US" sz="440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, </a:t>
              </a:r>
              <a:r>
                <a:rPr lang="en-US" sz="4400" b="1" dirty="0" err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объединённых</a:t>
              </a:r>
              <a:r>
                <a:rPr lang="en-US" sz="440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</a:t>
              </a:r>
              <a:r>
                <a:rPr lang="en-US" sz="4400" b="1" dirty="0" err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по</a:t>
              </a:r>
              <a:r>
                <a:rPr lang="en-US" sz="440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</a:t>
              </a:r>
              <a:r>
                <a:rPr lang="en-US" sz="4400" b="1" dirty="0" err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какому-либо</a:t>
              </a:r>
              <a:r>
                <a:rPr lang="en-US" sz="440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</a:t>
              </a:r>
              <a:r>
                <a:rPr lang="en-US" sz="4400" b="1" dirty="0" err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общему</a:t>
              </a:r>
              <a:r>
                <a:rPr lang="en-US" sz="440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</a:t>
              </a:r>
              <a:r>
                <a:rPr lang="en-US" sz="4400" b="1" dirty="0" err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свойству</a:t>
              </a:r>
              <a:r>
                <a:rPr lang="en-US" sz="440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</a:t>
              </a:r>
              <a:r>
                <a:rPr lang="en-US" sz="4400" b="1" dirty="0" err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или</a:t>
              </a:r>
              <a:r>
                <a:rPr lang="en-US" sz="440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</a:t>
              </a:r>
              <a:r>
                <a:rPr lang="en-US" sz="4400" b="1" dirty="0" err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признаку</a:t>
              </a:r>
              <a:r>
                <a:rPr lang="en-US" sz="440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.</a:t>
              </a:r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7862347" y="4205519"/>
            <a:ext cx="3623069" cy="951296"/>
            <a:chOff x="0" y="0"/>
            <a:chExt cx="4830759" cy="1268394"/>
          </a:xfrm>
        </p:grpSpPr>
        <p:grpSp>
          <p:nvGrpSpPr>
            <p:cNvPr id="35" name="Group 35"/>
            <p:cNvGrpSpPr/>
            <p:nvPr/>
          </p:nvGrpSpPr>
          <p:grpSpPr>
            <a:xfrm>
              <a:off x="0" y="0"/>
              <a:ext cx="4830759" cy="1268394"/>
              <a:chOff x="0" y="0"/>
              <a:chExt cx="1104508" cy="290007"/>
            </a:xfrm>
          </p:grpSpPr>
          <p:sp>
            <p:nvSpPr>
              <p:cNvPr id="36" name="Freeform 36"/>
              <p:cNvSpPr/>
              <p:nvPr/>
            </p:nvSpPr>
            <p:spPr>
              <a:xfrm>
                <a:off x="0" y="0"/>
                <a:ext cx="1104508" cy="290007"/>
              </a:xfrm>
              <a:custGeom>
                <a:avLst/>
                <a:gdLst/>
                <a:ahLst/>
                <a:cxnLst/>
                <a:rect l="l" t="t" r="r" b="b"/>
                <a:pathLst>
                  <a:path w="1104508" h="290007">
                    <a:moveTo>
                      <a:pt x="0" y="0"/>
                    </a:moveTo>
                    <a:lnTo>
                      <a:pt x="1104508" y="0"/>
                    </a:lnTo>
                    <a:lnTo>
                      <a:pt x="1104508" y="290007"/>
                    </a:lnTo>
                    <a:lnTo>
                      <a:pt x="0" y="290007"/>
                    </a:lnTo>
                    <a:close/>
                  </a:path>
                </a:pathLst>
              </a:custGeom>
              <a:solidFill>
                <a:srgbClr val="FED98B"/>
              </a:solidFill>
              <a:ln w="47625" cap="sq">
                <a:solidFill>
                  <a:srgbClr val="FFB823"/>
                </a:solidFill>
                <a:prstDash val="solid"/>
                <a:miter/>
              </a:ln>
            </p:spPr>
          </p:sp>
          <p:sp>
            <p:nvSpPr>
              <p:cNvPr id="37" name="TextBox 37"/>
              <p:cNvSpPr txBox="1"/>
              <p:nvPr/>
            </p:nvSpPr>
            <p:spPr>
              <a:xfrm>
                <a:off x="0" y="-57150"/>
                <a:ext cx="1104508" cy="34715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520"/>
                  </a:lnSpc>
                </a:pPr>
                <a:endParaRPr/>
              </a:p>
            </p:txBody>
          </p:sp>
        </p:grpSp>
        <p:sp>
          <p:nvSpPr>
            <p:cNvPr id="38" name="TextBox 38"/>
            <p:cNvSpPr txBox="1"/>
            <p:nvPr/>
          </p:nvSpPr>
          <p:spPr>
            <a:xfrm>
              <a:off x="127682" y="98635"/>
              <a:ext cx="4575394" cy="99716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160"/>
                </a:lnSpc>
              </a:pPr>
              <a:r>
                <a:rPr lang="en-US" sz="4400" b="1" dirty="0" err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Например</a:t>
              </a:r>
              <a:r>
                <a:rPr lang="en-US" sz="440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,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7862347" y="5363389"/>
            <a:ext cx="8867071" cy="1070218"/>
            <a:chOff x="0" y="0"/>
            <a:chExt cx="11822762" cy="1426957"/>
          </a:xfrm>
        </p:grpSpPr>
        <p:grpSp>
          <p:nvGrpSpPr>
            <p:cNvPr id="40" name="Group 40"/>
            <p:cNvGrpSpPr/>
            <p:nvPr/>
          </p:nvGrpSpPr>
          <p:grpSpPr>
            <a:xfrm>
              <a:off x="0" y="0"/>
              <a:ext cx="11822762" cy="1426957"/>
              <a:chOff x="0" y="0"/>
              <a:chExt cx="2335360" cy="281868"/>
            </a:xfrm>
          </p:grpSpPr>
          <p:sp>
            <p:nvSpPr>
              <p:cNvPr id="41" name="Freeform 41"/>
              <p:cNvSpPr/>
              <p:nvPr/>
            </p:nvSpPr>
            <p:spPr>
              <a:xfrm>
                <a:off x="0" y="0"/>
                <a:ext cx="2335360" cy="281868"/>
              </a:xfrm>
              <a:custGeom>
                <a:avLst/>
                <a:gdLst/>
                <a:ahLst/>
                <a:cxnLst/>
                <a:rect l="l" t="t" r="r" b="b"/>
                <a:pathLst>
                  <a:path w="2335360" h="281868">
                    <a:moveTo>
                      <a:pt x="26193" y="0"/>
                    </a:moveTo>
                    <a:lnTo>
                      <a:pt x="2309167" y="0"/>
                    </a:lnTo>
                    <a:cubicBezTo>
                      <a:pt x="2316114" y="0"/>
                      <a:pt x="2322776" y="2760"/>
                      <a:pt x="2327689" y="7672"/>
                    </a:cubicBezTo>
                    <a:cubicBezTo>
                      <a:pt x="2332601" y="12584"/>
                      <a:pt x="2335360" y="19246"/>
                      <a:pt x="2335360" y="26193"/>
                    </a:cubicBezTo>
                    <a:lnTo>
                      <a:pt x="2335360" y="255675"/>
                    </a:lnTo>
                    <a:cubicBezTo>
                      <a:pt x="2335360" y="270141"/>
                      <a:pt x="2323633" y="281868"/>
                      <a:pt x="2309167" y="281868"/>
                    </a:cubicBezTo>
                    <a:lnTo>
                      <a:pt x="26193" y="281868"/>
                    </a:lnTo>
                    <a:cubicBezTo>
                      <a:pt x="11727" y="281868"/>
                      <a:pt x="0" y="270141"/>
                      <a:pt x="0" y="255675"/>
                    </a:cubicBezTo>
                    <a:lnTo>
                      <a:pt x="0" y="26193"/>
                    </a:lnTo>
                    <a:cubicBezTo>
                      <a:pt x="0" y="11727"/>
                      <a:pt x="11727" y="0"/>
                      <a:pt x="26193" y="0"/>
                    </a:cubicBezTo>
                    <a:close/>
                  </a:path>
                </a:pathLst>
              </a:custGeom>
              <a:solidFill>
                <a:srgbClr val="FBFCF9"/>
              </a:solidFill>
              <a:ln w="95250" cap="rnd">
                <a:solidFill>
                  <a:srgbClr val="FFB823"/>
                </a:solidFill>
                <a:prstDash val="solid"/>
                <a:round/>
              </a:ln>
            </p:spPr>
          </p:sp>
          <p:sp>
            <p:nvSpPr>
              <p:cNvPr id="42" name="TextBox 42"/>
              <p:cNvSpPr txBox="1"/>
              <p:nvPr/>
            </p:nvSpPr>
            <p:spPr>
              <a:xfrm>
                <a:off x="0" y="-57150"/>
                <a:ext cx="2335360" cy="33901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43" name="TextBox 43"/>
            <p:cNvSpPr txBox="1"/>
            <p:nvPr/>
          </p:nvSpPr>
          <p:spPr>
            <a:xfrm>
              <a:off x="276842" y="233080"/>
              <a:ext cx="11390890" cy="92269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just">
                <a:lnSpc>
                  <a:spcPts val="5456"/>
                </a:lnSpc>
              </a:pPr>
              <a:r>
                <a:rPr lang="en-US" sz="4400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множество учеников вашей школы;</a:t>
              </a:r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7862347" y="6633791"/>
            <a:ext cx="8867071" cy="1756018"/>
            <a:chOff x="0" y="0"/>
            <a:chExt cx="11822762" cy="2341357"/>
          </a:xfrm>
        </p:grpSpPr>
        <p:grpSp>
          <p:nvGrpSpPr>
            <p:cNvPr id="45" name="Group 45"/>
            <p:cNvGrpSpPr/>
            <p:nvPr/>
          </p:nvGrpSpPr>
          <p:grpSpPr>
            <a:xfrm>
              <a:off x="0" y="0"/>
              <a:ext cx="11822762" cy="2341357"/>
              <a:chOff x="0" y="0"/>
              <a:chExt cx="2335360" cy="462490"/>
            </a:xfrm>
          </p:grpSpPr>
          <p:sp>
            <p:nvSpPr>
              <p:cNvPr id="46" name="Freeform 46"/>
              <p:cNvSpPr/>
              <p:nvPr/>
            </p:nvSpPr>
            <p:spPr>
              <a:xfrm>
                <a:off x="0" y="0"/>
                <a:ext cx="2335360" cy="462490"/>
              </a:xfrm>
              <a:custGeom>
                <a:avLst/>
                <a:gdLst/>
                <a:ahLst/>
                <a:cxnLst/>
                <a:rect l="l" t="t" r="r" b="b"/>
                <a:pathLst>
                  <a:path w="2335360" h="462490">
                    <a:moveTo>
                      <a:pt x="26193" y="0"/>
                    </a:moveTo>
                    <a:lnTo>
                      <a:pt x="2309167" y="0"/>
                    </a:lnTo>
                    <a:cubicBezTo>
                      <a:pt x="2316114" y="0"/>
                      <a:pt x="2322776" y="2760"/>
                      <a:pt x="2327689" y="7672"/>
                    </a:cubicBezTo>
                    <a:cubicBezTo>
                      <a:pt x="2332601" y="12584"/>
                      <a:pt x="2335360" y="19246"/>
                      <a:pt x="2335360" y="26193"/>
                    </a:cubicBezTo>
                    <a:lnTo>
                      <a:pt x="2335360" y="436297"/>
                    </a:lnTo>
                    <a:cubicBezTo>
                      <a:pt x="2335360" y="450763"/>
                      <a:pt x="2323633" y="462490"/>
                      <a:pt x="2309167" y="462490"/>
                    </a:cubicBezTo>
                    <a:lnTo>
                      <a:pt x="26193" y="462490"/>
                    </a:lnTo>
                    <a:cubicBezTo>
                      <a:pt x="11727" y="462490"/>
                      <a:pt x="0" y="450763"/>
                      <a:pt x="0" y="436297"/>
                    </a:cubicBezTo>
                    <a:lnTo>
                      <a:pt x="0" y="26193"/>
                    </a:lnTo>
                    <a:cubicBezTo>
                      <a:pt x="0" y="11727"/>
                      <a:pt x="11727" y="0"/>
                      <a:pt x="26193" y="0"/>
                    </a:cubicBezTo>
                    <a:close/>
                  </a:path>
                </a:pathLst>
              </a:custGeom>
              <a:solidFill>
                <a:srgbClr val="FBFCF9"/>
              </a:solidFill>
              <a:ln w="95250" cap="rnd">
                <a:solidFill>
                  <a:srgbClr val="FFB823"/>
                </a:solidFill>
                <a:prstDash val="solid"/>
                <a:round/>
              </a:ln>
            </p:spPr>
          </p:sp>
          <p:sp>
            <p:nvSpPr>
              <p:cNvPr id="47" name="TextBox 47"/>
              <p:cNvSpPr txBox="1"/>
              <p:nvPr/>
            </p:nvSpPr>
            <p:spPr>
              <a:xfrm>
                <a:off x="0" y="-57150"/>
                <a:ext cx="2335360" cy="51964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48" name="TextBox 48"/>
            <p:cNvSpPr txBox="1"/>
            <p:nvPr/>
          </p:nvSpPr>
          <p:spPr>
            <a:xfrm>
              <a:off x="276842" y="233080"/>
              <a:ext cx="11390890" cy="183709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just">
                <a:lnSpc>
                  <a:spcPts val="5456"/>
                </a:lnSpc>
              </a:pPr>
              <a:r>
                <a:rPr lang="en-US" sz="4400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множество городских округов Алтайского края.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182911" y="602835"/>
            <a:ext cx="15765770" cy="1668886"/>
            <a:chOff x="205614" y="205614"/>
            <a:chExt cx="21021026" cy="2225181"/>
          </a:xfrm>
        </p:grpSpPr>
        <p:grpSp>
          <p:nvGrpSpPr>
            <p:cNvPr id="4" name="Group 4"/>
            <p:cNvGrpSpPr/>
            <p:nvPr/>
          </p:nvGrpSpPr>
          <p:grpSpPr>
            <a:xfrm>
              <a:off x="266492" y="858288"/>
              <a:ext cx="20960148" cy="1572507"/>
              <a:chOff x="0" y="0"/>
              <a:chExt cx="4140276" cy="310619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4140276" cy="310619"/>
              </a:xfrm>
              <a:custGeom>
                <a:avLst/>
                <a:gdLst/>
                <a:ahLst/>
                <a:cxnLst/>
                <a:rect l="l" t="t" r="r" b="b"/>
                <a:pathLst>
                  <a:path w="4140276" h="310619">
                    <a:moveTo>
                      <a:pt x="14775" y="0"/>
                    </a:moveTo>
                    <a:lnTo>
                      <a:pt x="4125501" y="0"/>
                    </a:lnTo>
                    <a:cubicBezTo>
                      <a:pt x="4129420" y="0"/>
                      <a:pt x="4133178" y="1557"/>
                      <a:pt x="4135949" y="4327"/>
                    </a:cubicBezTo>
                    <a:cubicBezTo>
                      <a:pt x="4138719" y="7098"/>
                      <a:pt x="4140276" y="10856"/>
                      <a:pt x="4140276" y="14775"/>
                    </a:cubicBezTo>
                    <a:lnTo>
                      <a:pt x="4140276" y="295844"/>
                    </a:lnTo>
                    <a:cubicBezTo>
                      <a:pt x="4140276" y="304004"/>
                      <a:pt x="4133661" y="310619"/>
                      <a:pt x="4125501" y="310619"/>
                    </a:cubicBezTo>
                    <a:lnTo>
                      <a:pt x="14775" y="310619"/>
                    </a:lnTo>
                    <a:cubicBezTo>
                      <a:pt x="10856" y="310619"/>
                      <a:pt x="7098" y="309062"/>
                      <a:pt x="4327" y="306291"/>
                    </a:cubicBezTo>
                    <a:cubicBezTo>
                      <a:pt x="1557" y="303521"/>
                      <a:pt x="0" y="299763"/>
                      <a:pt x="0" y="295844"/>
                    </a:cubicBezTo>
                    <a:lnTo>
                      <a:pt x="0" y="14775"/>
                    </a:lnTo>
                    <a:cubicBezTo>
                      <a:pt x="0" y="6615"/>
                      <a:pt x="6615" y="0"/>
                      <a:pt x="14775" y="0"/>
                    </a:cubicBezTo>
                    <a:close/>
                  </a:path>
                </a:pathLst>
              </a:custGeom>
              <a:solidFill>
                <a:srgbClr val="FBFAF5"/>
              </a:solidFill>
              <a:ln w="47625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id="6" name="TextBox 6"/>
              <p:cNvSpPr txBox="1"/>
              <p:nvPr/>
            </p:nvSpPr>
            <p:spPr>
              <a:xfrm>
                <a:off x="0" y="-57150"/>
                <a:ext cx="4140276" cy="367769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7" name="Freeform 7"/>
            <p:cNvSpPr/>
            <p:nvPr/>
          </p:nvSpPr>
          <p:spPr>
            <a:xfrm rot="1125372" flipH="1">
              <a:off x="205614" y="205614"/>
              <a:ext cx="1531935" cy="1531935"/>
            </a:xfrm>
            <a:custGeom>
              <a:avLst/>
              <a:gdLst/>
              <a:ahLst/>
              <a:cxnLst/>
              <a:rect l="l" t="t" r="r" b="b"/>
              <a:pathLst>
                <a:path w="1531935" h="1531935">
                  <a:moveTo>
                    <a:pt x="1531935" y="0"/>
                  </a:moveTo>
                  <a:lnTo>
                    <a:pt x="0" y="0"/>
                  </a:lnTo>
                  <a:lnTo>
                    <a:pt x="0" y="1531935"/>
                  </a:lnTo>
                  <a:lnTo>
                    <a:pt x="1531935" y="1531935"/>
                  </a:lnTo>
                  <a:lnTo>
                    <a:pt x="1531935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8" name="TextBox 8"/>
            <p:cNvSpPr txBox="1"/>
            <p:nvPr/>
          </p:nvSpPr>
          <p:spPr>
            <a:xfrm>
              <a:off x="1943164" y="1166808"/>
              <a:ext cx="13295779" cy="88169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just">
                <a:lnSpc>
                  <a:spcPts val="5456"/>
                </a:lnSpc>
              </a:pPr>
              <a:r>
                <a:rPr lang="ru-RU" sz="4400" dirty="0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	</a:t>
              </a:r>
              <a:r>
                <a:rPr lang="en-US" sz="4400" dirty="0" err="1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Рассмотрим</a:t>
              </a:r>
              <a:r>
                <a:rPr lang="en-US" sz="4400" dirty="0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 </a:t>
              </a:r>
              <a:r>
                <a:rPr lang="en-US" sz="4400" dirty="0" err="1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числовые</a:t>
              </a:r>
              <a:r>
                <a:rPr lang="en-US" sz="4400" dirty="0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 </a:t>
              </a:r>
              <a:r>
                <a:rPr lang="en-US" sz="4400" dirty="0" err="1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множества</a:t>
              </a:r>
              <a:r>
                <a:rPr lang="en-US" sz="4400" dirty="0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: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74294" y="4306366"/>
            <a:ext cx="3297082" cy="5468830"/>
            <a:chOff x="0" y="0"/>
            <a:chExt cx="868367" cy="144035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68367" cy="1440350"/>
            </a:xfrm>
            <a:custGeom>
              <a:avLst/>
              <a:gdLst/>
              <a:ahLst/>
              <a:cxnLst/>
              <a:rect l="l" t="t" r="r" b="b"/>
              <a:pathLst>
                <a:path w="868367" h="1440350">
                  <a:moveTo>
                    <a:pt x="96273" y="0"/>
                  </a:moveTo>
                  <a:lnTo>
                    <a:pt x="772095" y="0"/>
                  </a:lnTo>
                  <a:cubicBezTo>
                    <a:pt x="825264" y="0"/>
                    <a:pt x="868367" y="43103"/>
                    <a:pt x="868367" y="96273"/>
                  </a:cubicBezTo>
                  <a:lnTo>
                    <a:pt x="868367" y="1344078"/>
                  </a:lnTo>
                  <a:cubicBezTo>
                    <a:pt x="868367" y="1397248"/>
                    <a:pt x="825264" y="1440350"/>
                    <a:pt x="772095" y="1440350"/>
                  </a:cubicBezTo>
                  <a:lnTo>
                    <a:pt x="96273" y="1440350"/>
                  </a:lnTo>
                  <a:cubicBezTo>
                    <a:pt x="70740" y="1440350"/>
                    <a:pt x="46252" y="1430207"/>
                    <a:pt x="28198" y="1412153"/>
                  </a:cubicBezTo>
                  <a:cubicBezTo>
                    <a:pt x="10143" y="1394098"/>
                    <a:pt x="0" y="1369611"/>
                    <a:pt x="0" y="1344078"/>
                  </a:cubicBezTo>
                  <a:lnTo>
                    <a:pt x="0" y="96273"/>
                  </a:lnTo>
                  <a:cubicBezTo>
                    <a:pt x="0" y="70740"/>
                    <a:pt x="10143" y="46252"/>
                    <a:pt x="28198" y="28198"/>
                  </a:cubicBezTo>
                  <a:cubicBezTo>
                    <a:pt x="46252" y="10143"/>
                    <a:pt x="70740" y="0"/>
                    <a:pt x="96273" y="0"/>
                  </a:cubicBezTo>
                  <a:close/>
                </a:path>
              </a:pathLst>
            </a:custGeom>
            <a:solidFill>
              <a:srgbClr val="FCEFCB">
                <a:alpha val="69804"/>
              </a:srgbClr>
            </a:solidFill>
          </p:spPr>
        </p:sp>
        <p:sp>
          <p:nvSpPr>
            <p:cNvPr id="11" name="TextBox 11"/>
            <p:cNvSpPr txBox="1"/>
            <p:nvPr/>
          </p:nvSpPr>
          <p:spPr>
            <a:xfrm>
              <a:off x="0" y="28575"/>
              <a:ext cx="868367" cy="14117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64"/>
                </a:lnSpc>
              </a:pPr>
              <a:endParaRPr/>
            </a:p>
          </p:txBody>
        </p:sp>
      </p:grpSp>
      <p:sp>
        <p:nvSpPr>
          <p:cNvPr id="12" name="Freeform 12"/>
          <p:cNvSpPr/>
          <p:nvPr/>
        </p:nvSpPr>
        <p:spPr>
          <a:xfrm>
            <a:off x="148466" y="2070730"/>
            <a:ext cx="3348739" cy="3348739"/>
          </a:xfrm>
          <a:custGeom>
            <a:avLst/>
            <a:gdLst/>
            <a:ahLst/>
            <a:cxnLst/>
            <a:rect l="l" t="t" r="r" b="b"/>
            <a:pathLst>
              <a:path w="3348739" h="3348739">
                <a:moveTo>
                  <a:pt x="0" y="0"/>
                </a:moveTo>
                <a:lnTo>
                  <a:pt x="3348739" y="0"/>
                </a:lnTo>
                <a:lnTo>
                  <a:pt x="3348739" y="3348739"/>
                </a:lnTo>
                <a:lnTo>
                  <a:pt x="0" y="334873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9999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534691" y="2494345"/>
            <a:ext cx="2595337" cy="2501509"/>
          </a:xfrm>
          <a:custGeom>
            <a:avLst/>
            <a:gdLst/>
            <a:ahLst/>
            <a:cxnLst/>
            <a:rect l="l" t="t" r="r" b="b"/>
            <a:pathLst>
              <a:path w="2595337" h="2501509">
                <a:moveTo>
                  <a:pt x="0" y="0"/>
                </a:moveTo>
                <a:lnTo>
                  <a:pt x="2595338" y="0"/>
                </a:lnTo>
                <a:lnTo>
                  <a:pt x="2595338" y="2501509"/>
                </a:lnTo>
                <a:lnTo>
                  <a:pt x="0" y="250150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176645" r="-8927" b="-318776"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682110" y="2636435"/>
            <a:ext cx="2300500" cy="2217330"/>
          </a:xfrm>
          <a:custGeom>
            <a:avLst/>
            <a:gdLst/>
            <a:ahLst/>
            <a:cxnLst/>
            <a:rect l="l" t="t" r="r" b="b"/>
            <a:pathLst>
              <a:path w="2300500" h="2217330">
                <a:moveTo>
                  <a:pt x="0" y="0"/>
                </a:moveTo>
                <a:lnTo>
                  <a:pt x="2300500" y="0"/>
                </a:lnTo>
                <a:lnTo>
                  <a:pt x="2300500" y="2217330"/>
                </a:lnTo>
                <a:lnTo>
                  <a:pt x="0" y="221733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176645" r="-8927" b="-318776"/>
            </a:stretch>
          </a:blipFill>
        </p:spPr>
      </p:sp>
      <p:sp>
        <p:nvSpPr>
          <p:cNvPr id="15" name="TextBox 15"/>
          <p:cNvSpPr txBox="1"/>
          <p:nvPr/>
        </p:nvSpPr>
        <p:spPr>
          <a:xfrm>
            <a:off x="174294" y="4967279"/>
            <a:ext cx="3255554" cy="19556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66"/>
              </a:lnSpc>
            </a:pPr>
            <a:r>
              <a:rPr lang="en-US" sz="4200" b="1">
                <a:solidFill>
                  <a:srgbClr val="3C4C59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Множество натуральных чисел.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16759" y="7049432"/>
            <a:ext cx="2770624" cy="1573669"/>
            <a:chOff x="0" y="0"/>
            <a:chExt cx="3694166" cy="2098225"/>
          </a:xfrm>
        </p:grpSpPr>
        <p:grpSp>
          <p:nvGrpSpPr>
            <p:cNvPr id="17" name="Group 17"/>
            <p:cNvGrpSpPr/>
            <p:nvPr/>
          </p:nvGrpSpPr>
          <p:grpSpPr>
            <a:xfrm>
              <a:off x="0" y="0"/>
              <a:ext cx="3694166" cy="2098225"/>
              <a:chOff x="0" y="0"/>
              <a:chExt cx="1808450" cy="1027169"/>
            </a:xfrm>
          </p:grpSpPr>
          <p:sp>
            <p:nvSpPr>
              <p:cNvPr id="18" name="Freeform 18"/>
              <p:cNvSpPr/>
              <p:nvPr/>
            </p:nvSpPr>
            <p:spPr>
              <a:xfrm>
                <a:off x="0" y="0"/>
                <a:ext cx="1808449" cy="1027169"/>
              </a:xfrm>
              <a:custGeom>
                <a:avLst/>
                <a:gdLst/>
                <a:ahLst/>
                <a:cxnLst/>
                <a:rect l="l" t="t" r="r" b="b"/>
                <a:pathLst>
                  <a:path w="1808449" h="1027169">
                    <a:moveTo>
                      <a:pt x="0" y="0"/>
                    </a:moveTo>
                    <a:lnTo>
                      <a:pt x="1808449" y="0"/>
                    </a:lnTo>
                    <a:lnTo>
                      <a:pt x="1808449" y="1027169"/>
                    </a:lnTo>
                    <a:lnTo>
                      <a:pt x="0" y="1027169"/>
                    </a:lnTo>
                    <a:close/>
                  </a:path>
                </a:pathLst>
              </a:custGeom>
              <a:solidFill>
                <a:srgbClr val="718F70"/>
              </a:solidFill>
              <a:ln w="47625" cap="sq">
                <a:solidFill>
                  <a:srgbClr val="2D4F2B"/>
                </a:solidFill>
                <a:prstDash val="solid"/>
                <a:miter/>
              </a:ln>
            </p:spPr>
          </p:sp>
          <p:sp>
            <p:nvSpPr>
              <p:cNvPr id="19" name="TextBox 19"/>
              <p:cNvSpPr txBox="1"/>
              <p:nvPr/>
            </p:nvSpPr>
            <p:spPr>
              <a:xfrm>
                <a:off x="0" y="-66675"/>
                <a:ext cx="1808450" cy="1093844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639"/>
                  </a:lnSpc>
                </a:pPr>
                <a:endParaRPr/>
              </a:p>
            </p:txBody>
          </p:sp>
        </p:grpSp>
        <p:sp>
          <p:nvSpPr>
            <p:cNvPr id="20" name="TextBox 20"/>
            <p:cNvSpPr txBox="1"/>
            <p:nvPr/>
          </p:nvSpPr>
          <p:spPr>
            <a:xfrm>
              <a:off x="97641" y="28327"/>
              <a:ext cx="3498884" cy="198928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997"/>
                </a:lnSpc>
              </a:pPr>
              <a:r>
                <a:rPr lang="en-US" sz="2855" b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Примеры элементов множества:</a:t>
              </a:r>
            </a:p>
          </p:txBody>
        </p:sp>
      </p:grpSp>
      <p:pic>
        <p:nvPicPr>
          <p:cNvPr id="21" name="Picture 2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0626" y="8694914"/>
            <a:ext cx="2363467" cy="934573"/>
          </a:xfrm>
          <a:prstGeom prst="rect">
            <a:avLst/>
          </a:prstGeom>
        </p:spPr>
      </p:pic>
      <p:sp>
        <p:nvSpPr>
          <p:cNvPr id="22" name="TextBox 22"/>
          <p:cNvSpPr txBox="1"/>
          <p:nvPr/>
        </p:nvSpPr>
        <p:spPr>
          <a:xfrm>
            <a:off x="1349288" y="3092588"/>
            <a:ext cx="966144" cy="1238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581"/>
              </a:lnSpc>
            </a:pPr>
            <a:r>
              <a:rPr lang="en-US" sz="7790" b="1" dirty="0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N</a:t>
            </a:r>
          </a:p>
        </p:txBody>
      </p:sp>
      <p:grpSp>
        <p:nvGrpSpPr>
          <p:cNvPr id="23" name="Group 23"/>
          <p:cNvGrpSpPr/>
          <p:nvPr/>
        </p:nvGrpSpPr>
        <p:grpSpPr>
          <a:xfrm>
            <a:off x="3834877" y="4306366"/>
            <a:ext cx="3297082" cy="5468830"/>
            <a:chOff x="0" y="0"/>
            <a:chExt cx="868367" cy="1440350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868367" cy="1440350"/>
            </a:xfrm>
            <a:custGeom>
              <a:avLst/>
              <a:gdLst/>
              <a:ahLst/>
              <a:cxnLst/>
              <a:rect l="l" t="t" r="r" b="b"/>
              <a:pathLst>
                <a:path w="868367" h="1440350">
                  <a:moveTo>
                    <a:pt x="96273" y="0"/>
                  </a:moveTo>
                  <a:lnTo>
                    <a:pt x="772095" y="0"/>
                  </a:lnTo>
                  <a:cubicBezTo>
                    <a:pt x="825264" y="0"/>
                    <a:pt x="868367" y="43103"/>
                    <a:pt x="868367" y="96273"/>
                  </a:cubicBezTo>
                  <a:lnTo>
                    <a:pt x="868367" y="1344078"/>
                  </a:lnTo>
                  <a:cubicBezTo>
                    <a:pt x="868367" y="1397248"/>
                    <a:pt x="825264" y="1440350"/>
                    <a:pt x="772095" y="1440350"/>
                  </a:cubicBezTo>
                  <a:lnTo>
                    <a:pt x="96273" y="1440350"/>
                  </a:lnTo>
                  <a:cubicBezTo>
                    <a:pt x="70740" y="1440350"/>
                    <a:pt x="46252" y="1430207"/>
                    <a:pt x="28198" y="1412153"/>
                  </a:cubicBezTo>
                  <a:cubicBezTo>
                    <a:pt x="10143" y="1394098"/>
                    <a:pt x="0" y="1369611"/>
                    <a:pt x="0" y="1344078"/>
                  </a:cubicBezTo>
                  <a:lnTo>
                    <a:pt x="0" y="96273"/>
                  </a:lnTo>
                  <a:cubicBezTo>
                    <a:pt x="0" y="70740"/>
                    <a:pt x="10143" y="46252"/>
                    <a:pt x="28198" y="28198"/>
                  </a:cubicBezTo>
                  <a:cubicBezTo>
                    <a:pt x="46252" y="10143"/>
                    <a:pt x="70740" y="0"/>
                    <a:pt x="96273" y="0"/>
                  </a:cubicBezTo>
                  <a:close/>
                </a:path>
              </a:pathLst>
            </a:custGeom>
            <a:solidFill>
              <a:srgbClr val="FCEFCB">
                <a:alpha val="69804"/>
              </a:srgbClr>
            </a:solidFill>
          </p:spPr>
        </p:sp>
        <p:sp>
          <p:nvSpPr>
            <p:cNvPr id="25" name="TextBox 25"/>
            <p:cNvSpPr txBox="1"/>
            <p:nvPr/>
          </p:nvSpPr>
          <p:spPr>
            <a:xfrm>
              <a:off x="0" y="28575"/>
              <a:ext cx="868367" cy="14117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64"/>
                </a:lnSpc>
              </a:pPr>
              <a:endParaRPr/>
            </a:p>
          </p:txBody>
        </p:sp>
      </p:grpSp>
      <p:sp>
        <p:nvSpPr>
          <p:cNvPr id="26" name="Freeform 26"/>
          <p:cNvSpPr/>
          <p:nvPr/>
        </p:nvSpPr>
        <p:spPr>
          <a:xfrm>
            <a:off x="3809048" y="2070730"/>
            <a:ext cx="3348739" cy="3348739"/>
          </a:xfrm>
          <a:custGeom>
            <a:avLst/>
            <a:gdLst/>
            <a:ahLst/>
            <a:cxnLst/>
            <a:rect l="l" t="t" r="r" b="b"/>
            <a:pathLst>
              <a:path w="3348739" h="3348739">
                <a:moveTo>
                  <a:pt x="0" y="0"/>
                </a:moveTo>
                <a:lnTo>
                  <a:pt x="3348739" y="0"/>
                </a:lnTo>
                <a:lnTo>
                  <a:pt x="3348739" y="3348739"/>
                </a:lnTo>
                <a:lnTo>
                  <a:pt x="0" y="334873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9999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27" name="Freeform 27"/>
          <p:cNvSpPr/>
          <p:nvPr/>
        </p:nvSpPr>
        <p:spPr>
          <a:xfrm>
            <a:off x="4195274" y="2494345"/>
            <a:ext cx="2595337" cy="2501509"/>
          </a:xfrm>
          <a:custGeom>
            <a:avLst/>
            <a:gdLst/>
            <a:ahLst/>
            <a:cxnLst/>
            <a:rect l="l" t="t" r="r" b="b"/>
            <a:pathLst>
              <a:path w="2595337" h="2501509">
                <a:moveTo>
                  <a:pt x="0" y="0"/>
                </a:moveTo>
                <a:lnTo>
                  <a:pt x="2595337" y="0"/>
                </a:lnTo>
                <a:lnTo>
                  <a:pt x="2595337" y="2501509"/>
                </a:lnTo>
                <a:lnTo>
                  <a:pt x="0" y="250150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176645" r="-8927" b="-318776"/>
            </a:stretch>
          </a:blipFill>
        </p:spPr>
      </p:sp>
      <p:sp>
        <p:nvSpPr>
          <p:cNvPr id="28" name="Freeform 28"/>
          <p:cNvSpPr/>
          <p:nvPr/>
        </p:nvSpPr>
        <p:spPr>
          <a:xfrm>
            <a:off x="4342693" y="2636435"/>
            <a:ext cx="2300500" cy="2217330"/>
          </a:xfrm>
          <a:custGeom>
            <a:avLst/>
            <a:gdLst/>
            <a:ahLst/>
            <a:cxnLst/>
            <a:rect l="l" t="t" r="r" b="b"/>
            <a:pathLst>
              <a:path w="2300500" h="2217330">
                <a:moveTo>
                  <a:pt x="0" y="0"/>
                </a:moveTo>
                <a:lnTo>
                  <a:pt x="2300499" y="0"/>
                </a:lnTo>
                <a:lnTo>
                  <a:pt x="2300499" y="2217330"/>
                </a:lnTo>
                <a:lnTo>
                  <a:pt x="0" y="221733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-176645" r="-8927" b="-318776"/>
            </a:stretch>
          </a:blipFill>
        </p:spPr>
      </p:sp>
      <p:sp>
        <p:nvSpPr>
          <p:cNvPr id="29" name="TextBox 29"/>
          <p:cNvSpPr txBox="1"/>
          <p:nvPr/>
        </p:nvSpPr>
        <p:spPr>
          <a:xfrm>
            <a:off x="3876405" y="5291129"/>
            <a:ext cx="3255554" cy="13079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66"/>
              </a:lnSpc>
            </a:pPr>
            <a:r>
              <a:rPr lang="en-US" sz="4200" b="1">
                <a:solidFill>
                  <a:srgbClr val="3C4C59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Множество целых чисел.</a:t>
            </a:r>
          </a:p>
        </p:txBody>
      </p:sp>
      <p:grpSp>
        <p:nvGrpSpPr>
          <p:cNvPr id="30" name="Group 30"/>
          <p:cNvGrpSpPr/>
          <p:nvPr/>
        </p:nvGrpSpPr>
        <p:grpSpPr>
          <a:xfrm>
            <a:off x="4077341" y="7049432"/>
            <a:ext cx="2770624" cy="1573669"/>
            <a:chOff x="0" y="0"/>
            <a:chExt cx="3694166" cy="2098225"/>
          </a:xfrm>
        </p:grpSpPr>
        <p:grpSp>
          <p:nvGrpSpPr>
            <p:cNvPr id="31" name="Group 31"/>
            <p:cNvGrpSpPr/>
            <p:nvPr/>
          </p:nvGrpSpPr>
          <p:grpSpPr>
            <a:xfrm>
              <a:off x="0" y="0"/>
              <a:ext cx="3694166" cy="2098225"/>
              <a:chOff x="0" y="0"/>
              <a:chExt cx="1808450" cy="1027169"/>
            </a:xfrm>
          </p:grpSpPr>
          <p:sp>
            <p:nvSpPr>
              <p:cNvPr id="32" name="Freeform 32"/>
              <p:cNvSpPr/>
              <p:nvPr/>
            </p:nvSpPr>
            <p:spPr>
              <a:xfrm>
                <a:off x="0" y="0"/>
                <a:ext cx="1808449" cy="1027169"/>
              </a:xfrm>
              <a:custGeom>
                <a:avLst/>
                <a:gdLst/>
                <a:ahLst/>
                <a:cxnLst/>
                <a:rect l="l" t="t" r="r" b="b"/>
                <a:pathLst>
                  <a:path w="1808449" h="1027169">
                    <a:moveTo>
                      <a:pt x="0" y="0"/>
                    </a:moveTo>
                    <a:lnTo>
                      <a:pt x="1808449" y="0"/>
                    </a:lnTo>
                    <a:lnTo>
                      <a:pt x="1808449" y="1027169"/>
                    </a:lnTo>
                    <a:lnTo>
                      <a:pt x="0" y="1027169"/>
                    </a:lnTo>
                    <a:close/>
                  </a:path>
                </a:pathLst>
              </a:custGeom>
              <a:solidFill>
                <a:srgbClr val="718F70"/>
              </a:solidFill>
              <a:ln w="47625" cap="sq">
                <a:solidFill>
                  <a:srgbClr val="2D4F2B"/>
                </a:solidFill>
                <a:prstDash val="solid"/>
                <a:miter/>
              </a:ln>
            </p:spPr>
          </p:sp>
          <p:sp>
            <p:nvSpPr>
              <p:cNvPr id="33" name="TextBox 33"/>
              <p:cNvSpPr txBox="1"/>
              <p:nvPr/>
            </p:nvSpPr>
            <p:spPr>
              <a:xfrm>
                <a:off x="0" y="-66675"/>
                <a:ext cx="1808450" cy="1093844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639"/>
                  </a:lnSpc>
                </a:pPr>
                <a:endParaRPr/>
              </a:p>
            </p:txBody>
          </p:sp>
        </p:grpSp>
        <p:sp>
          <p:nvSpPr>
            <p:cNvPr id="34" name="TextBox 34"/>
            <p:cNvSpPr txBox="1"/>
            <p:nvPr/>
          </p:nvSpPr>
          <p:spPr>
            <a:xfrm>
              <a:off x="97641" y="28327"/>
              <a:ext cx="3498884" cy="198928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997"/>
                </a:lnSpc>
              </a:pPr>
              <a:r>
                <a:rPr lang="en-US" sz="2855" b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Примеры элементов множества:</a:t>
              </a:r>
            </a:p>
          </p:txBody>
        </p:sp>
      </p:grpSp>
      <p:pic>
        <p:nvPicPr>
          <p:cNvPr id="35" name="Picture 3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195353" y="8675605"/>
            <a:ext cx="2595180" cy="973192"/>
          </a:xfrm>
          <a:prstGeom prst="rect">
            <a:avLst/>
          </a:prstGeom>
        </p:spPr>
      </p:pic>
      <p:sp>
        <p:nvSpPr>
          <p:cNvPr id="36" name="TextBox 36"/>
          <p:cNvSpPr txBox="1"/>
          <p:nvPr/>
        </p:nvSpPr>
        <p:spPr>
          <a:xfrm>
            <a:off x="5009871" y="3092588"/>
            <a:ext cx="966144" cy="1238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581"/>
              </a:lnSpc>
            </a:pPr>
            <a:r>
              <a:rPr lang="en-US" sz="7790" b="1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Z</a:t>
            </a:r>
          </a:p>
        </p:txBody>
      </p:sp>
      <p:grpSp>
        <p:nvGrpSpPr>
          <p:cNvPr id="37" name="Group 37"/>
          <p:cNvGrpSpPr/>
          <p:nvPr/>
        </p:nvGrpSpPr>
        <p:grpSpPr>
          <a:xfrm>
            <a:off x="7495459" y="4306366"/>
            <a:ext cx="3297082" cy="5468830"/>
            <a:chOff x="0" y="0"/>
            <a:chExt cx="868367" cy="1440350"/>
          </a:xfrm>
        </p:grpSpPr>
        <p:sp>
          <p:nvSpPr>
            <p:cNvPr id="38" name="Freeform 38"/>
            <p:cNvSpPr/>
            <p:nvPr/>
          </p:nvSpPr>
          <p:spPr>
            <a:xfrm>
              <a:off x="0" y="0"/>
              <a:ext cx="868367" cy="1440350"/>
            </a:xfrm>
            <a:custGeom>
              <a:avLst/>
              <a:gdLst/>
              <a:ahLst/>
              <a:cxnLst/>
              <a:rect l="l" t="t" r="r" b="b"/>
              <a:pathLst>
                <a:path w="868367" h="1440350">
                  <a:moveTo>
                    <a:pt x="96273" y="0"/>
                  </a:moveTo>
                  <a:lnTo>
                    <a:pt x="772095" y="0"/>
                  </a:lnTo>
                  <a:cubicBezTo>
                    <a:pt x="825264" y="0"/>
                    <a:pt x="868367" y="43103"/>
                    <a:pt x="868367" y="96273"/>
                  </a:cubicBezTo>
                  <a:lnTo>
                    <a:pt x="868367" y="1344078"/>
                  </a:lnTo>
                  <a:cubicBezTo>
                    <a:pt x="868367" y="1397248"/>
                    <a:pt x="825264" y="1440350"/>
                    <a:pt x="772095" y="1440350"/>
                  </a:cubicBezTo>
                  <a:lnTo>
                    <a:pt x="96273" y="1440350"/>
                  </a:lnTo>
                  <a:cubicBezTo>
                    <a:pt x="70740" y="1440350"/>
                    <a:pt x="46252" y="1430207"/>
                    <a:pt x="28198" y="1412153"/>
                  </a:cubicBezTo>
                  <a:cubicBezTo>
                    <a:pt x="10143" y="1394098"/>
                    <a:pt x="0" y="1369611"/>
                    <a:pt x="0" y="1344078"/>
                  </a:cubicBezTo>
                  <a:lnTo>
                    <a:pt x="0" y="96273"/>
                  </a:lnTo>
                  <a:cubicBezTo>
                    <a:pt x="0" y="70740"/>
                    <a:pt x="10143" y="46252"/>
                    <a:pt x="28198" y="28198"/>
                  </a:cubicBezTo>
                  <a:cubicBezTo>
                    <a:pt x="46252" y="10143"/>
                    <a:pt x="70740" y="0"/>
                    <a:pt x="96273" y="0"/>
                  </a:cubicBezTo>
                  <a:close/>
                </a:path>
              </a:pathLst>
            </a:custGeom>
            <a:solidFill>
              <a:srgbClr val="FCEFCB">
                <a:alpha val="69804"/>
              </a:srgbClr>
            </a:solidFill>
          </p:spPr>
        </p:sp>
        <p:sp>
          <p:nvSpPr>
            <p:cNvPr id="39" name="TextBox 39"/>
            <p:cNvSpPr txBox="1"/>
            <p:nvPr/>
          </p:nvSpPr>
          <p:spPr>
            <a:xfrm>
              <a:off x="0" y="28575"/>
              <a:ext cx="868367" cy="14117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64"/>
                </a:lnSpc>
              </a:pPr>
              <a:endParaRPr/>
            </a:p>
          </p:txBody>
        </p:sp>
      </p:grpSp>
      <p:sp>
        <p:nvSpPr>
          <p:cNvPr id="40" name="Freeform 40"/>
          <p:cNvSpPr/>
          <p:nvPr/>
        </p:nvSpPr>
        <p:spPr>
          <a:xfrm>
            <a:off x="7469631" y="2070730"/>
            <a:ext cx="3348739" cy="3348739"/>
          </a:xfrm>
          <a:custGeom>
            <a:avLst/>
            <a:gdLst/>
            <a:ahLst/>
            <a:cxnLst/>
            <a:rect l="l" t="t" r="r" b="b"/>
            <a:pathLst>
              <a:path w="3348739" h="3348739">
                <a:moveTo>
                  <a:pt x="0" y="0"/>
                </a:moveTo>
                <a:lnTo>
                  <a:pt x="3348738" y="0"/>
                </a:lnTo>
                <a:lnTo>
                  <a:pt x="3348738" y="3348739"/>
                </a:lnTo>
                <a:lnTo>
                  <a:pt x="0" y="334873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9999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1" name="Freeform 41"/>
          <p:cNvSpPr/>
          <p:nvPr/>
        </p:nvSpPr>
        <p:spPr>
          <a:xfrm>
            <a:off x="7855856" y="2494345"/>
            <a:ext cx="2595337" cy="2501509"/>
          </a:xfrm>
          <a:custGeom>
            <a:avLst/>
            <a:gdLst/>
            <a:ahLst/>
            <a:cxnLst/>
            <a:rect l="l" t="t" r="r" b="b"/>
            <a:pathLst>
              <a:path w="2595337" h="2501509">
                <a:moveTo>
                  <a:pt x="0" y="0"/>
                </a:moveTo>
                <a:lnTo>
                  <a:pt x="2595338" y="0"/>
                </a:lnTo>
                <a:lnTo>
                  <a:pt x="2595338" y="2501509"/>
                </a:lnTo>
                <a:lnTo>
                  <a:pt x="0" y="250150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176645" r="-8927" b="-318776"/>
            </a:stretch>
          </a:blipFill>
        </p:spPr>
      </p:sp>
      <p:sp>
        <p:nvSpPr>
          <p:cNvPr id="42" name="Freeform 42"/>
          <p:cNvSpPr/>
          <p:nvPr/>
        </p:nvSpPr>
        <p:spPr>
          <a:xfrm>
            <a:off x="8003275" y="2636435"/>
            <a:ext cx="2300500" cy="2217330"/>
          </a:xfrm>
          <a:custGeom>
            <a:avLst/>
            <a:gdLst/>
            <a:ahLst/>
            <a:cxnLst/>
            <a:rect l="l" t="t" r="r" b="b"/>
            <a:pathLst>
              <a:path w="2300500" h="2217330">
                <a:moveTo>
                  <a:pt x="0" y="0"/>
                </a:moveTo>
                <a:lnTo>
                  <a:pt x="2300500" y="0"/>
                </a:lnTo>
                <a:lnTo>
                  <a:pt x="2300500" y="2217330"/>
                </a:lnTo>
                <a:lnTo>
                  <a:pt x="0" y="221733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176645" r="-8927" b="-318776"/>
            </a:stretch>
          </a:blipFill>
        </p:spPr>
      </p:sp>
      <p:sp>
        <p:nvSpPr>
          <p:cNvPr id="43" name="TextBox 43"/>
          <p:cNvSpPr txBox="1"/>
          <p:nvPr/>
        </p:nvSpPr>
        <p:spPr>
          <a:xfrm>
            <a:off x="7495459" y="4967279"/>
            <a:ext cx="3255554" cy="19556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66"/>
              </a:lnSpc>
            </a:pPr>
            <a:r>
              <a:rPr lang="en-US" sz="4200" b="1">
                <a:solidFill>
                  <a:srgbClr val="3C4C59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Множество иррациональных чисел.</a:t>
            </a:r>
          </a:p>
        </p:txBody>
      </p:sp>
      <p:grpSp>
        <p:nvGrpSpPr>
          <p:cNvPr id="44" name="Group 44"/>
          <p:cNvGrpSpPr/>
          <p:nvPr/>
        </p:nvGrpSpPr>
        <p:grpSpPr>
          <a:xfrm>
            <a:off x="7737924" y="7049432"/>
            <a:ext cx="2770624" cy="1573669"/>
            <a:chOff x="0" y="0"/>
            <a:chExt cx="3694166" cy="2098225"/>
          </a:xfrm>
        </p:grpSpPr>
        <p:grpSp>
          <p:nvGrpSpPr>
            <p:cNvPr id="45" name="Group 45"/>
            <p:cNvGrpSpPr/>
            <p:nvPr/>
          </p:nvGrpSpPr>
          <p:grpSpPr>
            <a:xfrm>
              <a:off x="0" y="0"/>
              <a:ext cx="3694166" cy="2098225"/>
              <a:chOff x="0" y="0"/>
              <a:chExt cx="1808450" cy="1027169"/>
            </a:xfrm>
          </p:grpSpPr>
          <p:sp>
            <p:nvSpPr>
              <p:cNvPr id="46" name="Freeform 46"/>
              <p:cNvSpPr/>
              <p:nvPr/>
            </p:nvSpPr>
            <p:spPr>
              <a:xfrm>
                <a:off x="0" y="0"/>
                <a:ext cx="1808449" cy="1027169"/>
              </a:xfrm>
              <a:custGeom>
                <a:avLst/>
                <a:gdLst/>
                <a:ahLst/>
                <a:cxnLst/>
                <a:rect l="l" t="t" r="r" b="b"/>
                <a:pathLst>
                  <a:path w="1808449" h="1027169">
                    <a:moveTo>
                      <a:pt x="0" y="0"/>
                    </a:moveTo>
                    <a:lnTo>
                      <a:pt x="1808449" y="0"/>
                    </a:lnTo>
                    <a:lnTo>
                      <a:pt x="1808449" y="1027169"/>
                    </a:lnTo>
                    <a:lnTo>
                      <a:pt x="0" y="1027169"/>
                    </a:lnTo>
                    <a:close/>
                  </a:path>
                </a:pathLst>
              </a:custGeom>
              <a:solidFill>
                <a:srgbClr val="718F70"/>
              </a:solidFill>
              <a:ln w="47625" cap="sq">
                <a:solidFill>
                  <a:srgbClr val="2D4F2B"/>
                </a:solidFill>
                <a:prstDash val="solid"/>
                <a:miter/>
              </a:ln>
            </p:spPr>
          </p:sp>
          <p:sp>
            <p:nvSpPr>
              <p:cNvPr id="47" name="TextBox 47"/>
              <p:cNvSpPr txBox="1"/>
              <p:nvPr/>
            </p:nvSpPr>
            <p:spPr>
              <a:xfrm>
                <a:off x="0" y="-66675"/>
                <a:ext cx="1808450" cy="1093844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639"/>
                  </a:lnSpc>
                </a:pPr>
                <a:endParaRPr/>
              </a:p>
            </p:txBody>
          </p:sp>
        </p:grpSp>
        <p:sp>
          <p:nvSpPr>
            <p:cNvPr id="48" name="TextBox 48"/>
            <p:cNvSpPr txBox="1"/>
            <p:nvPr/>
          </p:nvSpPr>
          <p:spPr>
            <a:xfrm>
              <a:off x="97641" y="28327"/>
              <a:ext cx="3498884" cy="198928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997"/>
                </a:lnSpc>
              </a:pPr>
              <a:r>
                <a:rPr lang="en-US" sz="2855" b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Примеры элементов множества:</a:t>
              </a:r>
            </a:p>
          </p:txBody>
        </p:sp>
      </p:grpSp>
      <p:pic>
        <p:nvPicPr>
          <p:cNvPr id="49" name="Picture 49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282982" y="8581701"/>
            <a:ext cx="3722034" cy="1161001"/>
          </a:xfrm>
          <a:prstGeom prst="rect">
            <a:avLst/>
          </a:prstGeom>
        </p:spPr>
      </p:pic>
      <p:sp>
        <p:nvSpPr>
          <p:cNvPr id="50" name="TextBox 50"/>
          <p:cNvSpPr txBox="1"/>
          <p:nvPr/>
        </p:nvSpPr>
        <p:spPr>
          <a:xfrm>
            <a:off x="8670453" y="3092588"/>
            <a:ext cx="966144" cy="1238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581"/>
              </a:lnSpc>
            </a:pPr>
            <a:r>
              <a:rPr lang="en-US" sz="7790" b="1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I</a:t>
            </a:r>
          </a:p>
        </p:txBody>
      </p:sp>
      <p:grpSp>
        <p:nvGrpSpPr>
          <p:cNvPr id="51" name="Group 51"/>
          <p:cNvGrpSpPr/>
          <p:nvPr/>
        </p:nvGrpSpPr>
        <p:grpSpPr>
          <a:xfrm>
            <a:off x="11156042" y="4306366"/>
            <a:ext cx="3297082" cy="5468830"/>
            <a:chOff x="0" y="0"/>
            <a:chExt cx="868367" cy="1440350"/>
          </a:xfrm>
        </p:grpSpPr>
        <p:sp>
          <p:nvSpPr>
            <p:cNvPr id="52" name="Freeform 52"/>
            <p:cNvSpPr/>
            <p:nvPr/>
          </p:nvSpPr>
          <p:spPr>
            <a:xfrm>
              <a:off x="0" y="0"/>
              <a:ext cx="868367" cy="1440350"/>
            </a:xfrm>
            <a:custGeom>
              <a:avLst/>
              <a:gdLst/>
              <a:ahLst/>
              <a:cxnLst/>
              <a:rect l="l" t="t" r="r" b="b"/>
              <a:pathLst>
                <a:path w="868367" h="1440350">
                  <a:moveTo>
                    <a:pt x="96273" y="0"/>
                  </a:moveTo>
                  <a:lnTo>
                    <a:pt x="772095" y="0"/>
                  </a:lnTo>
                  <a:cubicBezTo>
                    <a:pt x="825264" y="0"/>
                    <a:pt x="868367" y="43103"/>
                    <a:pt x="868367" y="96273"/>
                  </a:cubicBezTo>
                  <a:lnTo>
                    <a:pt x="868367" y="1344078"/>
                  </a:lnTo>
                  <a:cubicBezTo>
                    <a:pt x="868367" y="1397248"/>
                    <a:pt x="825264" y="1440350"/>
                    <a:pt x="772095" y="1440350"/>
                  </a:cubicBezTo>
                  <a:lnTo>
                    <a:pt x="96273" y="1440350"/>
                  </a:lnTo>
                  <a:cubicBezTo>
                    <a:pt x="70740" y="1440350"/>
                    <a:pt x="46252" y="1430207"/>
                    <a:pt x="28198" y="1412153"/>
                  </a:cubicBezTo>
                  <a:cubicBezTo>
                    <a:pt x="10143" y="1394098"/>
                    <a:pt x="0" y="1369611"/>
                    <a:pt x="0" y="1344078"/>
                  </a:cubicBezTo>
                  <a:lnTo>
                    <a:pt x="0" y="96273"/>
                  </a:lnTo>
                  <a:cubicBezTo>
                    <a:pt x="0" y="70740"/>
                    <a:pt x="10143" y="46252"/>
                    <a:pt x="28198" y="28198"/>
                  </a:cubicBezTo>
                  <a:cubicBezTo>
                    <a:pt x="46252" y="10143"/>
                    <a:pt x="70740" y="0"/>
                    <a:pt x="96273" y="0"/>
                  </a:cubicBezTo>
                  <a:close/>
                </a:path>
              </a:pathLst>
            </a:custGeom>
            <a:solidFill>
              <a:srgbClr val="FCEFCB">
                <a:alpha val="69804"/>
              </a:srgbClr>
            </a:solidFill>
          </p:spPr>
        </p:sp>
        <p:sp>
          <p:nvSpPr>
            <p:cNvPr id="53" name="TextBox 53"/>
            <p:cNvSpPr txBox="1"/>
            <p:nvPr/>
          </p:nvSpPr>
          <p:spPr>
            <a:xfrm>
              <a:off x="0" y="28575"/>
              <a:ext cx="868367" cy="14117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64"/>
                </a:lnSpc>
              </a:pPr>
              <a:endParaRPr/>
            </a:p>
          </p:txBody>
        </p:sp>
      </p:grpSp>
      <p:sp>
        <p:nvSpPr>
          <p:cNvPr id="54" name="Freeform 54"/>
          <p:cNvSpPr/>
          <p:nvPr/>
        </p:nvSpPr>
        <p:spPr>
          <a:xfrm>
            <a:off x="11130213" y="2070730"/>
            <a:ext cx="3348739" cy="3348739"/>
          </a:xfrm>
          <a:custGeom>
            <a:avLst/>
            <a:gdLst/>
            <a:ahLst/>
            <a:cxnLst/>
            <a:rect l="l" t="t" r="r" b="b"/>
            <a:pathLst>
              <a:path w="3348739" h="3348739">
                <a:moveTo>
                  <a:pt x="0" y="0"/>
                </a:moveTo>
                <a:lnTo>
                  <a:pt x="3348739" y="0"/>
                </a:lnTo>
                <a:lnTo>
                  <a:pt x="3348739" y="3348739"/>
                </a:lnTo>
                <a:lnTo>
                  <a:pt x="0" y="334873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9999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5" name="Freeform 55"/>
          <p:cNvSpPr/>
          <p:nvPr/>
        </p:nvSpPr>
        <p:spPr>
          <a:xfrm>
            <a:off x="11516439" y="2494345"/>
            <a:ext cx="2595337" cy="2501509"/>
          </a:xfrm>
          <a:custGeom>
            <a:avLst/>
            <a:gdLst/>
            <a:ahLst/>
            <a:cxnLst/>
            <a:rect l="l" t="t" r="r" b="b"/>
            <a:pathLst>
              <a:path w="2595337" h="2501509">
                <a:moveTo>
                  <a:pt x="0" y="0"/>
                </a:moveTo>
                <a:lnTo>
                  <a:pt x="2595337" y="0"/>
                </a:lnTo>
                <a:lnTo>
                  <a:pt x="2595337" y="2501509"/>
                </a:lnTo>
                <a:lnTo>
                  <a:pt x="0" y="250150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176645" r="-8927" b="-318776"/>
            </a:stretch>
          </a:blipFill>
        </p:spPr>
      </p:sp>
      <p:sp>
        <p:nvSpPr>
          <p:cNvPr id="56" name="Freeform 56"/>
          <p:cNvSpPr/>
          <p:nvPr/>
        </p:nvSpPr>
        <p:spPr>
          <a:xfrm>
            <a:off x="11663858" y="2636435"/>
            <a:ext cx="2300500" cy="2217330"/>
          </a:xfrm>
          <a:custGeom>
            <a:avLst/>
            <a:gdLst/>
            <a:ahLst/>
            <a:cxnLst/>
            <a:rect l="l" t="t" r="r" b="b"/>
            <a:pathLst>
              <a:path w="2300500" h="2217330">
                <a:moveTo>
                  <a:pt x="0" y="0"/>
                </a:moveTo>
                <a:lnTo>
                  <a:pt x="2300499" y="0"/>
                </a:lnTo>
                <a:lnTo>
                  <a:pt x="2300499" y="2217330"/>
                </a:lnTo>
                <a:lnTo>
                  <a:pt x="0" y="221733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-176645" r="-8927" b="-318776"/>
            </a:stretch>
          </a:blipFill>
        </p:spPr>
      </p:sp>
      <p:sp>
        <p:nvSpPr>
          <p:cNvPr id="57" name="TextBox 57"/>
          <p:cNvSpPr txBox="1"/>
          <p:nvPr/>
        </p:nvSpPr>
        <p:spPr>
          <a:xfrm>
            <a:off x="11156042" y="4967279"/>
            <a:ext cx="3255554" cy="19556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66"/>
              </a:lnSpc>
            </a:pPr>
            <a:r>
              <a:rPr lang="en-US" sz="4200" b="1">
                <a:solidFill>
                  <a:srgbClr val="3C4C59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Множество рациональ-</a:t>
            </a:r>
          </a:p>
          <a:p>
            <a:pPr algn="ctr">
              <a:lnSpc>
                <a:spcPts val="5166"/>
              </a:lnSpc>
            </a:pPr>
            <a:r>
              <a:rPr lang="en-US" sz="4200" b="1">
                <a:solidFill>
                  <a:srgbClr val="3C4C59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ных чисел.</a:t>
            </a:r>
          </a:p>
        </p:txBody>
      </p:sp>
      <p:grpSp>
        <p:nvGrpSpPr>
          <p:cNvPr id="58" name="Group 58"/>
          <p:cNvGrpSpPr/>
          <p:nvPr/>
        </p:nvGrpSpPr>
        <p:grpSpPr>
          <a:xfrm>
            <a:off x="11398506" y="7049432"/>
            <a:ext cx="2770624" cy="1573669"/>
            <a:chOff x="0" y="0"/>
            <a:chExt cx="3694166" cy="2098225"/>
          </a:xfrm>
        </p:grpSpPr>
        <p:grpSp>
          <p:nvGrpSpPr>
            <p:cNvPr id="59" name="Group 59"/>
            <p:cNvGrpSpPr/>
            <p:nvPr/>
          </p:nvGrpSpPr>
          <p:grpSpPr>
            <a:xfrm>
              <a:off x="0" y="0"/>
              <a:ext cx="3694166" cy="2098225"/>
              <a:chOff x="0" y="0"/>
              <a:chExt cx="1808450" cy="1027169"/>
            </a:xfrm>
          </p:grpSpPr>
          <p:sp>
            <p:nvSpPr>
              <p:cNvPr id="60" name="Freeform 60"/>
              <p:cNvSpPr/>
              <p:nvPr/>
            </p:nvSpPr>
            <p:spPr>
              <a:xfrm>
                <a:off x="0" y="0"/>
                <a:ext cx="1808449" cy="1027169"/>
              </a:xfrm>
              <a:custGeom>
                <a:avLst/>
                <a:gdLst/>
                <a:ahLst/>
                <a:cxnLst/>
                <a:rect l="l" t="t" r="r" b="b"/>
                <a:pathLst>
                  <a:path w="1808449" h="1027169">
                    <a:moveTo>
                      <a:pt x="0" y="0"/>
                    </a:moveTo>
                    <a:lnTo>
                      <a:pt x="1808449" y="0"/>
                    </a:lnTo>
                    <a:lnTo>
                      <a:pt x="1808449" y="1027169"/>
                    </a:lnTo>
                    <a:lnTo>
                      <a:pt x="0" y="1027169"/>
                    </a:lnTo>
                    <a:close/>
                  </a:path>
                </a:pathLst>
              </a:custGeom>
              <a:solidFill>
                <a:srgbClr val="718F70"/>
              </a:solidFill>
              <a:ln w="47625" cap="sq">
                <a:solidFill>
                  <a:srgbClr val="2D4F2B"/>
                </a:solidFill>
                <a:prstDash val="solid"/>
                <a:miter/>
              </a:ln>
            </p:spPr>
          </p:sp>
          <p:sp>
            <p:nvSpPr>
              <p:cNvPr id="61" name="TextBox 61"/>
              <p:cNvSpPr txBox="1"/>
              <p:nvPr/>
            </p:nvSpPr>
            <p:spPr>
              <a:xfrm>
                <a:off x="0" y="-66675"/>
                <a:ext cx="1808450" cy="1093844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639"/>
                  </a:lnSpc>
                </a:pPr>
                <a:endParaRPr/>
              </a:p>
            </p:txBody>
          </p:sp>
        </p:grpSp>
        <p:sp>
          <p:nvSpPr>
            <p:cNvPr id="62" name="TextBox 62"/>
            <p:cNvSpPr txBox="1"/>
            <p:nvPr/>
          </p:nvSpPr>
          <p:spPr>
            <a:xfrm>
              <a:off x="97641" y="28327"/>
              <a:ext cx="3498884" cy="198928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997"/>
                </a:lnSpc>
              </a:pPr>
              <a:r>
                <a:rPr lang="en-US" sz="2855" b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Примеры элементов множества:</a:t>
              </a:r>
            </a:p>
          </p:txBody>
        </p:sp>
      </p:grpSp>
      <p:pic>
        <p:nvPicPr>
          <p:cNvPr id="63" name="Picture 63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1173419" y="8459625"/>
            <a:ext cx="3220799" cy="1405153"/>
          </a:xfrm>
          <a:prstGeom prst="rect">
            <a:avLst/>
          </a:prstGeom>
        </p:spPr>
      </p:pic>
      <p:sp>
        <p:nvSpPr>
          <p:cNvPr id="64" name="TextBox 64"/>
          <p:cNvSpPr txBox="1"/>
          <p:nvPr/>
        </p:nvSpPr>
        <p:spPr>
          <a:xfrm>
            <a:off x="12331036" y="3092588"/>
            <a:ext cx="966144" cy="1238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581"/>
              </a:lnSpc>
            </a:pPr>
            <a:r>
              <a:rPr lang="en-US" sz="7790" b="1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Q</a:t>
            </a:r>
          </a:p>
        </p:txBody>
      </p:sp>
      <p:grpSp>
        <p:nvGrpSpPr>
          <p:cNvPr id="65" name="Group 65"/>
          <p:cNvGrpSpPr/>
          <p:nvPr/>
        </p:nvGrpSpPr>
        <p:grpSpPr>
          <a:xfrm>
            <a:off x="14816624" y="4306366"/>
            <a:ext cx="3297082" cy="5468830"/>
            <a:chOff x="0" y="0"/>
            <a:chExt cx="868367" cy="1440350"/>
          </a:xfrm>
        </p:grpSpPr>
        <p:sp>
          <p:nvSpPr>
            <p:cNvPr id="66" name="Freeform 66"/>
            <p:cNvSpPr/>
            <p:nvPr/>
          </p:nvSpPr>
          <p:spPr>
            <a:xfrm>
              <a:off x="0" y="0"/>
              <a:ext cx="868367" cy="1440350"/>
            </a:xfrm>
            <a:custGeom>
              <a:avLst/>
              <a:gdLst/>
              <a:ahLst/>
              <a:cxnLst/>
              <a:rect l="l" t="t" r="r" b="b"/>
              <a:pathLst>
                <a:path w="868367" h="1440350">
                  <a:moveTo>
                    <a:pt x="96273" y="0"/>
                  </a:moveTo>
                  <a:lnTo>
                    <a:pt x="772095" y="0"/>
                  </a:lnTo>
                  <a:cubicBezTo>
                    <a:pt x="825264" y="0"/>
                    <a:pt x="868367" y="43103"/>
                    <a:pt x="868367" y="96273"/>
                  </a:cubicBezTo>
                  <a:lnTo>
                    <a:pt x="868367" y="1344078"/>
                  </a:lnTo>
                  <a:cubicBezTo>
                    <a:pt x="868367" y="1397248"/>
                    <a:pt x="825264" y="1440350"/>
                    <a:pt x="772095" y="1440350"/>
                  </a:cubicBezTo>
                  <a:lnTo>
                    <a:pt x="96273" y="1440350"/>
                  </a:lnTo>
                  <a:cubicBezTo>
                    <a:pt x="70740" y="1440350"/>
                    <a:pt x="46252" y="1430207"/>
                    <a:pt x="28198" y="1412153"/>
                  </a:cubicBezTo>
                  <a:cubicBezTo>
                    <a:pt x="10143" y="1394098"/>
                    <a:pt x="0" y="1369611"/>
                    <a:pt x="0" y="1344078"/>
                  </a:cubicBezTo>
                  <a:lnTo>
                    <a:pt x="0" y="96273"/>
                  </a:lnTo>
                  <a:cubicBezTo>
                    <a:pt x="0" y="70740"/>
                    <a:pt x="10143" y="46252"/>
                    <a:pt x="28198" y="28198"/>
                  </a:cubicBezTo>
                  <a:cubicBezTo>
                    <a:pt x="46252" y="10143"/>
                    <a:pt x="70740" y="0"/>
                    <a:pt x="96273" y="0"/>
                  </a:cubicBezTo>
                  <a:close/>
                </a:path>
              </a:pathLst>
            </a:custGeom>
            <a:solidFill>
              <a:srgbClr val="FCEFCB">
                <a:alpha val="69804"/>
              </a:srgbClr>
            </a:solidFill>
          </p:spPr>
        </p:sp>
        <p:sp>
          <p:nvSpPr>
            <p:cNvPr id="67" name="TextBox 67"/>
            <p:cNvSpPr txBox="1"/>
            <p:nvPr/>
          </p:nvSpPr>
          <p:spPr>
            <a:xfrm>
              <a:off x="0" y="28575"/>
              <a:ext cx="868367" cy="14117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64"/>
                </a:lnSpc>
              </a:pPr>
              <a:endParaRPr/>
            </a:p>
          </p:txBody>
        </p:sp>
      </p:grpSp>
      <p:sp>
        <p:nvSpPr>
          <p:cNvPr id="68" name="Freeform 68"/>
          <p:cNvSpPr/>
          <p:nvPr/>
        </p:nvSpPr>
        <p:spPr>
          <a:xfrm>
            <a:off x="14790795" y="2070730"/>
            <a:ext cx="3348739" cy="3348739"/>
          </a:xfrm>
          <a:custGeom>
            <a:avLst/>
            <a:gdLst/>
            <a:ahLst/>
            <a:cxnLst/>
            <a:rect l="l" t="t" r="r" b="b"/>
            <a:pathLst>
              <a:path w="3348739" h="3348739">
                <a:moveTo>
                  <a:pt x="0" y="0"/>
                </a:moveTo>
                <a:lnTo>
                  <a:pt x="3348739" y="0"/>
                </a:lnTo>
                <a:lnTo>
                  <a:pt x="3348739" y="3348739"/>
                </a:lnTo>
                <a:lnTo>
                  <a:pt x="0" y="334873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9999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69" name="Freeform 69"/>
          <p:cNvSpPr/>
          <p:nvPr/>
        </p:nvSpPr>
        <p:spPr>
          <a:xfrm>
            <a:off x="15177021" y="2494345"/>
            <a:ext cx="2595337" cy="2501509"/>
          </a:xfrm>
          <a:custGeom>
            <a:avLst/>
            <a:gdLst/>
            <a:ahLst/>
            <a:cxnLst/>
            <a:rect l="l" t="t" r="r" b="b"/>
            <a:pathLst>
              <a:path w="2595337" h="2501509">
                <a:moveTo>
                  <a:pt x="0" y="0"/>
                </a:moveTo>
                <a:lnTo>
                  <a:pt x="2595338" y="0"/>
                </a:lnTo>
                <a:lnTo>
                  <a:pt x="2595338" y="2501509"/>
                </a:lnTo>
                <a:lnTo>
                  <a:pt x="0" y="250150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176645" r="-8927" b="-318776"/>
            </a:stretch>
          </a:blipFill>
        </p:spPr>
      </p:sp>
      <p:sp>
        <p:nvSpPr>
          <p:cNvPr id="70" name="Freeform 70"/>
          <p:cNvSpPr/>
          <p:nvPr/>
        </p:nvSpPr>
        <p:spPr>
          <a:xfrm>
            <a:off x="15324440" y="2636435"/>
            <a:ext cx="2300500" cy="2217330"/>
          </a:xfrm>
          <a:custGeom>
            <a:avLst/>
            <a:gdLst/>
            <a:ahLst/>
            <a:cxnLst/>
            <a:rect l="l" t="t" r="r" b="b"/>
            <a:pathLst>
              <a:path w="2300500" h="2217330">
                <a:moveTo>
                  <a:pt x="0" y="0"/>
                </a:moveTo>
                <a:lnTo>
                  <a:pt x="2300500" y="0"/>
                </a:lnTo>
                <a:lnTo>
                  <a:pt x="2300500" y="2217330"/>
                </a:lnTo>
                <a:lnTo>
                  <a:pt x="0" y="221733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176645" r="-8927" b="-318776"/>
            </a:stretch>
          </a:blipFill>
        </p:spPr>
      </p:sp>
      <p:sp>
        <p:nvSpPr>
          <p:cNvPr id="71" name="TextBox 71"/>
          <p:cNvSpPr txBox="1"/>
          <p:nvPr/>
        </p:nvSpPr>
        <p:spPr>
          <a:xfrm>
            <a:off x="14816624" y="4967279"/>
            <a:ext cx="3255554" cy="19556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66"/>
              </a:lnSpc>
            </a:pPr>
            <a:r>
              <a:rPr lang="en-US" sz="4200" b="1">
                <a:solidFill>
                  <a:srgbClr val="3C4C59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Множество действительных чисел.</a:t>
            </a:r>
          </a:p>
        </p:txBody>
      </p:sp>
      <p:grpSp>
        <p:nvGrpSpPr>
          <p:cNvPr id="72" name="Group 72"/>
          <p:cNvGrpSpPr/>
          <p:nvPr/>
        </p:nvGrpSpPr>
        <p:grpSpPr>
          <a:xfrm>
            <a:off x="15059089" y="7049432"/>
            <a:ext cx="2770624" cy="1573669"/>
            <a:chOff x="0" y="0"/>
            <a:chExt cx="3694166" cy="2098225"/>
          </a:xfrm>
        </p:grpSpPr>
        <p:grpSp>
          <p:nvGrpSpPr>
            <p:cNvPr id="73" name="Group 73"/>
            <p:cNvGrpSpPr/>
            <p:nvPr/>
          </p:nvGrpSpPr>
          <p:grpSpPr>
            <a:xfrm>
              <a:off x="0" y="0"/>
              <a:ext cx="3694166" cy="2098225"/>
              <a:chOff x="0" y="0"/>
              <a:chExt cx="1808450" cy="1027169"/>
            </a:xfrm>
          </p:grpSpPr>
          <p:sp>
            <p:nvSpPr>
              <p:cNvPr id="74" name="Freeform 74"/>
              <p:cNvSpPr/>
              <p:nvPr/>
            </p:nvSpPr>
            <p:spPr>
              <a:xfrm>
                <a:off x="0" y="0"/>
                <a:ext cx="1808449" cy="1027169"/>
              </a:xfrm>
              <a:custGeom>
                <a:avLst/>
                <a:gdLst/>
                <a:ahLst/>
                <a:cxnLst/>
                <a:rect l="l" t="t" r="r" b="b"/>
                <a:pathLst>
                  <a:path w="1808449" h="1027169">
                    <a:moveTo>
                      <a:pt x="0" y="0"/>
                    </a:moveTo>
                    <a:lnTo>
                      <a:pt x="1808449" y="0"/>
                    </a:lnTo>
                    <a:lnTo>
                      <a:pt x="1808449" y="1027169"/>
                    </a:lnTo>
                    <a:lnTo>
                      <a:pt x="0" y="1027169"/>
                    </a:lnTo>
                    <a:close/>
                  </a:path>
                </a:pathLst>
              </a:custGeom>
              <a:solidFill>
                <a:srgbClr val="718F70"/>
              </a:solidFill>
              <a:ln w="47625" cap="sq">
                <a:solidFill>
                  <a:srgbClr val="2D4F2B"/>
                </a:solidFill>
                <a:prstDash val="solid"/>
                <a:miter/>
              </a:ln>
            </p:spPr>
          </p:sp>
          <p:sp>
            <p:nvSpPr>
              <p:cNvPr id="75" name="TextBox 75"/>
              <p:cNvSpPr txBox="1"/>
              <p:nvPr/>
            </p:nvSpPr>
            <p:spPr>
              <a:xfrm>
                <a:off x="0" y="-66675"/>
                <a:ext cx="1808450" cy="1093844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639"/>
                  </a:lnSpc>
                </a:pPr>
                <a:endParaRPr/>
              </a:p>
            </p:txBody>
          </p:sp>
        </p:grpSp>
        <p:sp>
          <p:nvSpPr>
            <p:cNvPr id="76" name="TextBox 76"/>
            <p:cNvSpPr txBox="1"/>
            <p:nvPr/>
          </p:nvSpPr>
          <p:spPr>
            <a:xfrm>
              <a:off x="97641" y="28327"/>
              <a:ext cx="3498884" cy="198928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997"/>
                </a:lnSpc>
              </a:pPr>
              <a:r>
                <a:rPr lang="en-US" sz="2855" b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Примеры элементов множества:</a:t>
              </a:r>
            </a:p>
          </p:txBody>
        </p:sp>
      </p:grpSp>
      <p:pic>
        <p:nvPicPr>
          <p:cNvPr id="77" name="Picture 77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5035034" y="8489670"/>
            <a:ext cx="2860262" cy="1263282"/>
          </a:xfrm>
          <a:prstGeom prst="rect">
            <a:avLst/>
          </a:prstGeom>
        </p:spPr>
      </p:pic>
      <p:sp>
        <p:nvSpPr>
          <p:cNvPr id="78" name="TextBox 78"/>
          <p:cNvSpPr txBox="1"/>
          <p:nvPr/>
        </p:nvSpPr>
        <p:spPr>
          <a:xfrm>
            <a:off x="15991618" y="3092588"/>
            <a:ext cx="966144" cy="1238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581"/>
              </a:lnSpc>
            </a:pPr>
            <a:r>
              <a:rPr lang="en-US" sz="7790" b="1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R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5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8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1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4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0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3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6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9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22" grpId="0"/>
      <p:bldP spid="29" grpId="0"/>
      <p:bldP spid="36" grpId="0"/>
      <p:bldP spid="43" grpId="0"/>
      <p:bldP spid="50" grpId="0"/>
      <p:bldP spid="57" grpId="0"/>
      <p:bldP spid="64" grpId="0"/>
      <p:bldP spid="71" grpId="0"/>
      <p:bldP spid="7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3595216">
            <a:off x="14270014" y="-2309705"/>
            <a:ext cx="3065763" cy="5486824"/>
          </a:xfrm>
          <a:custGeom>
            <a:avLst/>
            <a:gdLst/>
            <a:ahLst/>
            <a:cxnLst/>
            <a:rect l="l" t="t" r="r" b="b"/>
            <a:pathLst>
              <a:path w="3065763" h="5486824">
                <a:moveTo>
                  <a:pt x="0" y="0"/>
                </a:moveTo>
                <a:lnTo>
                  <a:pt x="3065763" y="0"/>
                </a:lnTo>
                <a:lnTo>
                  <a:pt x="3065763" y="5486824"/>
                </a:lnTo>
                <a:lnTo>
                  <a:pt x="0" y="548682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7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1109824" y="587918"/>
            <a:ext cx="16222564" cy="1668886"/>
            <a:chOff x="205614" y="205614"/>
            <a:chExt cx="21630085" cy="2225181"/>
          </a:xfrm>
        </p:grpSpPr>
        <p:grpSp>
          <p:nvGrpSpPr>
            <p:cNvPr id="5" name="Group 5"/>
            <p:cNvGrpSpPr/>
            <p:nvPr/>
          </p:nvGrpSpPr>
          <p:grpSpPr>
            <a:xfrm>
              <a:off x="266492" y="858288"/>
              <a:ext cx="21569207" cy="1572507"/>
              <a:chOff x="0" y="0"/>
              <a:chExt cx="4260584" cy="310619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4260584" cy="310619"/>
              </a:xfrm>
              <a:custGeom>
                <a:avLst/>
                <a:gdLst/>
                <a:ahLst/>
                <a:cxnLst/>
                <a:rect l="l" t="t" r="r" b="b"/>
                <a:pathLst>
                  <a:path w="4260584" h="310619">
                    <a:moveTo>
                      <a:pt x="14357" y="0"/>
                    </a:moveTo>
                    <a:lnTo>
                      <a:pt x="4246227" y="0"/>
                    </a:lnTo>
                    <a:cubicBezTo>
                      <a:pt x="4250035" y="0"/>
                      <a:pt x="4253686" y="1513"/>
                      <a:pt x="4256379" y="4205"/>
                    </a:cubicBezTo>
                    <a:cubicBezTo>
                      <a:pt x="4259071" y="6898"/>
                      <a:pt x="4260584" y="10550"/>
                      <a:pt x="4260584" y="14357"/>
                    </a:cubicBezTo>
                    <a:lnTo>
                      <a:pt x="4260584" y="296261"/>
                    </a:lnTo>
                    <a:cubicBezTo>
                      <a:pt x="4260584" y="300069"/>
                      <a:pt x="4259071" y="303721"/>
                      <a:pt x="4256379" y="306414"/>
                    </a:cubicBezTo>
                    <a:cubicBezTo>
                      <a:pt x="4253686" y="309106"/>
                      <a:pt x="4250035" y="310619"/>
                      <a:pt x="4246227" y="310619"/>
                    </a:cubicBezTo>
                    <a:lnTo>
                      <a:pt x="14357" y="310619"/>
                    </a:lnTo>
                    <a:cubicBezTo>
                      <a:pt x="10550" y="310619"/>
                      <a:pt x="6898" y="309106"/>
                      <a:pt x="4205" y="306414"/>
                    </a:cubicBezTo>
                    <a:cubicBezTo>
                      <a:pt x="1513" y="303721"/>
                      <a:pt x="0" y="300069"/>
                      <a:pt x="0" y="296261"/>
                    </a:cubicBezTo>
                    <a:lnTo>
                      <a:pt x="0" y="14357"/>
                    </a:lnTo>
                    <a:cubicBezTo>
                      <a:pt x="0" y="10550"/>
                      <a:pt x="1513" y="6898"/>
                      <a:pt x="4205" y="4205"/>
                    </a:cubicBezTo>
                    <a:cubicBezTo>
                      <a:pt x="6898" y="1513"/>
                      <a:pt x="10550" y="0"/>
                      <a:pt x="14357" y="0"/>
                    </a:cubicBezTo>
                    <a:close/>
                  </a:path>
                </a:pathLst>
              </a:custGeom>
              <a:solidFill>
                <a:srgbClr val="FBFAF5"/>
              </a:solidFill>
              <a:ln w="47625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id="7" name="TextBox 7"/>
              <p:cNvSpPr txBox="1"/>
              <p:nvPr/>
            </p:nvSpPr>
            <p:spPr>
              <a:xfrm>
                <a:off x="0" y="-57150"/>
                <a:ext cx="4260584" cy="367769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8" name="Freeform 8"/>
            <p:cNvSpPr/>
            <p:nvPr/>
          </p:nvSpPr>
          <p:spPr>
            <a:xfrm rot="1125372" flipH="1">
              <a:off x="205614" y="205614"/>
              <a:ext cx="1531935" cy="1531935"/>
            </a:xfrm>
            <a:custGeom>
              <a:avLst/>
              <a:gdLst/>
              <a:ahLst/>
              <a:cxnLst/>
              <a:rect l="l" t="t" r="r" b="b"/>
              <a:pathLst>
                <a:path w="1531935" h="1531935">
                  <a:moveTo>
                    <a:pt x="1531935" y="0"/>
                  </a:moveTo>
                  <a:lnTo>
                    <a:pt x="0" y="0"/>
                  </a:lnTo>
                  <a:lnTo>
                    <a:pt x="0" y="1531935"/>
                  </a:lnTo>
                  <a:lnTo>
                    <a:pt x="1531935" y="1531935"/>
                  </a:lnTo>
                  <a:lnTo>
                    <a:pt x="1531935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9" name="TextBox 9"/>
            <p:cNvSpPr txBox="1"/>
            <p:nvPr/>
          </p:nvSpPr>
          <p:spPr>
            <a:xfrm>
              <a:off x="1943164" y="1166808"/>
              <a:ext cx="19508186" cy="88169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just">
                <a:lnSpc>
                  <a:spcPts val="5456"/>
                </a:lnSpc>
              </a:pPr>
              <a:r>
                <a:rPr lang="ru-RU" sz="4400" dirty="0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	</a:t>
              </a:r>
              <a:r>
                <a:rPr lang="en-US" sz="4400" dirty="0" err="1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Если</a:t>
              </a:r>
              <a:r>
                <a:rPr lang="en-US" sz="4400" dirty="0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 </a:t>
              </a:r>
              <a:r>
                <a:rPr lang="en-US" sz="4400" dirty="0" err="1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элемент</a:t>
              </a:r>
              <a:r>
                <a:rPr lang="en-US" sz="4400" dirty="0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 a </a:t>
              </a:r>
              <a:r>
                <a:rPr lang="en-US" sz="4400" dirty="0" err="1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принадлежит</a:t>
              </a:r>
              <a:r>
                <a:rPr lang="en-US" sz="4400" dirty="0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 </a:t>
              </a:r>
              <a:r>
                <a:rPr lang="en-US" sz="4400" dirty="0" err="1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множеству</a:t>
              </a:r>
              <a:r>
                <a:rPr lang="en-US" sz="4400" dirty="0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 A, </a:t>
              </a:r>
              <a:r>
                <a:rPr lang="en-US" sz="4400" dirty="0" err="1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то</a:t>
              </a:r>
              <a:r>
                <a:rPr lang="en-US" sz="4400" dirty="0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 </a:t>
              </a:r>
              <a:r>
                <a:rPr lang="en-US" sz="4400" dirty="0" err="1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пишут</a:t>
              </a:r>
              <a:r>
                <a:rPr lang="en-US" sz="4400" dirty="0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: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101787" y="2459740"/>
            <a:ext cx="2672937" cy="1115742"/>
            <a:chOff x="0" y="0"/>
            <a:chExt cx="814856" cy="340139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14856" cy="340139"/>
            </a:xfrm>
            <a:custGeom>
              <a:avLst/>
              <a:gdLst/>
              <a:ahLst/>
              <a:cxnLst/>
              <a:rect l="l" t="t" r="r" b="b"/>
              <a:pathLst>
                <a:path w="814856" h="340139">
                  <a:moveTo>
                    <a:pt x="0" y="0"/>
                  </a:moveTo>
                  <a:lnTo>
                    <a:pt x="814856" y="0"/>
                  </a:lnTo>
                  <a:lnTo>
                    <a:pt x="814856" y="340139"/>
                  </a:lnTo>
                  <a:lnTo>
                    <a:pt x="0" y="340139"/>
                  </a:lnTo>
                  <a:close/>
                </a:path>
              </a:pathLst>
            </a:custGeom>
            <a:solidFill>
              <a:srgbClr val="FBFCF9"/>
            </a:solidFill>
            <a:ln w="47625" cap="sq">
              <a:solidFill>
                <a:srgbClr val="FFB823"/>
              </a:solidFill>
              <a:prstDash val="solid"/>
              <a:miter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0" y="-57150"/>
              <a:ext cx="814856" cy="39728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20"/>
                </a:lnSpc>
              </a:pPr>
              <a:endParaRPr/>
            </a:p>
          </p:txBody>
        </p:sp>
      </p:grpSp>
      <p:pic>
        <p:nvPicPr>
          <p:cNvPr id="13" name="Picture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70623" y="2538216"/>
            <a:ext cx="2335266" cy="958788"/>
          </a:xfrm>
          <a:prstGeom prst="rect">
            <a:avLst/>
          </a:prstGeom>
        </p:spPr>
      </p:pic>
      <p:grpSp>
        <p:nvGrpSpPr>
          <p:cNvPr id="14" name="Group 14"/>
          <p:cNvGrpSpPr/>
          <p:nvPr/>
        </p:nvGrpSpPr>
        <p:grpSpPr>
          <a:xfrm>
            <a:off x="3970457" y="2541963"/>
            <a:ext cx="13361930" cy="951296"/>
            <a:chOff x="0" y="0"/>
            <a:chExt cx="17815907" cy="1268394"/>
          </a:xfrm>
        </p:grpSpPr>
        <p:grpSp>
          <p:nvGrpSpPr>
            <p:cNvPr id="15" name="Group 15"/>
            <p:cNvGrpSpPr/>
            <p:nvPr/>
          </p:nvGrpSpPr>
          <p:grpSpPr>
            <a:xfrm>
              <a:off x="0" y="0"/>
              <a:ext cx="17815907" cy="1268394"/>
              <a:chOff x="0" y="0"/>
              <a:chExt cx="4073442" cy="290007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0" y="0"/>
                <a:ext cx="4073442" cy="290007"/>
              </a:xfrm>
              <a:custGeom>
                <a:avLst/>
                <a:gdLst/>
                <a:ahLst/>
                <a:cxnLst/>
                <a:rect l="l" t="t" r="r" b="b"/>
                <a:pathLst>
                  <a:path w="4073442" h="290007">
                    <a:moveTo>
                      <a:pt x="0" y="0"/>
                    </a:moveTo>
                    <a:lnTo>
                      <a:pt x="4073442" y="0"/>
                    </a:lnTo>
                    <a:lnTo>
                      <a:pt x="4073442" y="290007"/>
                    </a:lnTo>
                    <a:lnTo>
                      <a:pt x="0" y="290007"/>
                    </a:lnTo>
                    <a:close/>
                  </a:path>
                </a:pathLst>
              </a:custGeom>
              <a:solidFill>
                <a:srgbClr val="718F70"/>
              </a:solidFill>
              <a:ln w="47625" cap="sq">
                <a:solidFill>
                  <a:srgbClr val="2D4F2B"/>
                </a:solidFill>
                <a:prstDash val="solid"/>
                <a:miter/>
              </a:ln>
            </p:spPr>
          </p:sp>
          <p:sp>
            <p:nvSpPr>
              <p:cNvPr id="17" name="TextBox 17"/>
              <p:cNvSpPr txBox="1"/>
              <p:nvPr/>
            </p:nvSpPr>
            <p:spPr>
              <a:xfrm>
                <a:off x="0" y="-57150"/>
                <a:ext cx="4073442" cy="34715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520"/>
                  </a:lnSpc>
                </a:pPr>
                <a:endParaRPr/>
              </a:p>
            </p:txBody>
          </p:sp>
        </p:grpSp>
        <p:sp>
          <p:nvSpPr>
            <p:cNvPr id="18" name="TextBox 18"/>
            <p:cNvSpPr txBox="1"/>
            <p:nvPr/>
          </p:nvSpPr>
          <p:spPr>
            <a:xfrm>
              <a:off x="470895" y="98635"/>
              <a:ext cx="16874117" cy="99716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160"/>
                </a:lnSpc>
              </a:pPr>
              <a:r>
                <a:rPr lang="en-US" sz="4400" b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Читают: “a принадлежит множеству A”.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109824" y="3298367"/>
            <a:ext cx="16222564" cy="1668886"/>
            <a:chOff x="205614" y="205614"/>
            <a:chExt cx="21630085" cy="2225181"/>
          </a:xfrm>
        </p:grpSpPr>
        <p:grpSp>
          <p:nvGrpSpPr>
            <p:cNvPr id="20" name="Group 20"/>
            <p:cNvGrpSpPr/>
            <p:nvPr/>
          </p:nvGrpSpPr>
          <p:grpSpPr>
            <a:xfrm>
              <a:off x="266492" y="858288"/>
              <a:ext cx="21569207" cy="1572507"/>
              <a:chOff x="0" y="0"/>
              <a:chExt cx="4260584" cy="310619"/>
            </a:xfrm>
          </p:grpSpPr>
          <p:sp>
            <p:nvSpPr>
              <p:cNvPr id="21" name="Freeform 21"/>
              <p:cNvSpPr/>
              <p:nvPr/>
            </p:nvSpPr>
            <p:spPr>
              <a:xfrm>
                <a:off x="0" y="0"/>
                <a:ext cx="4260584" cy="310619"/>
              </a:xfrm>
              <a:custGeom>
                <a:avLst/>
                <a:gdLst/>
                <a:ahLst/>
                <a:cxnLst/>
                <a:rect l="l" t="t" r="r" b="b"/>
                <a:pathLst>
                  <a:path w="4260584" h="310619">
                    <a:moveTo>
                      <a:pt x="14357" y="0"/>
                    </a:moveTo>
                    <a:lnTo>
                      <a:pt x="4246227" y="0"/>
                    </a:lnTo>
                    <a:cubicBezTo>
                      <a:pt x="4250035" y="0"/>
                      <a:pt x="4253686" y="1513"/>
                      <a:pt x="4256379" y="4205"/>
                    </a:cubicBezTo>
                    <a:cubicBezTo>
                      <a:pt x="4259071" y="6898"/>
                      <a:pt x="4260584" y="10550"/>
                      <a:pt x="4260584" y="14357"/>
                    </a:cubicBezTo>
                    <a:lnTo>
                      <a:pt x="4260584" y="296261"/>
                    </a:lnTo>
                    <a:cubicBezTo>
                      <a:pt x="4260584" y="300069"/>
                      <a:pt x="4259071" y="303721"/>
                      <a:pt x="4256379" y="306414"/>
                    </a:cubicBezTo>
                    <a:cubicBezTo>
                      <a:pt x="4253686" y="309106"/>
                      <a:pt x="4250035" y="310619"/>
                      <a:pt x="4246227" y="310619"/>
                    </a:cubicBezTo>
                    <a:lnTo>
                      <a:pt x="14357" y="310619"/>
                    </a:lnTo>
                    <a:cubicBezTo>
                      <a:pt x="10550" y="310619"/>
                      <a:pt x="6898" y="309106"/>
                      <a:pt x="4205" y="306414"/>
                    </a:cubicBezTo>
                    <a:cubicBezTo>
                      <a:pt x="1513" y="303721"/>
                      <a:pt x="0" y="300069"/>
                      <a:pt x="0" y="296261"/>
                    </a:cubicBezTo>
                    <a:lnTo>
                      <a:pt x="0" y="14357"/>
                    </a:lnTo>
                    <a:cubicBezTo>
                      <a:pt x="0" y="10550"/>
                      <a:pt x="1513" y="6898"/>
                      <a:pt x="4205" y="4205"/>
                    </a:cubicBezTo>
                    <a:cubicBezTo>
                      <a:pt x="6898" y="1513"/>
                      <a:pt x="10550" y="0"/>
                      <a:pt x="14357" y="0"/>
                    </a:cubicBezTo>
                    <a:close/>
                  </a:path>
                </a:pathLst>
              </a:custGeom>
              <a:solidFill>
                <a:srgbClr val="FBFAF5"/>
              </a:solidFill>
              <a:ln w="47625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id="22" name="TextBox 22"/>
              <p:cNvSpPr txBox="1"/>
              <p:nvPr/>
            </p:nvSpPr>
            <p:spPr>
              <a:xfrm>
                <a:off x="0" y="-57150"/>
                <a:ext cx="4260584" cy="367769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23" name="Freeform 23"/>
            <p:cNvSpPr/>
            <p:nvPr/>
          </p:nvSpPr>
          <p:spPr>
            <a:xfrm rot="1125372" flipH="1">
              <a:off x="205614" y="205614"/>
              <a:ext cx="1531935" cy="1531935"/>
            </a:xfrm>
            <a:custGeom>
              <a:avLst/>
              <a:gdLst/>
              <a:ahLst/>
              <a:cxnLst/>
              <a:rect l="l" t="t" r="r" b="b"/>
              <a:pathLst>
                <a:path w="1531935" h="1531935">
                  <a:moveTo>
                    <a:pt x="1531935" y="0"/>
                  </a:moveTo>
                  <a:lnTo>
                    <a:pt x="0" y="0"/>
                  </a:lnTo>
                  <a:lnTo>
                    <a:pt x="0" y="1531935"/>
                  </a:lnTo>
                  <a:lnTo>
                    <a:pt x="1531935" y="1531935"/>
                  </a:lnTo>
                  <a:lnTo>
                    <a:pt x="1531935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24" name="TextBox 24"/>
            <p:cNvSpPr txBox="1"/>
            <p:nvPr/>
          </p:nvSpPr>
          <p:spPr>
            <a:xfrm>
              <a:off x="1943164" y="1166808"/>
              <a:ext cx="19508186" cy="88169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just">
                <a:lnSpc>
                  <a:spcPts val="5456"/>
                </a:lnSpc>
              </a:pPr>
              <a:r>
                <a:rPr lang="ru-RU" sz="4400" dirty="0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	</a:t>
              </a:r>
              <a:r>
                <a:rPr lang="en-US" sz="4400" dirty="0" err="1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Если</a:t>
              </a:r>
              <a:r>
                <a:rPr lang="en-US" sz="4400" dirty="0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 </a:t>
              </a:r>
              <a:r>
                <a:rPr lang="en-US" sz="4400" dirty="0" err="1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элемент</a:t>
              </a:r>
              <a:r>
                <a:rPr lang="en-US" sz="4400" dirty="0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 b </a:t>
              </a:r>
              <a:r>
                <a:rPr lang="en-US" sz="4400" dirty="0" err="1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не</a:t>
              </a:r>
              <a:r>
                <a:rPr lang="en-US" sz="4400" dirty="0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 </a:t>
              </a:r>
              <a:r>
                <a:rPr lang="en-US" sz="4400" dirty="0" err="1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принадлежит</a:t>
              </a:r>
              <a:r>
                <a:rPr lang="en-US" sz="4400" dirty="0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 </a:t>
              </a:r>
              <a:r>
                <a:rPr lang="en-US" sz="4400" dirty="0" err="1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множеству</a:t>
              </a:r>
              <a:r>
                <a:rPr lang="en-US" sz="4400" dirty="0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 B, </a:t>
              </a:r>
              <a:r>
                <a:rPr lang="en-US" sz="4400" dirty="0" err="1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то</a:t>
              </a:r>
              <a:r>
                <a:rPr lang="en-US" sz="4400" dirty="0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 </a:t>
              </a:r>
              <a:r>
                <a:rPr lang="en-US" sz="4400" dirty="0" err="1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пишут</a:t>
              </a:r>
              <a:r>
                <a:rPr lang="en-US" sz="4400" dirty="0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: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1101787" y="5167278"/>
            <a:ext cx="2672937" cy="1115742"/>
            <a:chOff x="0" y="0"/>
            <a:chExt cx="814856" cy="340139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814856" cy="340139"/>
            </a:xfrm>
            <a:custGeom>
              <a:avLst/>
              <a:gdLst/>
              <a:ahLst/>
              <a:cxnLst/>
              <a:rect l="l" t="t" r="r" b="b"/>
              <a:pathLst>
                <a:path w="814856" h="340139">
                  <a:moveTo>
                    <a:pt x="0" y="0"/>
                  </a:moveTo>
                  <a:lnTo>
                    <a:pt x="814856" y="0"/>
                  </a:lnTo>
                  <a:lnTo>
                    <a:pt x="814856" y="340139"/>
                  </a:lnTo>
                  <a:lnTo>
                    <a:pt x="0" y="340139"/>
                  </a:lnTo>
                  <a:close/>
                </a:path>
              </a:pathLst>
            </a:custGeom>
            <a:solidFill>
              <a:srgbClr val="FBFCF9"/>
            </a:solidFill>
            <a:ln w="47625" cap="sq">
              <a:solidFill>
                <a:srgbClr val="FFB823"/>
              </a:solidFill>
              <a:prstDash val="solid"/>
              <a:miter/>
            </a:ln>
          </p:spPr>
        </p:sp>
        <p:sp>
          <p:nvSpPr>
            <p:cNvPr id="27" name="TextBox 27"/>
            <p:cNvSpPr txBox="1"/>
            <p:nvPr/>
          </p:nvSpPr>
          <p:spPr>
            <a:xfrm>
              <a:off x="0" y="-57150"/>
              <a:ext cx="814856" cy="39728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20"/>
                </a:lnSpc>
              </a:pPr>
              <a:endParaRPr/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58744" y="5199233"/>
            <a:ext cx="2159023" cy="1051831"/>
          </a:xfrm>
          <a:prstGeom prst="rect">
            <a:avLst/>
          </a:prstGeom>
        </p:spPr>
      </p:pic>
      <p:grpSp>
        <p:nvGrpSpPr>
          <p:cNvPr id="29" name="Group 29"/>
          <p:cNvGrpSpPr/>
          <p:nvPr/>
        </p:nvGrpSpPr>
        <p:grpSpPr>
          <a:xfrm>
            <a:off x="3970457" y="5249501"/>
            <a:ext cx="13361930" cy="951296"/>
            <a:chOff x="0" y="0"/>
            <a:chExt cx="17815907" cy="1268394"/>
          </a:xfrm>
        </p:grpSpPr>
        <p:grpSp>
          <p:nvGrpSpPr>
            <p:cNvPr id="30" name="Group 30"/>
            <p:cNvGrpSpPr/>
            <p:nvPr/>
          </p:nvGrpSpPr>
          <p:grpSpPr>
            <a:xfrm>
              <a:off x="0" y="0"/>
              <a:ext cx="17815907" cy="1268394"/>
              <a:chOff x="0" y="0"/>
              <a:chExt cx="4073442" cy="290007"/>
            </a:xfrm>
          </p:grpSpPr>
          <p:sp>
            <p:nvSpPr>
              <p:cNvPr id="31" name="Freeform 31"/>
              <p:cNvSpPr/>
              <p:nvPr/>
            </p:nvSpPr>
            <p:spPr>
              <a:xfrm>
                <a:off x="0" y="0"/>
                <a:ext cx="4073442" cy="290007"/>
              </a:xfrm>
              <a:custGeom>
                <a:avLst/>
                <a:gdLst/>
                <a:ahLst/>
                <a:cxnLst/>
                <a:rect l="l" t="t" r="r" b="b"/>
                <a:pathLst>
                  <a:path w="4073442" h="290007">
                    <a:moveTo>
                      <a:pt x="0" y="0"/>
                    </a:moveTo>
                    <a:lnTo>
                      <a:pt x="4073442" y="0"/>
                    </a:lnTo>
                    <a:lnTo>
                      <a:pt x="4073442" y="290007"/>
                    </a:lnTo>
                    <a:lnTo>
                      <a:pt x="0" y="290007"/>
                    </a:lnTo>
                    <a:close/>
                  </a:path>
                </a:pathLst>
              </a:custGeom>
              <a:solidFill>
                <a:srgbClr val="718F70"/>
              </a:solidFill>
              <a:ln w="47625" cap="sq">
                <a:solidFill>
                  <a:srgbClr val="2D4F2B"/>
                </a:solidFill>
                <a:prstDash val="solid"/>
                <a:miter/>
              </a:ln>
            </p:spPr>
          </p:sp>
          <p:sp>
            <p:nvSpPr>
              <p:cNvPr id="32" name="TextBox 32"/>
              <p:cNvSpPr txBox="1"/>
              <p:nvPr/>
            </p:nvSpPr>
            <p:spPr>
              <a:xfrm>
                <a:off x="0" y="-57150"/>
                <a:ext cx="4073442" cy="34715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520"/>
                  </a:lnSpc>
                </a:pPr>
                <a:endParaRPr/>
              </a:p>
            </p:txBody>
          </p:sp>
        </p:grpSp>
        <p:sp>
          <p:nvSpPr>
            <p:cNvPr id="33" name="TextBox 33"/>
            <p:cNvSpPr txBox="1"/>
            <p:nvPr/>
          </p:nvSpPr>
          <p:spPr>
            <a:xfrm>
              <a:off x="470895" y="98635"/>
              <a:ext cx="16874117" cy="99716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160"/>
                </a:lnSpc>
              </a:pPr>
              <a:r>
                <a:rPr lang="en-US" sz="4400" b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Читают: “b не принадлежит множеству B”.</a:t>
              </a:r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1101787" y="6568770"/>
            <a:ext cx="3623069" cy="951296"/>
            <a:chOff x="0" y="0"/>
            <a:chExt cx="4830759" cy="1268394"/>
          </a:xfrm>
        </p:grpSpPr>
        <p:grpSp>
          <p:nvGrpSpPr>
            <p:cNvPr id="35" name="Group 35"/>
            <p:cNvGrpSpPr/>
            <p:nvPr/>
          </p:nvGrpSpPr>
          <p:grpSpPr>
            <a:xfrm>
              <a:off x="0" y="0"/>
              <a:ext cx="4830759" cy="1268394"/>
              <a:chOff x="0" y="0"/>
              <a:chExt cx="1104508" cy="290007"/>
            </a:xfrm>
          </p:grpSpPr>
          <p:sp>
            <p:nvSpPr>
              <p:cNvPr id="36" name="Freeform 36"/>
              <p:cNvSpPr/>
              <p:nvPr/>
            </p:nvSpPr>
            <p:spPr>
              <a:xfrm>
                <a:off x="0" y="0"/>
                <a:ext cx="1104508" cy="290007"/>
              </a:xfrm>
              <a:custGeom>
                <a:avLst/>
                <a:gdLst/>
                <a:ahLst/>
                <a:cxnLst/>
                <a:rect l="l" t="t" r="r" b="b"/>
                <a:pathLst>
                  <a:path w="1104508" h="290007">
                    <a:moveTo>
                      <a:pt x="0" y="0"/>
                    </a:moveTo>
                    <a:lnTo>
                      <a:pt x="1104508" y="0"/>
                    </a:lnTo>
                    <a:lnTo>
                      <a:pt x="1104508" y="290007"/>
                    </a:lnTo>
                    <a:lnTo>
                      <a:pt x="0" y="290007"/>
                    </a:lnTo>
                    <a:close/>
                  </a:path>
                </a:pathLst>
              </a:custGeom>
              <a:solidFill>
                <a:srgbClr val="FED98B"/>
              </a:solidFill>
              <a:ln w="47625" cap="sq">
                <a:solidFill>
                  <a:srgbClr val="FFB823"/>
                </a:solidFill>
                <a:prstDash val="solid"/>
                <a:miter/>
              </a:ln>
            </p:spPr>
          </p:sp>
          <p:sp>
            <p:nvSpPr>
              <p:cNvPr id="37" name="TextBox 37"/>
              <p:cNvSpPr txBox="1"/>
              <p:nvPr/>
            </p:nvSpPr>
            <p:spPr>
              <a:xfrm>
                <a:off x="0" y="-57150"/>
                <a:ext cx="1104508" cy="34715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520"/>
                  </a:lnSpc>
                </a:pPr>
                <a:endParaRPr/>
              </a:p>
            </p:txBody>
          </p:sp>
        </p:grpSp>
        <p:sp>
          <p:nvSpPr>
            <p:cNvPr id="38" name="TextBox 38"/>
            <p:cNvSpPr txBox="1"/>
            <p:nvPr/>
          </p:nvSpPr>
          <p:spPr>
            <a:xfrm>
              <a:off x="127682" y="98635"/>
              <a:ext cx="4575394" cy="99716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160"/>
                </a:lnSpc>
              </a:pPr>
              <a:r>
                <a:rPr lang="en-US" sz="4400" b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Например,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1101787" y="8066663"/>
            <a:ext cx="2904244" cy="1229372"/>
            <a:chOff x="0" y="0"/>
            <a:chExt cx="885371" cy="374779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885371" cy="374779"/>
            </a:xfrm>
            <a:custGeom>
              <a:avLst/>
              <a:gdLst/>
              <a:ahLst/>
              <a:cxnLst/>
              <a:rect l="l" t="t" r="r" b="b"/>
              <a:pathLst>
                <a:path w="885371" h="374779">
                  <a:moveTo>
                    <a:pt x="0" y="0"/>
                  </a:moveTo>
                  <a:lnTo>
                    <a:pt x="885371" y="0"/>
                  </a:lnTo>
                  <a:lnTo>
                    <a:pt x="885371" y="374779"/>
                  </a:lnTo>
                  <a:lnTo>
                    <a:pt x="0" y="374779"/>
                  </a:lnTo>
                  <a:close/>
                </a:path>
              </a:pathLst>
            </a:custGeom>
            <a:solidFill>
              <a:srgbClr val="FBFCF9"/>
            </a:solidFill>
            <a:ln w="47625" cap="sq">
              <a:solidFill>
                <a:srgbClr val="FFB823"/>
              </a:solidFill>
              <a:prstDash val="solid"/>
              <a:miter/>
            </a:ln>
          </p:spPr>
        </p:sp>
        <p:sp>
          <p:nvSpPr>
            <p:cNvPr id="41" name="TextBox 41"/>
            <p:cNvSpPr txBox="1"/>
            <p:nvPr/>
          </p:nvSpPr>
          <p:spPr>
            <a:xfrm>
              <a:off x="0" y="-57150"/>
              <a:ext cx="885371" cy="43192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20"/>
                </a:lnSpc>
              </a:pPr>
              <a:endParaRPr/>
            </a:p>
          </p:txBody>
        </p:sp>
      </p:grpSp>
      <p:pic>
        <p:nvPicPr>
          <p:cNvPr id="42" name="Picture 4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15114" y="8117124"/>
            <a:ext cx="3077590" cy="1128450"/>
          </a:xfrm>
          <a:prstGeom prst="rect">
            <a:avLst/>
          </a:prstGeom>
        </p:spPr>
      </p:pic>
      <p:grpSp>
        <p:nvGrpSpPr>
          <p:cNvPr id="43" name="Group 43"/>
          <p:cNvGrpSpPr/>
          <p:nvPr/>
        </p:nvGrpSpPr>
        <p:grpSpPr>
          <a:xfrm>
            <a:off x="4481650" y="7720091"/>
            <a:ext cx="3214864" cy="1229372"/>
            <a:chOff x="0" y="0"/>
            <a:chExt cx="980065" cy="374779"/>
          </a:xfrm>
        </p:grpSpPr>
        <p:sp>
          <p:nvSpPr>
            <p:cNvPr id="44" name="Freeform 44"/>
            <p:cNvSpPr/>
            <p:nvPr/>
          </p:nvSpPr>
          <p:spPr>
            <a:xfrm>
              <a:off x="0" y="0"/>
              <a:ext cx="980065" cy="374779"/>
            </a:xfrm>
            <a:custGeom>
              <a:avLst/>
              <a:gdLst/>
              <a:ahLst/>
              <a:cxnLst/>
              <a:rect l="l" t="t" r="r" b="b"/>
              <a:pathLst>
                <a:path w="980065" h="374779">
                  <a:moveTo>
                    <a:pt x="0" y="0"/>
                  </a:moveTo>
                  <a:lnTo>
                    <a:pt x="980065" y="0"/>
                  </a:lnTo>
                  <a:lnTo>
                    <a:pt x="980065" y="374779"/>
                  </a:lnTo>
                  <a:lnTo>
                    <a:pt x="0" y="374779"/>
                  </a:lnTo>
                  <a:close/>
                </a:path>
              </a:pathLst>
            </a:custGeom>
            <a:solidFill>
              <a:srgbClr val="FBFCF9"/>
            </a:solidFill>
            <a:ln w="47625" cap="sq">
              <a:solidFill>
                <a:srgbClr val="FFB823"/>
              </a:solidFill>
              <a:prstDash val="solid"/>
              <a:miter/>
            </a:ln>
          </p:spPr>
        </p:sp>
        <p:sp>
          <p:nvSpPr>
            <p:cNvPr id="45" name="TextBox 45"/>
            <p:cNvSpPr txBox="1"/>
            <p:nvPr/>
          </p:nvSpPr>
          <p:spPr>
            <a:xfrm>
              <a:off x="0" y="-57150"/>
              <a:ext cx="980065" cy="43192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20"/>
                </a:lnSpc>
              </a:pPr>
              <a:endParaRPr/>
            </a:p>
          </p:txBody>
        </p:sp>
      </p:grpSp>
      <p:pic>
        <p:nvPicPr>
          <p:cNvPr id="46" name="Picture 4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443638" y="7686571"/>
            <a:ext cx="3290890" cy="1296411"/>
          </a:xfrm>
          <a:prstGeom prst="rect">
            <a:avLst/>
          </a:prstGeom>
        </p:spPr>
      </p:pic>
      <p:grpSp>
        <p:nvGrpSpPr>
          <p:cNvPr id="47" name="Group 47"/>
          <p:cNvGrpSpPr/>
          <p:nvPr/>
        </p:nvGrpSpPr>
        <p:grpSpPr>
          <a:xfrm>
            <a:off x="8172765" y="7335791"/>
            <a:ext cx="2739798" cy="1960243"/>
            <a:chOff x="0" y="0"/>
            <a:chExt cx="835239" cy="597589"/>
          </a:xfrm>
        </p:grpSpPr>
        <p:sp>
          <p:nvSpPr>
            <p:cNvPr id="48" name="Freeform 48"/>
            <p:cNvSpPr/>
            <p:nvPr/>
          </p:nvSpPr>
          <p:spPr>
            <a:xfrm>
              <a:off x="0" y="0"/>
              <a:ext cx="835239" cy="597589"/>
            </a:xfrm>
            <a:custGeom>
              <a:avLst/>
              <a:gdLst/>
              <a:ahLst/>
              <a:cxnLst/>
              <a:rect l="l" t="t" r="r" b="b"/>
              <a:pathLst>
                <a:path w="835239" h="597589">
                  <a:moveTo>
                    <a:pt x="0" y="0"/>
                  </a:moveTo>
                  <a:lnTo>
                    <a:pt x="835239" y="0"/>
                  </a:lnTo>
                  <a:lnTo>
                    <a:pt x="835239" y="597589"/>
                  </a:lnTo>
                  <a:lnTo>
                    <a:pt x="0" y="597589"/>
                  </a:lnTo>
                  <a:close/>
                </a:path>
              </a:pathLst>
            </a:custGeom>
            <a:solidFill>
              <a:srgbClr val="FBFCF9"/>
            </a:solidFill>
            <a:ln w="47625" cap="sq">
              <a:solidFill>
                <a:srgbClr val="FFB823"/>
              </a:solidFill>
              <a:prstDash val="solid"/>
              <a:miter/>
            </a:ln>
          </p:spPr>
        </p:sp>
        <p:sp>
          <p:nvSpPr>
            <p:cNvPr id="49" name="TextBox 49"/>
            <p:cNvSpPr txBox="1"/>
            <p:nvPr/>
          </p:nvSpPr>
          <p:spPr>
            <a:xfrm>
              <a:off x="0" y="-57150"/>
              <a:ext cx="835239" cy="65473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20"/>
                </a:lnSpc>
              </a:pPr>
              <a:endParaRPr/>
            </a:p>
          </p:txBody>
        </p:sp>
      </p:grpSp>
      <p:pic>
        <p:nvPicPr>
          <p:cNvPr id="50" name="Picture 5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208295" y="7329036"/>
            <a:ext cx="2668736" cy="1973752"/>
          </a:xfrm>
          <a:prstGeom prst="rect">
            <a:avLst/>
          </a:prstGeom>
        </p:spPr>
      </p:pic>
      <p:grpSp>
        <p:nvGrpSpPr>
          <p:cNvPr id="51" name="Group 51"/>
          <p:cNvGrpSpPr/>
          <p:nvPr/>
        </p:nvGrpSpPr>
        <p:grpSpPr>
          <a:xfrm>
            <a:off x="11388813" y="7701227"/>
            <a:ext cx="2739798" cy="1960243"/>
            <a:chOff x="0" y="0"/>
            <a:chExt cx="835239" cy="597589"/>
          </a:xfrm>
        </p:grpSpPr>
        <p:sp>
          <p:nvSpPr>
            <p:cNvPr id="52" name="Freeform 52"/>
            <p:cNvSpPr/>
            <p:nvPr/>
          </p:nvSpPr>
          <p:spPr>
            <a:xfrm>
              <a:off x="0" y="0"/>
              <a:ext cx="835239" cy="597589"/>
            </a:xfrm>
            <a:custGeom>
              <a:avLst/>
              <a:gdLst/>
              <a:ahLst/>
              <a:cxnLst/>
              <a:rect l="l" t="t" r="r" b="b"/>
              <a:pathLst>
                <a:path w="835239" h="597589">
                  <a:moveTo>
                    <a:pt x="0" y="0"/>
                  </a:moveTo>
                  <a:lnTo>
                    <a:pt x="835239" y="0"/>
                  </a:lnTo>
                  <a:lnTo>
                    <a:pt x="835239" y="597589"/>
                  </a:lnTo>
                  <a:lnTo>
                    <a:pt x="0" y="597589"/>
                  </a:lnTo>
                  <a:close/>
                </a:path>
              </a:pathLst>
            </a:custGeom>
            <a:solidFill>
              <a:srgbClr val="FBFCF9"/>
            </a:solidFill>
            <a:ln w="47625" cap="sq">
              <a:solidFill>
                <a:srgbClr val="FFB823"/>
              </a:solidFill>
              <a:prstDash val="solid"/>
              <a:miter/>
            </a:ln>
          </p:spPr>
        </p:sp>
        <p:sp>
          <p:nvSpPr>
            <p:cNvPr id="53" name="TextBox 53"/>
            <p:cNvSpPr txBox="1"/>
            <p:nvPr/>
          </p:nvSpPr>
          <p:spPr>
            <a:xfrm>
              <a:off x="0" y="-57150"/>
              <a:ext cx="835239" cy="65473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20"/>
                </a:lnSpc>
              </a:pPr>
              <a:endParaRPr/>
            </a:p>
          </p:txBody>
        </p:sp>
      </p:grpSp>
      <p:pic>
        <p:nvPicPr>
          <p:cNvPr id="54" name="Picture 5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1452143" y="7699106"/>
            <a:ext cx="2613137" cy="1964486"/>
          </a:xfrm>
          <a:prstGeom prst="rect">
            <a:avLst/>
          </a:prstGeom>
        </p:spPr>
      </p:pic>
      <p:grpSp>
        <p:nvGrpSpPr>
          <p:cNvPr id="55" name="Group 55"/>
          <p:cNvGrpSpPr/>
          <p:nvPr/>
        </p:nvGrpSpPr>
        <p:grpSpPr>
          <a:xfrm>
            <a:off x="14604861" y="8028928"/>
            <a:ext cx="3214864" cy="1229372"/>
            <a:chOff x="0" y="0"/>
            <a:chExt cx="980065" cy="374779"/>
          </a:xfrm>
        </p:grpSpPr>
        <p:sp>
          <p:nvSpPr>
            <p:cNvPr id="56" name="Freeform 56"/>
            <p:cNvSpPr/>
            <p:nvPr/>
          </p:nvSpPr>
          <p:spPr>
            <a:xfrm>
              <a:off x="0" y="0"/>
              <a:ext cx="980065" cy="374779"/>
            </a:xfrm>
            <a:custGeom>
              <a:avLst/>
              <a:gdLst/>
              <a:ahLst/>
              <a:cxnLst/>
              <a:rect l="l" t="t" r="r" b="b"/>
              <a:pathLst>
                <a:path w="980065" h="374779">
                  <a:moveTo>
                    <a:pt x="0" y="0"/>
                  </a:moveTo>
                  <a:lnTo>
                    <a:pt x="980065" y="0"/>
                  </a:lnTo>
                  <a:lnTo>
                    <a:pt x="980065" y="374779"/>
                  </a:lnTo>
                  <a:lnTo>
                    <a:pt x="0" y="374779"/>
                  </a:lnTo>
                  <a:close/>
                </a:path>
              </a:pathLst>
            </a:custGeom>
            <a:solidFill>
              <a:srgbClr val="FBFCF9"/>
            </a:solidFill>
            <a:ln w="47625" cap="sq">
              <a:solidFill>
                <a:srgbClr val="FFB823"/>
              </a:solidFill>
              <a:prstDash val="solid"/>
              <a:miter/>
            </a:ln>
          </p:spPr>
        </p:sp>
        <p:sp>
          <p:nvSpPr>
            <p:cNvPr id="57" name="TextBox 57"/>
            <p:cNvSpPr txBox="1"/>
            <p:nvPr/>
          </p:nvSpPr>
          <p:spPr>
            <a:xfrm>
              <a:off x="0" y="-57150"/>
              <a:ext cx="980065" cy="43192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20"/>
                </a:lnSpc>
              </a:pPr>
              <a:endParaRPr/>
            </a:p>
          </p:txBody>
        </p:sp>
      </p:grpSp>
      <p:pic>
        <p:nvPicPr>
          <p:cNvPr id="58" name="Picture 58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4786827" y="8032071"/>
            <a:ext cx="2850931" cy="122308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38310" y="7964603"/>
            <a:ext cx="1307704" cy="1410064"/>
            <a:chOff x="0" y="0"/>
            <a:chExt cx="1743605" cy="1880085"/>
          </a:xfrm>
        </p:grpSpPr>
        <p:sp>
          <p:nvSpPr>
            <p:cNvPr id="4" name="Freeform 4"/>
            <p:cNvSpPr/>
            <p:nvPr/>
          </p:nvSpPr>
          <p:spPr>
            <a:xfrm>
              <a:off x="1577184" y="570715"/>
              <a:ext cx="166421" cy="166421"/>
            </a:xfrm>
            <a:custGeom>
              <a:avLst/>
              <a:gdLst/>
              <a:ahLst/>
              <a:cxnLst/>
              <a:rect l="l" t="t" r="r" b="b"/>
              <a:pathLst>
                <a:path w="166421" h="166421">
                  <a:moveTo>
                    <a:pt x="0" y="0"/>
                  </a:moveTo>
                  <a:lnTo>
                    <a:pt x="166421" y="0"/>
                  </a:lnTo>
                  <a:lnTo>
                    <a:pt x="166421" y="166422"/>
                  </a:lnTo>
                  <a:lnTo>
                    <a:pt x="0" y="1664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19999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-526144" t="-65277" r="-295656" b="-559488"/>
              </a:stretch>
            </a:blipFill>
          </p:spPr>
        </p:sp>
        <p:sp>
          <p:nvSpPr>
            <p:cNvPr id="5" name="Freeform 5"/>
            <p:cNvSpPr/>
            <p:nvPr/>
          </p:nvSpPr>
          <p:spPr>
            <a:xfrm>
              <a:off x="0" y="1141881"/>
              <a:ext cx="166421" cy="165869"/>
            </a:xfrm>
            <a:custGeom>
              <a:avLst/>
              <a:gdLst/>
              <a:ahLst/>
              <a:cxnLst/>
              <a:rect l="l" t="t" r="r" b="b"/>
              <a:pathLst>
                <a:path w="166421" h="165869">
                  <a:moveTo>
                    <a:pt x="0" y="0"/>
                  </a:moveTo>
                  <a:lnTo>
                    <a:pt x="166421" y="0"/>
                  </a:lnTo>
                  <a:lnTo>
                    <a:pt x="166421" y="165870"/>
                  </a:lnTo>
                  <a:lnTo>
                    <a:pt x="0" y="16587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19999"/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 l="-196132" t="-68559" r="-196277" b="-384996"/>
              </a:stretch>
            </a:blipFill>
          </p:spPr>
        </p:sp>
        <p:sp>
          <p:nvSpPr>
            <p:cNvPr id="6" name="Freeform 6"/>
            <p:cNvSpPr/>
            <p:nvPr/>
          </p:nvSpPr>
          <p:spPr>
            <a:xfrm>
              <a:off x="525728" y="130"/>
              <a:ext cx="166421" cy="166109"/>
            </a:xfrm>
            <a:custGeom>
              <a:avLst/>
              <a:gdLst/>
              <a:ahLst/>
              <a:cxnLst/>
              <a:rect l="l" t="t" r="r" b="b"/>
              <a:pathLst>
                <a:path w="166421" h="166109">
                  <a:moveTo>
                    <a:pt x="0" y="0"/>
                  </a:moveTo>
                  <a:lnTo>
                    <a:pt x="166421" y="0"/>
                  </a:lnTo>
                  <a:lnTo>
                    <a:pt x="166421" y="166109"/>
                  </a:lnTo>
                  <a:lnTo>
                    <a:pt x="0" y="16610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19999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-196210" t="-65053" r="-622797" b="-755681"/>
              </a:stretch>
            </a:blipFill>
          </p:spPr>
        </p:sp>
        <p:sp>
          <p:nvSpPr>
            <p:cNvPr id="7" name="Freeform 7"/>
            <p:cNvSpPr/>
            <p:nvPr/>
          </p:nvSpPr>
          <p:spPr>
            <a:xfrm>
              <a:off x="525728" y="1712588"/>
              <a:ext cx="166421" cy="167497"/>
            </a:xfrm>
            <a:custGeom>
              <a:avLst/>
              <a:gdLst/>
              <a:ahLst/>
              <a:cxnLst/>
              <a:rect l="l" t="t" r="r" b="b"/>
              <a:pathLst>
                <a:path w="166421" h="167497">
                  <a:moveTo>
                    <a:pt x="0" y="0"/>
                  </a:moveTo>
                  <a:lnTo>
                    <a:pt x="166421" y="0"/>
                  </a:lnTo>
                  <a:lnTo>
                    <a:pt x="166421" y="167497"/>
                  </a:lnTo>
                  <a:lnTo>
                    <a:pt x="0" y="16749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19999"/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-596107" t="-296016" b="-295620"/>
              </a:stretch>
            </a:blipFill>
          </p:spPr>
        </p:sp>
        <p:sp>
          <p:nvSpPr>
            <p:cNvPr id="8" name="Freeform 8"/>
            <p:cNvSpPr/>
            <p:nvPr/>
          </p:nvSpPr>
          <p:spPr>
            <a:xfrm>
              <a:off x="1051456" y="0"/>
              <a:ext cx="166421" cy="166421"/>
            </a:xfrm>
            <a:custGeom>
              <a:avLst/>
              <a:gdLst/>
              <a:ahLst/>
              <a:cxnLst/>
              <a:rect l="l" t="t" r="r" b="b"/>
              <a:pathLst>
                <a:path w="166421" h="166421">
                  <a:moveTo>
                    <a:pt x="0" y="0"/>
                  </a:moveTo>
                  <a:lnTo>
                    <a:pt x="166421" y="0"/>
                  </a:lnTo>
                  <a:lnTo>
                    <a:pt x="166421" y="166421"/>
                  </a:lnTo>
                  <a:lnTo>
                    <a:pt x="0" y="16642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19999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-196465" t="-529594" r="-394514" b="-61386"/>
              </a:stretch>
            </a:blipFill>
          </p:spPr>
        </p:sp>
        <p:sp>
          <p:nvSpPr>
            <p:cNvPr id="9" name="Freeform 9"/>
            <p:cNvSpPr/>
            <p:nvPr/>
          </p:nvSpPr>
          <p:spPr>
            <a:xfrm>
              <a:off x="1051456" y="1712883"/>
              <a:ext cx="166421" cy="166787"/>
            </a:xfrm>
            <a:custGeom>
              <a:avLst/>
              <a:gdLst/>
              <a:ahLst/>
              <a:cxnLst/>
              <a:rect l="l" t="t" r="r" b="b"/>
              <a:pathLst>
                <a:path w="166421" h="166787">
                  <a:moveTo>
                    <a:pt x="0" y="0"/>
                  </a:moveTo>
                  <a:lnTo>
                    <a:pt x="166421" y="0"/>
                  </a:lnTo>
                  <a:lnTo>
                    <a:pt x="166421" y="166788"/>
                  </a:lnTo>
                  <a:lnTo>
                    <a:pt x="0" y="16678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19999"/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 l="-104323" t="-68354" r="-651569" b="-784522"/>
              </a:stretch>
            </a:blipFill>
          </p:spPr>
        </p:sp>
        <p:sp>
          <p:nvSpPr>
            <p:cNvPr id="10" name="Freeform 10"/>
            <p:cNvSpPr/>
            <p:nvPr/>
          </p:nvSpPr>
          <p:spPr>
            <a:xfrm>
              <a:off x="1577184" y="1141274"/>
              <a:ext cx="166421" cy="167328"/>
            </a:xfrm>
            <a:custGeom>
              <a:avLst/>
              <a:gdLst/>
              <a:ahLst/>
              <a:cxnLst/>
              <a:rect l="l" t="t" r="r" b="b"/>
              <a:pathLst>
                <a:path w="166421" h="167328">
                  <a:moveTo>
                    <a:pt x="0" y="0"/>
                  </a:moveTo>
                  <a:lnTo>
                    <a:pt x="166421" y="0"/>
                  </a:lnTo>
                  <a:lnTo>
                    <a:pt x="166421" y="167328"/>
                  </a:lnTo>
                  <a:lnTo>
                    <a:pt x="0" y="1673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19999"/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-98511" t="-65015" r="-653707" b="-780703"/>
              </a:stretch>
            </a:blipFill>
          </p:spPr>
        </p:sp>
        <p:sp>
          <p:nvSpPr>
            <p:cNvPr id="11" name="Freeform 11"/>
            <p:cNvSpPr/>
            <p:nvPr/>
          </p:nvSpPr>
          <p:spPr>
            <a:xfrm>
              <a:off x="0" y="571011"/>
              <a:ext cx="166421" cy="165712"/>
            </a:xfrm>
            <a:custGeom>
              <a:avLst/>
              <a:gdLst/>
              <a:ahLst/>
              <a:cxnLst/>
              <a:rect l="l" t="t" r="r" b="b"/>
              <a:pathLst>
                <a:path w="166421" h="165712">
                  <a:moveTo>
                    <a:pt x="0" y="0"/>
                  </a:moveTo>
                  <a:lnTo>
                    <a:pt x="166421" y="0"/>
                  </a:lnTo>
                  <a:lnTo>
                    <a:pt x="166421" y="165712"/>
                  </a:lnTo>
                  <a:lnTo>
                    <a:pt x="0" y="16571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19999"/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 l="-195868" t="-460480" r="-622732" b="-362054"/>
              </a:stretch>
            </a:blipFill>
          </p:spPr>
        </p:sp>
        <p:sp>
          <p:nvSpPr>
            <p:cNvPr id="12" name="Freeform 12"/>
            <p:cNvSpPr/>
            <p:nvPr/>
          </p:nvSpPr>
          <p:spPr>
            <a:xfrm>
              <a:off x="525728" y="570715"/>
              <a:ext cx="166421" cy="166421"/>
            </a:xfrm>
            <a:custGeom>
              <a:avLst/>
              <a:gdLst/>
              <a:ahLst/>
              <a:cxnLst/>
              <a:rect l="l" t="t" r="r" b="b"/>
              <a:pathLst>
                <a:path w="166421" h="166421">
                  <a:moveTo>
                    <a:pt x="0" y="0"/>
                  </a:moveTo>
                  <a:lnTo>
                    <a:pt x="166421" y="0"/>
                  </a:lnTo>
                  <a:lnTo>
                    <a:pt x="166421" y="166422"/>
                  </a:lnTo>
                  <a:lnTo>
                    <a:pt x="0" y="1664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19999"/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 l="-179916" t="-32145" r="-180335" b="-328107"/>
              </a:stretch>
            </a:blipFill>
          </p:spPr>
        </p:sp>
        <p:sp>
          <p:nvSpPr>
            <p:cNvPr id="13" name="Freeform 13"/>
            <p:cNvSpPr/>
            <p:nvPr/>
          </p:nvSpPr>
          <p:spPr>
            <a:xfrm>
              <a:off x="525728" y="1141651"/>
              <a:ext cx="166421" cy="166421"/>
            </a:xfrm>
            <a:custGeom>
              <a:avLst/>
              <a:gdLst/>
              <a:ahLst/>
              <a:cxnLst/>
              <a:rect l="l" t="t" r="r" b="b"/>
              <a:pathLst>
                <a:path w="166421" h="166421">
                  <a:moveTo>
                    <a:pt x="0" y="0"/>
                  </a:moveTo>
                  <a:lnTo>
                    <a:pt x="166421" y="0"/>
                  </a:lnTo>
                  <a:lnTo>
                    <a:pt x="166421" y="166422"/>
                  </a:lnTo>
                  <a:lnTo>
                    <a:pt x="0" y="1664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19999"/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 l="-596443" t="-202596" r="-128457" b="-571470"/>
              </a:stretch>
            </a:blipFill>
          </p:spPr>
        </p:sp>
        <p:sp>
          <p:nvSpPr>
            <p:cNvPr id="14" name="Freeform 14"/>
            <p:cNvSpPr/>
            <p:nvPr/>
          </p:nvSpPr>
          <p:spPr>
            <a:xfrm>
              <a:off x="1051456" y="570869"/>
              <a:ext cx="166421" cy="166052"/>
            </a:xfrm>
            <a:custGeom>
              <a:avLst/>
              <a:gdLst/>
              <a:ahLst/>
              <a:cxnLst/>
              <a:rect l="l" t="t" r="r" b="b"/>
              <a:pathLst>
                <a:path w="166421" h="166052">
                  <a:moveTo>
                    <a:pt x="0" y="0"/>
                  </a:moveTo>
                  <a:lnTo>
                    <a:pt x="166421" y="0"/>
                  </a:lnTo>
                  <a:lnTo>
                    <a:pt x="166421" y="166052"/>
                  </a:lnTo>
                  <a:lnTo>
                    <a:pt x="0" y="1660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19999"/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 l="-737450" t="-393865" r="-81485" b="-427112"/>
              </a:stretch>
            </a:blipFill>
          </p:spPr>
        </p:sp>
        <p:sp>
          <p:nvSpPr>
            <p:cNvPr id="15" name="Freeform 15"/>
            <p:cNvSpPr/>
            <p:nvPr/>
          </p:nvSpPr>
          <p:spPr>
            <a:xfrm>
              <a:off x="1051456" y="1141778"/>
              <a:ext cx="166421" cy="166117"/>
            </a:xfrm>
            <a:custGeom>
              <a:avLst/>
              <a:gdLst/>
              <a:ahLst/>
              <a:cxnLst/>
              <a:rect l="l" t="t" r="r" b="b"/>
              <a:pathLst>
                <a:path w="166421" h="166117">
                  <a:moveTo>
                    <a:pt x="0" y="0"/>
                  </a:moveTo>
                  <a:lnTo>
                    <a:pt x="166421" y="0"/>
                  </a:lnTo>
                  <a:lnTo>
                    <a:pt x="166421" y="166117"/>
                  </a:lnTo>
                  <a:lnTo>
                    <a:pt x="0" y="1661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19999"/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 l="-221018" t="-56094" r="-584605" b="-705823"/>
              </a:stretch>
            </a:blipFill>
          </p:spPr>
        </p:sp>
      </p:grpSp>
      <p:sp>
        <p:nvSpPr>
          <p:cNvPr id="16" name="Freeform 16"/>
          <p:cNvSpPr/>
          <p:nvPr/>
        </p:nvSpPr>
        <p:spPr>
          <a:xfrm>
            <a:off x="16715260" y="4326740"/>
            <a:ext cx="544040" cy="505882"/>
          </a:xfrm>
          <a:custGeom>
            <a:avLst/>
            <a:gdLst/>
            <a:ahLst/>
            <a:cxnLst/>
            <a:rect l="l" t="t" r="r" b="b"/>
            <a:pathLst>
              <a:path w="544040" h="505882">
                <a:moveTo>
                  <a:pt x="0" y="0"/>
                </a:moveTo>
                <a:lnTo>
                  <a:pt x="544040" y="0"/>
                </a:lnTo>
                <a:lnTo>
                  <a:pt x="544040" y="505882"/>
                </a:lnTo>
                <a:lnTo>
                  <a:pt x="0" y="50588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-137592" t="-286624" r="-141335"/>
            </a:stretch>
          </a:blipFill>
        </p:spPr>
      </p:sp>
      <p:sp>
        <p:nvSpPr>
          <p:cNvPr id="17" name="Freeform 17"/>
          <p:cNvSpPr/>
          <p:nvPr/>
        </p:nvSpPr>
        <p:spPr>
          <a:xfrm>
            <a:off x="16715260" y="6716083"/>
            <a:ext cx="544040" cy="505882"/>
          </a:xfrm>
          <a:custGeom>
            <a:avLst/>
            <a:gdLst/>
            <a:ahLst/>
            <a:cxnLst/>
            <a:rect l="l" t="t" r="r" b="b"/>
            <a:pathLst>
              <a:path w="544040" h="505882">
                <a:moveTo>
                  <a:pt x="0" y="0"/>
                </a:moveTo>
                <a:lnTo>
                  <a:pt x="544040" y="0"/>
                </a:lnTo>
                <a:lnTo>
                  <a:pt x="544040" y="505882"/>
                </a:lnTo>
                <a:lnTo>
                  <a:pt x="0" y="50588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-137592" t="-286624" r="-141335"/>
            </a:stretch>
          </a:blipFill>
        </p:spPr>
      </p:sp>
      <p:sp>
        <p:nvSpPr>
          <p:cNvPr id="18" name="Freeform 18"/>
          <p:cNvSpPr/>
          <p:nvPr/>
        </p:nvSpPr>
        <p:spPr>
          <a:xfrm rot="3584934">
            <a:off x="-791555" y="-1398758"/>
            <a:ext cx="3349851" cy="3349851"/>
          </a:xfrm>
          <a:custGeom>
            <a:avLst/>
            <a:gdLst/>
            <a:ahLst/>
            <a:cxnLst/>
            <a:rect l="l" t="t" r="r" b="b"/>
            <a:pathLst>
              <a:path w="3349851" h="3349851">
                <a:moveTo>
                  <a:pt x="0" y="0"/>
                </a:moveTo>
                <a:lnTo>
                  <a:pt x="3349851" y="0"/>
                </a:lnTo>
                <a:lnTo>
                  <a:pt x="3349851" y="3349851"/>
                </a:lnTo>
                <a:lnTo>
                  <a:pt x="0" y="334985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70000"/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</p:sp>
      <p:sp>
        <p:nvSpPr>
          <p:cNvPr id="19" name="Freeform 19"/>
          <p:cNvSpPr/>
          <p:nvPr/>
        </p:nvSpPr>
        <p:spPr>
          <a:xfrm flipH="1">
            <a:off x="10343926" y="9258300"/>
            <a:ext cx="8126784" cy="2803627"/>
          </a:xfrm>
          <a:custGeom>
            <a:avLst/>
            <a:gdLst/>
            <a:ahLst/>
            <a:cxnLst/>
            <a:rect l="l" t="t" r="r" b="b"/>
            <a:pathLst>
              <a:path w="8126784" h="2803627">
                <a:moveTo>
                  <a:pt x="8126784" y="0"/>
                </a:moveTo>
                <a:lnTo>
                  <a:pt x="0" y="0"/>
                </a:lnTo>
                <a:lnTo>
                  <a:pt x="0" y="2803627"/>
                </a:lnTo>
                <a:lnTo>
                  <a:pt x="8126784" y="2803627"/>
                </a:lnTo>
                <a:lnTo>
                  <a:pt x="8126784" y="0"/>
                </a:lnTo>
                <a:close/>
              </a:path>
            </a:pathLst>
          </a:custGeom>
          <a:blipFill>
            <a:blip>
              <a:alphaModFix amt="70000"/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b="-189866"/>
            </a:stretch>
          </a:blipFill>
        </p:spPr>
      </p:sp>
      <p:grpSp>
        <p:nvGrpSpPr>
          <p:cNvPr id="20" name="Group 20"/>
          <p:cNvGrpSpPr/>
          <p:nvPr/>
        </p:nvGrpSpPr>
        <p:grpSpPr>
          <a:xfrm>
            <a:off x="7287036" y="2072188"/>
            <a:ext cx="9972264" cy="3071312"/>
            <a:chOff x="0" y="0"/>
            <a:chExt cx="13296351" cy="4095083"/>
          </a:xfrm>
        </p:grpSpPr>
        <p:grpSp>
          <p:nvGrpSpPr>
            <p:cNvPr id="21" name="Group 21"/>
            <p:cNvGrpSpPr/>
            <p:nvPr/>
          </p:nvGrpSpPr>
          <p:grpSpPr>
            <a:xfrm>
              <a:off x="0" y="0"/>
              <a:ext cx="13296351" cy="4095083"/>
              <a:chOff x="0" y="0"/>
              <a:chExt cx="2626440" cy="808905"/>
            </a:xfrm>
          </p:grpSpPr>
          <p:sp>
            <p:nvSpPr>
              <p:cNvPr id="22" name="Freeform 22"/>
              <p:cNvSpPr/>
              <p:nvPr/>
            </p:nvSpPr>
            <p:spPr>
              <a:xfrm>
                <a:off x="0" y="0"/>
                <a:ext cx="2626440" cy="808905"/>
              </a:xfrm>
              <a:custGeom>
                <a:avLst/>
                <a:gdLst/>
                <a:ahLst/>
                <a:cxnLst/>
                <a:rect l="l" t="t" r="r" b="b"/>
                <a:pathLst>
                  <a:path w="2626440" h="808905">
                    <a:moveTo>
                      <a:pt x="23290" y="0"/>
                    </a:moveTo>
                    <a:lnTo>
                      <a:pt x="2603149" y="0"/>
                    </a:lnTo>
                    <a:cubicBezTo>
                      <a:pt x="2616012" y="0"/>
                      <a:pt x="2626440" y="10427"/>
                      <a:pt x="2626440" y="23290"/>
                    </a:cubicBezTo>
                    <a:lnTo>
                      <a:pt x="2626440" y="785615"/>
                    </a:lnTo>
                    <a:cubicBezTo>
                      <a:pt x="2626440" y="791792"/>
                      <a:pt x="2623986" y="797716"/>
                      <a:pt x="2619618" y="802084"/>
                    </a:cubicBezTo>
                    <a:cubicBezTo>
                      <a:pt x="2615250" y="806451"/>
                      <a:pt x="2609327" y="808905"/>
                      <a:pt x="2603149" y="808905"/>
                    </a:cubicBezTo>
                    <a:lnTo>
                      <a:pt x="23290" y="808905"/>
                    </a:lnTo>
                    <a:cubicBezTo>
                      <a:pt x="17113" y="808905"/>
                      <a:pt x="11189" y="806451"/>
                      <a:pt x="6822" y="802084"/>
                    </a:cubicBezTo>
                    <a:cubicBezTo>
                      <a:pt x="2454" y="797716"/>
                      <a:pt x="0" y="791792"/>
                      <a:pt x="0" y="785615"/>
                    </a:cubicBezTo>
                    <a:lnTo>
                      <a:pt x="0" y="23290"/>
                    </a:lnTo>
                    <a:cubicBezTo>
                      <a:pt x="0" y="17113"/>
                      <a:pt x="2454" y="11189"/>
                      <a:pt x="6822" y="6822"/>
                    </a:cubicBezTo>
                    <a:cubicBezTo>
                      <a:pt x="11189" y="2454"/>
                      <a:pt x="17113" y="0"/>
                      <a:pt x="23290" y="0"/>
                    </a:cubicBezTo>
                    <a:close/>
                  </a:path>
                </a:pathLst>
              </a:custGeom>
              <a:solidFill>
                <a:srgbClr val="FBFCF9"/>
              </a:solidFill>
              <a:ln w="85725" cap="rnd">
                <a:solidFill>
                  <a:srgbClr val="FFB823"/>
                </a:solidFill>
                <a:prstDash val="solid"/>
                <a:round/>
              </a:ln>
            </p:spPr>
          </p:sp>
          <p:sp>
            <p:nvSpPr>
              <p:cNvPr id="23" name="TextBox 23"/>
              <p:cNvSpPr txBox="1"/>
              <p:nvPr/>
            </p:nvSpPr>
            <p:spPr>
              <a:xfrm>
                <a:off x="0" y="-57150"/>
                <a:ext cx="2626440" cy="86605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24" name="TextBox 24"/>
            <p:cNvSpPr txBox="1"/>
            <p:nvPr/>
          </p:nvSpPr>
          <p:spPr>
            <a:xfrm>
              <a:off x="278060" y="248757"/>
              <a:ext cx="12740231" cy="366589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5456"/>
                </a:lnSpc>
              </a:pPr>
              <a:r>
                <a:rPr lang="en-US" sz="4400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Любое натуральное число является целым числом. При этом целые числа, абсолютно все, являются рациональными.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7287036" y="1028700"/>
            <a:ext cx="9972264" cy="951296"/>
            <a:chOff x="0" y="0"/>
            <a:chExt cx="13296351" cy="1268394"/>
          </a:xfrm>
        </p:grpSpPr>
        <p:grpSp>
          <p:nvGrpSpPr>
            <p:cNvPr id="26" name="Group 26"/>
            <p:cNvGrpSpPr/>
            <p:nvPr/>
          </p:nvGrpSpPr>
          <p:grpSpPr>
            <a:xfrm>
              <a:off x="0" y="0"/>
              <a:ext cx="13296351" cy="1268394"/>
              <a:chOff x="0" y="0"/>
              <a:chExt cx="3040088" cy="290007"/>
            </a:xfrm>
          </p:grpSpPr>
          <p:sp>
            <p:nvSpPr>
              <p:cNvPr id="27" name="Freeform 27"/>
              <p:cNvSpPr/>
              <p:nvPr/>
            </p:nvSpPr>
            <p:spPr>
              <a:xfrm>
                <a:off x="0" y="0"/>
                <a:ext cx="3040088" cy="290007"/>
              </a:xfrm>
              <a:custGeom>
                <a:avLst/>
                <a:gdLst/>
                <a:ahLst/>
                <a:cxnLst/>
                <a:rect l="l" t="t" r="r" b="b"/>
                <a:pathLst>
                  <a:path w="3040088" h="290007">
                    <a:moveTo>
                      <a:pt x="0" y="0"/>
                    </a:moveTo>
                    <a:lnTo>
                      <a:pt x="3040088" y="0"/>
                    </a:lnTo>
                    <a:lnTo>
                      <a:pt x="3040088" y="290007"/>
                    </a:lnTo>
                    <a:lnTo>
                      <a:pt x="0" y="290007"/>
                    </a:lnTo>
                    <a:close/>
                  </a:path>
                </a:pathLst>
              </a:custGeom>
              <a:solidFill>
                <a:srgbClr val="718F70"/>
              </a:solidFill>
              <a:ln w="47625" cap="sq">
                <a:solidFill>
                  <a:srgbClr val="2D4F2B"/>
                </a:solidFill>
                <a:prstDash val="solid"/>
                <a:miter/>
              </a:ln>
            </p:spPr>
          </p:sp>
          <p:sp>
            <p:nvSpPr>
              <p:cNvPr id="28" name="TextBox 28"/>
              <p:cNvSpPr txBox="1"/>
              <p:nvPr/>
            </p:nvSpPr>
            <p:spPr>
              <a:xfrm>
                <a:off x="0" y="-57150"/>
                <a:ext cx="3040088" cy="34715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520"/>
                  </a:lnSpc>
                </a:pPr>
                <a:endParaRPr/>
              </a:p>
            </p:txBody>
          </p:sp>
        </p:grpSp>
        <p:sp>
          <p:nvSpPr>
            <p:cNvPr id="29" name="TextBox 29"/>
            <p:cNvSpPr txBox="1"/>
            <p:nvPr/>
          </p:nvSpPr>
          <p:spPr>
            <a:xfrm>
              <a:off x="351438" y="98635"/>
              <a:ext cx="12593476" cy="99716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160"/>
                </a:lnSpc>
              </a:pPr>
              <a:r>
                <a:rPr lang="en-US" sz="4400" b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Можно заметить, что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7287036" y="5269312"/>
            <a:ext cx="9972264" cy="1699712"/>
            <a:chOff x="0" y="0"/>
            <a:chExt cx="13296351" cy="2266283"/>
          </a:xfrm>
        </p:grpSpPr>
        <p:grpSp>
          <p:nvGrpSpPr>
            <p:cNvPr id="31" name="Group 31"/>
            <p:cNvGrpSpPr/>
            <p:nvPr/>
          </p:nvGrpSpPr>
          <p:grpSpPr>
            <a:xfrm>
              <a:off x="0" y="0"/>
              <a:ext cx="13296351" cy="2266283"/>
              <a:chOff x="0" y="0"/>
              <a:chExt cx="2626440" cy="447661"/>
            </a:xfrm>
          </p:grpSpPr>
          <p:sp>
            <p:nvSpPr>
              <p:cNvPr id="32" name="Freeform 32"/>
              <p:cNvSpPr/>
              <p:nvPr/>
            </p:nvSpPr>
            <p:spPr>
              <a:xfrm>
                <a:off x="0" y="0"/>
                <a:ext cx="2626440" cy="447661"/>
              </a:xfrm>
              <a:custGeom>
                <a:avLst/>
                <a:gdLst/>
                <a:ahLst/>
                <a:cxnLst/>
                <a:rect l="l" t="t" r="r" b="b"/>
                <a:pathLst>
                  <a:path w="2626440" h="447661">
                    <a:moveTo>
                      <a:pt x="23290" y="0"/>
                    </a:moveTo>
                    <a:lnTo>
                      <a:pt x="2603149" y="0"/>
                    </a:lnTo>
                    <a:cubicBezTo>
                      <a:pt x="2616012" y="0"/>
                      <a:pt x="2626440" y="10427"/>
                      <a:pt x="2626440" y="23290"/>
                    </a:cubicBezTo>
                    <a:lnTo>
                      <a:pt x="2626440" y="424370"/>
                    </a:lnTo>
                    <a:cubicBezTo>
                      <a:pt x="2626440" y="430547"/>
                      <a:pt x="2623986" y="436471"/>
                      <a:pt x="2619618" y="440839"/>
                    </a:cubicBezTo>
                    <a:cubicBezTo>
                      <a:pt x="2615250" y="445207"/>
                      <a:pt x="2609327" y="447661"/>
                      <a:pt x="2603149" y="447661"/>
                    </a:cubicBezTo>
                    <a:lnTo>
                      <a:pt x="23290" y="447661"/>
                    </a:lnTo>
                    <a:cubicBezTo>
                      <a:pt x="17113" y="447661"/>
                      <a:pt x="11189" y="445207"/>
                      <a:pt x="6822" y="440839"/>
                    </a:cubicBezTo>
                    <a:cubicBezTo>
                      <a:pt x="2454" y="436471"/>
                      <a:pt x="0" y="430547"/>
                      <a:pt x="0" y="424370"/>
                    </a:cubicBezTo>
                    <a:lnTo>
                      <a:pt x="0" y="23290"/>
                    </a:lnTo>
                    <a:cubicBezTo>
                      <a:pt x="0" y="17113"/>
                      <a:pt x="2454" y="11189"/>
                      <a:pt x="6822" y="6822"/>
                    </a:cubicBezTo>
                    <a:cubicBezTo>
                      <a:pt x="11189" y="2454"/>
                      <a:pt x="17113" y="0"/>
                      <a:pt x="23290" y="0"/>
                    </a:cubicBezTo>
                    <a:close/>
                  </a:path>
                </a:pathLst>
              </a:custGeom>
              <a:solidFill>
                <a:srgbClr val="FBFCF9"/>
              </a:solidFill>
              <a:ln w="85725" cap="rnd">
                <a:solidFill>
                  <a:srgbClr val="2D4F2B"/>
                </a:solidFill>
                <a:prstDash val="solid"/>
                <a:round/>
              </a:ln>
            </p:spPr>
          </p:sp>
          <p:sp>
            <p:nvSpPr>
              <p:cNvPr id="33" name="TextBox 33"/>
              <p:cNvSpPr txBox="1"/>
              <p:nvPr/>
            </p:nvSpPr>
            <p:spPr>
              <a:xfrm>
                <a:off x="0" y="-57150"/>
                <a:ext cx="2626440" cy="50481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34" name="TextBox 34"/>
            <p:cNvSpPr txBox="1"/>
            <p:nvPr/>
          </p:nvSpPr>
          <p:spPr>
            <a:xfrm>
              <a:off x="278060" y="248757"/>
              <a:ext cx="12740231" cy="183709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5456"/>
                </a:lnSpc>
              </a:pPr>
              <a:r>
                <a:rPr lang="en-US" sz="4400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В данном случае мы можем говорить о подмножествах.</a:t>
              </a:r>
            </a:p>
          </p:txBody>
        </p:sp>
      </p:grpSp>
      <p:pic>
        <p:nvPicPr>
          <p:cNvPr id="35" name="Picture 35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660967" y="4046639"/>
            <a:ext cx="499243" cy="646079"/>
          </a:xfrm>
          <a:prstGeom prst="rect">
            <a:avLst/>
          </a:prstGeom>
        </p:spPr>
      </p:pic>
      <p:sp>
        <p:nvSpPr>
          <p:cNvPr id="36" name="Freeform 36"/>
          <p:cNvSpPr/>
          <p:nvPr/>
        </p:nvSpPr>
        <p:spPr>
          <a:xfrm>
            <a:off x="1292162" y="1805324"/>
            <a:ext cx="5042832" cy="5042832"/>
          </a:xfrm>
          <a:custGeom>
            <a:avLst/>
            <a:gdLst/>
            <a:ahLst/>
            <a:cxnLst/>
            <a:rect l="l" t="t" r="r" b="b"/>
            <a:pathLst>
              <a:path w="5042832" h="5042832">
                <a:moveTo>
                  <a:pt x="0" y="0"/>
                </a:moveTo>
                <a:lnTo>
                  <a:pt x="5042832" y="0"/>
                </a:lnTo>
                <a:lnTo>
                  <a:pt x="5042832" y="5042832"/>
                </a:lnTo>
                <a:lnTo>
                  <a:pt x="0" y="504283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a:blipFill>
        </p:spPr>
      </p:sp>
      <p:sp>
        <p:nvSpPr>
          <p:cNvPr id="37" name="Freeform 37"/>
          <p:cNvSpPr/>
          <p:nvPr/>
        </p:nvSpPr>
        <p:spPr>
          <a:xfrm>
            <a:off x="1749933" y="2162548"/>
            <a:ext cx="4127291" cy="4127291"/>
          </a:xfrm>
          <a:custGeom>
            <a:avLst/>
            <a:gdLst/>
            <a:ahLst/>
            <a:cxnLst/>
            <a:rect l="l" t="t" r="r" b="b"/>
            <a:pathLst>
              <a:path w="4127291" h="4127291">
                <a:moveTo>
                  <a:pt x="0" y="0"/>
                </a:moveTo>
                <a:lnTo>
                  <a:pt x="4127291" y="0"/>
                </a:lnTo>
                <a:lnTo>
                  <a:pt x="4127291" y="4127291"/>
                </a:lnTo>
                <a:lnTo>
                  <a:pt x="0" y="412729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a:blipFill>
        </p:spPr>
      </p:sp>
      <p:sp>
        <p:nvSpPr>
          <p:cNvPr id="38" name="Freeform 38"/>
          <p:cNvSpPr/>
          <p:nvPr/>
        </p:nvSpPr>
        <p:spPr>
          <a:xfrm>
            <a:off x="2250619" y="2653639"/>
            <a:ext cx="3125918" cy="3125918"/>
          </a:xfrm>
          <a:custGeom>
            <a:avLst/>
            <a:gdLst/>
            <a:ahLst/>
            <a:cxnLst/>
            <a:rect l="l" t="t" r="r" b="b"/>
            <a:pathLst>
              <a:path w="3125918" h="3125918">
                <a:moveTo>
                  <a:pt x="0" y="0"/>
                </a:moveTo>
                <a:lnTo>
                  <a:pt x="3125918" y="0"/>
                </a:lnTo>
                <a:lnTo>
                  <a:pt x="3125918" y="3125918"/>
                </a:lnTo>
                <a:lnTo>
                  <a:pt x="0" y="312591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</p:sp>
      <p:sp>
        <p:nvSpPr>
          <p:cNvPr id="39" name="Freeform 39"/>
          <p:cNvSpPr/>
          <p:nvPr/>
        </p:nvSpPr>
        <p:spPr>
          <a:xfrm>
            <a:off x="2645287" y="3048307"/>
            <a:ext cx="2336583" cy="2336583"/>
          </a:xfrm>
          <a:custGeom>
            <a:avLst/>
            <a:gdLst/>
            <a:ahLst/>
            <a:cxnLst/>
            <a:rect l="l" t="t" r="r" b="b"/>
            <a:pathLst>
              <a:path w="2336583" h="2336583">
                <a:moveTo>
                  <a:pt x="0" y="0"/>
                </a:moveTo>
                <a:lnTo>
                  <a:pt x="2336583" y="0"/>
                </a:lnTo>
                <a:lnTo>
                  <a:pt x="2336583" y="2336583"/>
                </a:lnTo>
                <a:lnTo>
                  <a:pt x="0" y="233658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/>
            </a:stretch>
          </a:blipFill>
        </p:spPr>
      </p:sp>
      <p:grpSp>
        <p:nvGrpSpPr>
          <p:cNvPr id="40" name="Group 40"/>
          <p:cNvGrpSpPr/>
          <p:nvPr/>
        </p:nvGrpSpPr>
        <p:grpSpPr>
          <a:xfrm>
            <a:off x="3432704" y="3187680"/>
            <a:ext cx="694468" cy="707530"/>
            <a:chOff x="0" y="0"/>
            <a:chExt cx="925957" cy="943373"/>
          </a:xfrm>
        </p:grpSpPr>
        <p:grpSp>
          <p:nvGrpSpPr>
            <p:cNvPr id="41" name="Group 41"/>
            <p:cNvGrpSpPr/>
            <p:nvPr/>
          </p:nvGrpSpPr>
          <p:grpSpPr>
            <a:xfrm>
              <a:off x="0" y="0"/>
              <a:ext cx="925957" cy="943373"/>
              <a:chOff x="0" y="0"/>
              <a:chExt cx="324202" cy="330300"/>
            </a:xfrm>
          </p:grpSpPr>
          <p:sp>
            <p:nvSpPr>
              <p:cNvPr id="42" name="Freeform 42"/>
              <p:cNvSpPr/>
              <p:nvPr/>
            </p:nvSpPr>
            <p:spPr>
              <a:xfrm>
                <a:off x="0" y="0"/>
                <a:ext cx="324202" cy="330300"/>
              </a:xfrm>
              <a:custGeom>
                <a:avLst/>
                <a:gdLst/>
                <a:ahLst/>
                <a:cxnLst/>
                <a:rect l="l" t="t" r="r" b="b"/>
                <a:pathLst>
                  <a:path w="324202" h="330300">
                    <a:moveTo>
                      <a:pt x="0" y="0"/>
                    </a:moveTo>
                    <a:lnTo>
                      <a:pt x="324202" y="0"/>
                    </a:lnTo>
                    <a:lnTo>
                      <a:pt x="324202" y="330300"/>
                    </a:lnTo>
                    <a:lnTo>
                      <a:pt x="0" y="330300"/>
                    </a:lnTo>
                    <a:close/>
                  </a:path>
                </a:pathLst>
              </a:custGeom>
              <a:solidFill>
                <a:srgbClr val="728D79"/>
              </a:solidFill>
              <a:ln w="47625" cap="sq">
                <a:solidFill>
                  <a:srgbClr val="597360"/>
                </a:solidFill>
                <a:prstDash val="solid"/>
                <a:miter/>
              </a:ln>
            </p:spPr>
          </p:sp>
          <p:sp>
            <p:nvSpPr>
              <p:cNvPr id="43" name="TextBox 43"/>
              <p:cNvSpPr txBox="1"/>
              <p:nvPr/>
            </p:nvSpPr>
            <p:spPr>
              <a:xfrm>
                <a:off x="0" y="-57150"/>
                <a:ext cx="324202" cy="38745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520"/>
                  </a:lnSpc>
                </a:pPr>
                <a:endParaRPr/>
              </a:p>
            </p:txBody>
          </p:sp>
        </p:grpSp>
        <p:sp>
          <p:nvSpPr>
            <p:cNvPr id="44" name="TextBox 44"/>
            <p:cNvSpPr txBox="1"/>
            <p:nvPr/>
          </p:nvSpPr>
          <p:spPr>
            <a:xfrm>
              <a:off x="24474" y="37581"/>
              <a:ext cx="877009" cy="79308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845"/>
                </a:lnSpc>
              </a:pPr>
              <a:r>
                <a:rPr lang="en-US" sz="3461" b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N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4981870" y="3895210"/>
            <a:ext cx="632447" cy="681425"/>
            <a:chOff x="0" y="0"/>
            <a:chExt cx="843262" cy="908567"/>
          </a:xfrm>
        </p:grpSpPr>
        <p:grpSp>
          <p:nvGrpSpPr>
            <p:cNvPr id="46" name="Group 46"/>
            <p:cNvGrpSpPr/>
            <p:nvPr/>
          </p:nvGrpSpPr>
          <p:grpSpPr>
            <a:xfrm>
              <a:off x="0" y="0"/>
              <a:ext cx="843262" cy="908567"/>
              <a:chOff x="0" y="0"/>
              <a:chExt cx="324202" cy="349309"/>
            </a:xfrm>
          </p:grpSpPr>
          <p:sp>
            <p:nvSpPr>
              <p:cNvPr id="47" name="Freeform 47"/>
              <p:cNvSpPr/>
              <p:nvPr/>
            </p:nvSpPr>
            <p:spPr>
              <a:xfrm>
                <a:off x="0" y="0"/>
                <a:ext cx="324202" cy="349309"/>
              </a:xfrm>
              <a:custGeom>
                <a:avLst/>
                <a:gdLst/>
                <a:ahLst/>
                <a:cxnLst/>
                <a:rect l="l" t="t" r="r" b="b"/>
                <a:pathLst>
                  <a:path w="324202" h="349309">
                    <a:moveTo>
                      <a:pt x="0" y="0"/>
                    </a:moveTo>
                    <a:lnTo>
                      <a:pt x="324202" y="0"/>
                    </a:lnTo>
                    <a:lnTo>
                      <a:pt x="324202" y="349309"/>
                    </a:lnTo>
                    <a:lnTo>
                      <a:pt x="0" y="349309"/>
                    </a:lnTo>
                    <a:close/>
                  </a:path>
                </a:pathLst>
              </a:custGeom>
              <a:solidFill>
                <a:srgbClr val="EDB595"/>
              </a:solidFill>
              <a:ln w="47625" cap="sq">
                <a:solidFill>
                  <a:srgbClr val="C87B00"/>
                </a:solidFill>
                <a:prstDash val="solid"/>
                <a:miter/>
              </a:ln>
            </p:spPr>
          </p:sp>
          <p:sp>
            <p:nvSpPr>
              <p:cNvPr id="48" name="TextBox 48"/>
              <p:cNvSpPr txBox="1"/>
              <p:nvPr/>
            </p:nvSpPr>
            <p:spPr>
              <a:xfrm>
                <a:off x="0" y="-85725"/>
                <a:ext cx="324202" cy="435034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4760"/>
                  </a:lnSpc>
                </a:pPr>
                <a:endParaRPr/>
              </a:p>
            </p:txBody>
          </p:sp>
        </p:grpSp>
        <p:sp>
          <p:nvSpPr>
            <p:cNvPr id="49" name="TextBox 49"/>
            <p:cNvSpPr txBox="1"/>
            <p:nvPr/>
          </p:nvSpPr>
          <p:spPr>
            <a:xfrm>
              <a:off x="22288" y="35243"/>
              <a:ext cx="798685" cy="77067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759"/>
                </a:lnSpc>
              </a:pPr>
              <a:r>
                <a:rPr lang="en-US" sz="3399" b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Z</a:t>
              </a:r>
            </a:p>
          </p:txBody>
        </p:sp>
      </p:grpSp>
      <p:grpSp>
        <p:nvGrpSpPr>
          <p:cNvPr id="50" name="Group 50"/>
          <p:cNvGrpSpPr/>
          <p:nvPr/>
        </p:nvGrpSpPr>
        <p:grpSpPr>
          <a:xfrm>
            <a:off x="5376537" y="4746943"/>
            <a:ext cx="627694" cy="680165"/>
            <a:chOff x="0" y="0"/>
            <a:chExt cx="836925" cy="906886"/>
          </a:xfrm>
        </p:grpSpPr>
        <p:grpSp>
          <p:nvGrpSpPr>
            <p:cNvPr id="51" name="Group 51"/>
            <p:cNvGrpSpPr/>
            <p:nvPr/>
          </p:nvGrpSpPr>
          <p:grpSpPr>
            <a:xfrm>
              <a:off x="0" y="0"/>
              <a:ext cx="836925" cy="906886"/>
              <a:chOff x="0" y="0"/>
              <a:chExt cx="324202" cy="351303"/>
            </a:xfrm>
          </p:grpSpPr>
          <p:sp>
            <p:nvSpPr>
              <p:cNvPr id="52" name="Freeform 52"/>
              <p:cNvSpPr/>
              <p:nvPr/>
            </p:nvSpPr>
            <p:spPr>
              <a:xfrm>
                <a:off x="0" y="0"/>
                <a:ext cx="324202" cy="351303"/>
              </a:xfrm>
              <a:custGeom>
                <a:avLst/>
                <a:gdLst/>
                <a:ahLst/>
                <a:cxnLst/>
                <a:rect l="l" t="t" r="r" b="b"/>
                <a:pathLst>
                  <a:path w="324202" h="351303">
                    <a:moveTo>
                      <a:pt x="0" y="0"/>
                    </a:moveTo>
                    <a:lnTo>
                      <a:pt x="324202" y="0"/>
                    </a:lnTo>
                    <a:lnTo>
                      <a:pt x="324202" y="351303"/>
                    </a:lnTo>
                    <a:lnTo>
                      <a:pt x="0" y="351303"/>
                    </a:lnTo>
                    <a:close/>
                  </a:path>
                </a:pathLst>
              </a:custGeom>
              <a:solidFill>
                <a:srgbClr val="4B606B"/>
              </a:solidFill>
              <a:ln w="47625" cap="sq">
                <a:solidFill>
                  <a:srgbClr val="344853"/>
                </a:solidFill>
                <a:prstDash val="solid"/>
                <a:miter/>
              </a:ln>
            </p:spPr>
          </p:sp>
          <p:sp>
            <p:nvSpPr>
              <p:cNvPr id="53" name="TextBox 53"/>
              <p:cNvSpPr txBox="1"/>
              <p:nvPr/>
            </p:nvSpPr>
            <p:spPr>
              <a:xfrm>
                <a:off x="0" y="-85725"/>
                <a:ext cx="324202" cy="43702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4759"/>
                  </a:lnSpc>
                </a:pPr>
                <a:endParaRPr/>
              </a:p>
            </p:txBody>
          </p:sp>
        </p:grpSp>
        <p:sp>
          <p:nvSpPr>
            <p:cNvPr id="54" name="TextBox 54"/>
            <p:cNvSpPr txBox="1"/>
            <p:nvPr/>
          </p:nvSpPr>
          <p:spPr>
            <a:xfrm>
              <a:off x="22121" y="34334"/>
              <a:ext cx="792683" cy="77067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759"/>
                </a:lnSpc>
              </a:pPr>
              <a:r>
                <a:rPr lang="en-US" sz="3399" b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Q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5468091" y="5594565"/>
            <a:ext cx="627694" cy="680165"/>
            <a:chOff x="0" y="0"/>
            <a:chExt cx="836925" cy="906886"/>
          </a:xfrm>
        </p:grpSpPr>
        <p:grpSp>
          <p:nvGrpSpPr>
            <p:cNvPr id="56" name="Group 56"/>
            <p:cNvGrpSpPr/>
            <p:nvPr/>
          </p:nvGrpSpPr>
          <p:grpSpPr>
            <a:xfrm>
              <a:off x="0" y="0"/>
              <a:ext cx="836925" cy="906886"/>
              <a:chOff x="0" y="0"/>
              <a:chExt cx="324202" cy="351303"/>
            </a:xfrm>
          </p:grpSpPr>
          <p:sp>
            <p:nvSpPr>
              <p:cNvPr id="57" name="Freeform 57"/>
              <p:cNvSpPr/>
              <p:nvPr/>
            </p:nvSpPr>
            <p:spPr>
              <a:xfrm>
                <a:off x="0" y="0"/>
                <a:ext cx="324202" cy="351303"/>
              </a:xfrm>
              <a:custGeom>
                <a:avLst/>
                <a:gdLst/>
                <a:ahLst/>
                <a:cxnLst/>
                <a:rect l="l" t="t" r="r" b="b"/>
                <a:pathLst>
                  <a:path w="324202" h="351303">
                    <a:moveTo>
                      <a:pt x="0" y="0"/>
                    </a:moveTo>
                    <a:lnTo>
                      <a:pt x="324202" y="0"/>
                    </a:lnTo>
                    <a:lnTo>
                      <a:pt x="324202" y="351303"/>
                    </a:lnTo>
                    <a:lnTo>
                      <a:pt x="0" y="351303"/>
                    </a:lnTo>
                    <a:close/>
                  </a:path>
                </a:pathLst>
              </a:custGeom>
              <a:solidFill>
                <a:srgbClr val="D27620"/>
              </a:solidFill>
              <a:ln w="47625" cap="sq">
                <a:solidFill>
                  <a:srgbClr val="AF4C0F"/>
                </a:solidFill>
                <a:prstDash val="solid"/>
                <a:miter/>
              </a:ln>
            </p:spPr>
          </p:sp>
          <p:sp>
            <p:nvSpPr>
              <p:cNvPr id="58" name="TextBox 58"/>
              <p:cNvSpPr txBox="1"/>
              <p:nvPr/>
            </p:nvSpPr>
            <p:spPr>
              <a:xfrm>
                <a:off x="0" y="-85725"/>
                <a:ext cx="324202" cy="43702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4759"/>
                  </a:lnSpc>
                </a:pPr>
                <a:endParaRPr/>
              </a:p>
            </p:txBody>
          </p:sp>
        </p:grpSp>
        <p:sp>
          <p:nvSpPr>
            <p:cNvPr id="59" name="TextBox 59"/>
            <p:cNvSpPr txBox="1"/>
            <p:nvPr/>
          </p:nvSpPr>
          <p:spPr>
            <a:xfrm>
              <a:off x="22121" y="34334"/>
              <a:ext cx="792683" cy="77067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759"/>
                </a:lnSpc>
              </a:pPr>
              <a:r>
                <a:rPr lang="en-US" sz="3399" b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R</a:t>
              </a:r>
            </a:p>
          </p:txBody>
        </p:sp>
      </p:grpSp>
      <p:grpSp>
        <p:nvGrpSpPr>
          <p:cNvPr id="60" name="Group 60"/>
          <p:cNvGrpSpPr/>
          <p:nvPr/>
        </p:nvGrpSpPr>
        <p:grpSpPr>
          <a:xfrm>
            <a:off x="883370" y="7121424"/>
            <a:ext cx="16375930" cy="2513396"/>
            <a:chOff x="0" y="0"/>
            <a:chExt cx="21834573" cy="3351194"/>
          </a:xfrm>
        </p:grpSpPr>
        <p:grpSp>
          <p:nvGrpSpPr>
            <p:cNvPr id="61" name="Group 61"/>
            <p:cNvGrpSpPr/>
            <p:nvPr/>
          </p:nvGrpSpPr>
          <p:grpSpPr>
            <a:xfrm>
              <a:off x="0" y="0"/>
              <a:ext cx="21834573" cy="3351194"/>
              <a:chOff x="0" y="0"/>
              <a:chExt cx="4992273" cy="766220"/>
            </a:xfrm>
          </p:grpSpPr>
          <p:sp>
            <p:nvSpPr>
              <p:cNvPr id="62" name="Freeform 62"/>
              <p:cNvSpPr/>
              <p:nvPr/>
            </p:nvSpPr>
            <p:spPr>
              <a:xfrm>
                <a:off x="0" y="0"/>
                <a:ext cx="4992273" cy="766220"/>
              </a:xfrm>
              <a:custGeom>
                <a:avLst/>
                <a:gdLst/>
                <a:ahLst/>
                <a:cxnLst/>
                <a:rect l="l" t="t" r="r" b="b"/>
                <a:pathLst>
                  <a:path w="4992273" h="766220">
                    <a:moveTo>
                      <a:pt x="0" y="0"/>
                    </a:moveTo>
                    <a:lnTo>
                      <a:pt x="4992273" y="0"/>
                    </a:lnTo>
                    <a:lnTo>
                      <a:pt x="4992273" y="766220"/>
                    </a:lnTo>
                    <a:lnTo>
                      <a:pt x="0" y="766220"/>
                    </a:lnTo>
                    <a:close/>
                  </a:path>
                </a:pathLst>
              </a:custGeom>
              <a:solidFill>
                <a:srgbClr val="718F70"/>
              </a:solidFill>
              <a:ln w="47625" cap="sq">
                <a:solidFill>
                  <a:srgbClr val="2D4F2B"/>
                </a:solidFill>
                <a:prstDash val="solid"/>
                <a:miter/>
              </a:ln>
            </p:spPr>
          </p:sp>
          <p:sp>
            <p:nvSpPr>
              <p:cNvPr id="63" name="TextBox 63"/>
              <p:cNvSpPr txBox="1"/>
              <p:nvPr/>
            </p:nvSpPr>
            <p:spPr>
              <a:xfrm>
                <a:off x="0" y="-57150"/>
                <a:ext cx="4992273" cy="82337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520"/>
                  </a:lnSpc>
                </a:pPr>
                <a:endParaRPr/>
              </a:p>
            </p:txBody>
          </p:sp>
        </p:grpSp>
        <p:sp>
          <p:nvSpPr>
            <p:cNvPr id="64" name="TextBox 64"/>
            <p:cNvSpPr txBox="1"/>
            <p:nvPr/>
          </p:nvSpPr>
          <p:spPr>
            <a:xfrm>
              <a:off x="577113" y="98635"/>
              <a:ext cx="20680348" cy="307996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160"/>
                </a:lnSpc>
              </a:pPr>
              <a:r>
                <a:rPr lang="en-US" sz="4400" b="1" dirty="0" err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Множество</a:t>
              </a:r>
              <a:r>
                <a:rPr lang="en-US" sz="440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B </a:t>
              </a:r>
              <a:r>
                <a:rPr lang="en-US" sz="4400" b="1" dirty="0" err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называют</a:t>
              </a:r>
              <a:r>
                <a:rPr lang="en-US" sz="440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</a:t>
              </a:r>
              <a:r>
                <a:rPr lang="en-US" sz="4400" b="1" dirty="0" err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подмножеством</a:t>
              </a:r>
              <a:r>
                <a:rPr lang="en-US" sz="440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</a:t>
              </a:r>
              <a:r>
                <a:rPr lang="en-US" sz="4400" b="1" dirty="0" err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множества</a:t>
              </a:r>
              <a:r>
                <a:rPr lang="en-US" sz="440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A, </a:t>
              </a:r>
              <a:r>
                <a:rPr lang="en-US" sz="4400" b="1" dirty="0" err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если</a:t>
              </a:r>
              <a:r>
                <a:rPr lang="en-US" sz="440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</a:t>
              </a:r>
              <a:r>
                <a:rPr lang="en-US" sz="4400" b="1" dirty="0" err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каждый</a:t>
              </a:r>
              <a:r>
                <a:rPr lang="en-US" sz="440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</a:t>
              </a:r>
              <a:r>
                <a:rPr lang="en-US" sz="4400" b="1" dirty="0" err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элемент</a:t>
              </a:r>
              <a:r>
                <a:rPr lang="en-US" sz="440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</a:t>
              </a:r>
              <a:r>
                <a:rPr lang="en-US" sz="4400" b="1" dirty="0" err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множества</a:t>
              </a:r>
              <a:r>
                <a:rPr lang="en-US" sz="440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B </a:t>
              </a:r>
              <a:r>
                <a:rPr lang="en-US" sz="4400" b="1" dirty="0" err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является</a:t>
              </a:r>
              <a:r>
                <a:rPr lang="en-US" sz="440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</a:t>
              </a:r>
              <a:r>
                <a:rPr lang="en-US" sz="4400" b="1" dirty="0" err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элементом</a:t>
              </a:r>
              <a:r>
                <a:rPr lang="en-US" sz="440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</a:t>
              </a:r>
              <a:r>
                <a:rPr lang="en-US" sz="4400" b="1" dirty="0" err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множества</a:t>
              </a:r>
              <a:r>
                <a:rPr lang="en-US" sz="440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A.</a:t>
              </a:r>
            </a:p>
          </p:txBody>
        </p:sp>
      </p:grpSp>
      <p:grpSp>
        <p:nvGrpSpPr>
          <p:cNvPr id="65" name="Group 65"/>
          <p:cNvGrpSpPr/>
          <p:nvPr/>
        </p:nvGrpSpPr>
        <p:grpSpPr>
          <a:xfrm>
            <a:off x="1375435" y="586180"/>
            <a:ext cx="4876288" cy="1019119"/>
            <a:chOff x="0" y="0"/>
            <a:chExt cx="6501717" cy="1358825"/>
          </a:xfrm>
        </p:grpSpPr>
        <p:grpSp>
          <p:nvGrpSpPr>
            <p:cNvPr id="66" name="Group 66"/>
            <p:cNvGrpSpPr/>
            <p:nvPr/>
          </p:nvGrpSpPr>
          <p:grpSpPr>
            <a:xfrm>
              <a:off x="0" y="0"/>
              <a:ext cx="6501717" cy="1358825"/>
              <a:chOff x="0" y="0"/>
              <a:chExt cx="1486535" cy="310678"/>
            </a:xfrm>
          </p:grpSpPr>
          <p:sp>
            <p:nvSpPr>
              <p:cNvPr id="67" name="Freeform 67"/>
              <p:cNvSpPr/>
              <p:nvPr/>
            </p:nvSpPr>
            <p:spPr>
              <a:xfrm>
                <a:off x="0" y="0"/>
                <a:ext cx="1486535" cy="310678"/>
              </a:xfrm>
              <a:custGeom>
                <a:avLst/>
                <a:gdLst/>
                <a:ahLst/>
                <a:cxnLst/>
                <a:rect l="l" t="t" r="r" b="b"/>
                <a:pathLst>
                  <a:path w="1486535" h="310678">
                    <a:moveTo>
                      <a:pt x="41150" y="0"/>
                    </a:moveTo>
                    <a:lnTo>
                      <a:pt x="1445386" y="0"/>
                    </a:lnTo>
                    <a:cubicBezTo>
                      <a:pt x="1468112" y="0"/>
                      <a:pt x="1486535" y="18423"/>
                      <a:pt x="1486535" y="41150"/>
                    </a:cubicBezTo>
                    <a:lnTo>
                      <a:pt x="1486535" y="269528"/>
                    </a:lnTo>
                    <a:cubicBezTo>
                      <a:pt x="1486535" y="292255"/>
                      <a:pt x="1468112" y="310678"/>
                      <a:pt x="1445386" y="310678"/>
                    </a:cubicBezTo>
                    <a:lnTo>
                      <a:pt x="41150" y="310678"/>
                    </a:lnTo>
                    <a:cubicBezTo>
                      <a:pt x="18423" y="310678"/>
                      <a:pt x="0" y="292255"/>
                      <a:pt x="0" y="269528"/>
                    </a:cubicBezTo>
                    <a:lnTo>
                      <a:pt x="0" y="41150"/>
                    </a:lnTo>
                    <a:cubicBezTo>
                      <a:pt x="0" y="18423"/>
                      <a:pt x="18423" y="0"/>
                      <a:pt x="41150" y="0"/>
                    </a:cubicBezTo>
                    <a:close/>
                  </a:path>
                </a:pathLst>
              </a:custGeom>
              <a:solidFill>
                <a:srgbClr val="FBFCF9"/>
              </a:solidFill>
              <a:ln w="66675" cap="rnd">
                <a:solidFill>
                  <a:srgbClr val="FFB823"/>
                </a:solidFill>
                <a:prstDash val="solid"/>
                <a:round/>
              </a:ln>
            </p:spPr>
          </p:sp>
          <p:sp>
            <p:nvSpPr>
              <p:cNvPr id="68" name="TextBox 68"/>
              <p:cNvSpPr txBox="1"/>
              <p:nvPr/>
            </p:nvSpPr>
            <p:spPr>
              <a:xfrm>
                <a:off x="0" y="-38100"/>
                <a:ext cx="1486535" cy="34877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69" name="TextBox 69"/>
            <p:cNvSpPr txBox="1"/>
            <p:nvPr/>
          </p:nvSpPr>
          <p:spPr>
            <a:xfrm>
              <a:off x="135967" y="209730"/>
              <a:ext cx="6229782" cy="99321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5892"/>
                </a:lnSpc>
              </a:pPr>
              <a:r>
                <a:rPr lang="en-US" sz="4751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N ⊂ Z ⊂ Q ⊂ R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3595216">
            <a:off x="14270014" y="-2309705"/>
            <a:ext cx="3065763" cy="5486824"/>
          </a:xfrm>
          <a:custGeom>
            <a:avLst/>
            <a:gdLst/>
            <a:ahLst/>
            <a:cxnLst/>
            <a:rect l="l" t="t" r="r" b="b"/>
            <a:pathLst>
              <a:path w="3065763" h="5486824">
                <a:moveTo>
                  <a:pt x="0" y="0"/>
                </a:moveTo>
                <a:lnTo>
                  <a:pt x="3065763" y="0"/>
                </a:lnTo>
                <a:lnTo>
                  <a:pt x="3065763" y="5486824"/>
                </a:lnTo>
                <a:lnTo>
                  <a:pt x="0" y="548682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7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955613" y="433707"/>
            <a:ext cx="4522473" cy="1823097"/>
            <a:chOff x="0" y="0"/>
            <a:chExt cx="6029964" cy="2430795"/>
          </a:xfrm>
        </p:grpSpPr>
        <p:grpSp>
          <p:nvGrpSpPr>
            <p:cNvPr id="5" name="Group 5"/>
            <p:cNvGrpSpPr/>
            <p:nvPr/>
          </p:nvGrpSpPr>
          <p:grpSpPr>
            <a:xfrm>
              <a:off x="266492" y="858288"/>
              <a:ext cx="5763472" cy="1572507"/>
              <a:chOff x="0" y="0"/>
              <a:chExt cx="1138464" cy="310619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1138464" cy="310619"/>
              </a:xfrm>
              <a:custGeom>
                <a:avLst/>
                <a:gdLst/>
                <a:ahLst/>
                <a:cxnLst/>
                <a:rect l="l" t="t" r="r" b="b"/>
                <a:pathLst>
                  <a:path w="1138464" h="310619">
                    <a:moveTo>
                      <a:pt x="53731" y="0"/>
                    </a:moveTo>
                    <a:lnTo>
                      <a:pt x="1084733" y="0"/>
                    </a:lnTo>
                    <a:cubicBezTo>
                      <a:pt x="1098983" y="0"/>
                      <a:pt x="1112650" y="5661"/>
                      <a:pt x="1122726" y="15737"/>
                    </a:cubicBezTo>
                    <a:cubicBezTo>
                      <a:pt x="1132803" y="25814"/>
                      <a:pt x="1138464" y="39481"/>
                      <a:pt x="1138464" y="53731"/>
                    </a:cubicBezTo>
                    <a:lnTo>
                      <a:pt x="1138464" y="256888"/>
                    </a:lnTo>
                    <a:cubicBezTo>
                      <a:pt x="1138464" y="271138"/>
                      <a:pt x="1132803" y="284805"/>
                      <a:pt x="1122726" y="294881"/>
                    </a:cubicBezTo>
                    <a:cubicBezTo>
                      <a:pt x="1112650" y="304958"/>
                      <a:pt x="1098983" y="310619"/>
                      <a:pt x="1084733" y="310619"/>
                    </a:cubicBezTo>
                    <a:lnTo>
                      <a:pt x="53731" y="310619"/>
                    </a:lnTo>
                    <a:cubicBezTo>
                      <a:pt x="39481" y="310619"/>
                      <a:pt x="25814" y="304958"/>
                      <a:pt x="15737" y="294881"/>
                    </a:cubicBezTo>
                    <a:cubicBezTo>
                      <a:pt x="5661" y="284805"/>
                      <a:pt x="0" y="271138"/>
                      <a:pt x="0" y="256888"/>
                    </a:cubicBezTo>
                    <a:lnTo>
                      <a:pt x="0" y="53731"/>
                    </a:lnTo>
                    <a:cubicBezTo>
                      <a:pt x="0" y="39481"/>
                      <a:pt x="5661" y="25814"/>
                      <a:pt x="15737" y="15737"/>
                    </a:cubicBezTo>
                    <a:cubicBezTo>
                      <a:pt x="25814" y="5661"/>
                      <a:pt x="39481" y="0"/>
                      <a:pt x="53731" y="0"/>
                    </a:cubicBezTo>
                    <a:close/>
                  </a:path>
                </a:pathLst>
              </a:custGeom>
              <a:solidFill>
                <a:srgbClr val="FBFAF5"/>
              </a:solidFill>
              <a:ln w="47625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id="7" name="TextBox 7"/>
              <p:cNvSpPr txBox="1"/>
              <p:nvPr/>
            </p:nvSpPr>
            <p:spPr>
              <a:xfrm>
                <a:off x="0" y="-57150"/>
                <a:ext cx="1138464" cy="367769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8" name="Freeform 8"/>
            <p:cNvSpPr/>
            <p:nvPr/>
          </p:nvSpPr>
          <p:spPr>
            <a:xfrm rot="1125372" flipH="1">
              <a:off x="205614" y="205614"/>
              <a:ext cx="1531935" cy="1531935"/>
            </a:xfrm>
            <a:custGeom>
              <a:avLst/>
              <a:gdLst/>
              <a:ahLst/>
              <a:cxnLst/>
              <a:rect l="l" t="t" r="r" b="b"/>
              <a:pathLst>
                <a:path w="1531935" h="1531935">
                  <a:moveTo>
                    <a:pt x="1531935" y="0"/>
                  </a:moveTo>
                  <a:lnTo>
                    <a:pt x="0" y="0"/>
                  </a:lnTo>
                  <a:lnTo>
                    <a:pt x="0" y="1531935"/>
                  </a:lnTo>
                  <a:lnTo>
                    <a:pt x="1531935" y="1531935"/>
                  </a:lnTo>
                  <a:lnTo>
                    <a:pt x="1531935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9" name="TextBox 9"/>
            <p:cNvSpPr txBox="1"/>
            <p:nvPr/>
          </p:nvSpPr>
          <p:spPr>
            <a:xfrm>
              <a:off x="1943164" y="1166808"/>
              <a:ext cx="4086800" cy="92269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just">
                <a:lnSpc>
                  <a:spcPts val="5456"/>
                </a:lnSpc>
              </a:pPr>
              <a:r>
                <a:rPr lang="en-US" sz="4400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Пишут так: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101787" y="2459740"/>
            <a:ext cx="2672937" cy="1115742"/>
            <a:chOff x="0" y="0"/>
            <a:chExt cx="814856" cy="340139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14856" cy="340139"/>
            </a:xfrm>
            <a:custGeom>
              <a:avLst/>
              <a:gdLst/>
              <a:ahLst/>
              <a:cxnLst/>
              <a:rect l="l" t="t" r="r" b="b"/>
              <a:pathLst>
                <a:path w="814856" h="340139">
                  <a:moveTo>
                    <a:pt x="0" y="0"/>
                  </a:moveTo>
                  <a:lnTo>
                    <a:pt x="814856" y="0"/>
                  </a:lnTo>
                  <a:lnTo>
                    <a:pt x="814856" y="340139"/>
                  </a:lnTo>
                  <a:lnTo>
                    <a:pt x="0" y="340139"/>
                  </a:lnTo>
                  <a:close/>
                </a:path>
              </a:pathLst>
            </a:custGeom>
            <a:solidFill>
              <a:srgbClr val="FBFCF9"/>
            </a:solidFill>
            <a:ln w="47625" cap="sq">
              <a:solidFill>
                <a:srgbClr val="FFB823"/>
              </a:solidFill>
              <a:prstDash val="solid"/>
              <a:miter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0" y="-57150"/>
              <a:ext cx="814856" cy="39728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20"/>
                </a:lnSpc>
              </a:pPr>
              <a:endParaRPr/>
            </a:p>
          </p:txBody>
        </p:sp>
      </p:grpSp>
      <p:pic>
        <p:nvPicPr>
          <p:cNvPr id="13" name="Picture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28228" y="2514484"/>
            <a:ext cx="2620055" cy="1006253"/>
          </a:xfrm>
          <a:prstGeom prst="rect">
            <a:avLst/>
          </a:prstGeom>
        </p:spPr>
      </p:pic>
      <p:grpSp>
        <p:nvGrpSpPr>
          <p:cNvPr id="14" name="Group 14"/>
          <p:cNvGrpSpPr/>
          <p:nvPr/>
        </p:nvGrpSpPr>
        <p:grpSpPr>
          <a:xfrm>
            <a:off x="3970457" y="2459740"/>
            <a:ext cx="13361930" cy="1732346"/>
            <a:chOff x="0" y="0"/>
            <a:chExt cx="17815907" cy="2309794"/>
          </a:xfrm>
        </p:grpSpPr>
        <p:grpSp>
          <p:nvGrpSpPr>
            <p:cNvPr id="15" name="Group 15"/>
            <p:cNvGrpSpPr/>
            <p:nvPr/>
          </p:nvGrpSpPr>
          <p:grpSpPr>
            <a:xfrm>
              <a:off x="0" y="0"/>
              <a:ext cx="17815907" cy="2309794"/>
              <a:chOff x="0" y="0"/>
              <a:chExt cx="4073442" cy="528113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0" y="0"/>
                <a:ext cx="4073442" cy="528113"/>
              </a:xfrm>
              <a:custGeom>
                <a:avLst/>
                <a:gdLst/>
                <a:ahLst/>
                <a:cxnLst/>
                <a:rect l="l" t="t" r="r" b="b"/>
                <a:pathLst>
                  <a:path w="4073442" h="528113">
                    <a:moveTo>
                      <a:pt x="0" y="0"/>
                    </a:moveTo>
                    <a:lnTo>
                      <a:pt x="4073442" y="0"/>
                    </a:lnTo>
                    <a:lnTo>
                      <a:pt x="4073442" y="528113"/>
                    </a:lnTo>
                    <a:lnTo>
                      <a:pt x="0" y="528113"/>
                    </a:lnTo>
                    <a:close/>
                  </a:path>
                </a:pathLst>
              </a:custGeom>
              <a:solidFill>
                <a:srgbClr val="718F70"/>
              </a:solidFill>
              <a:ln w="47625" cap="sq">
                <a:solidFill>
                  <a:srgbClr val="2D4F2B"/>
                </a:solidFill>
                <a:prstDash val="solid"/>
                <a:miter/>
              </a:ln>
            </p:spPr>
          </p:sp>
          <p:sp>
            <p:nvSpPr>
              <p:cNvPr id="17" name="TextBox 17"/>
              <p:cNvSpPr txBox="1"/>
              <p:nvPr/>
            </p:nvSpPr>
            <p:spPr>
              <a:xfrm>
                <a:off x="0" y="-57150"/>
                <a:ext cx="4073442" cy="58526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520"/>
                  </a:lnSpc>
                </a:pPr>
                <a:endParaRPr/>
              </a:p>
            </p:txBody>
          </p:sp>
        </p:grpSp>
        <p:sp>
          <p:nvSpPr>
            <p:cNvPr id="18" name="TextBox 18"/>
            <p:cNvSpPr txBox="1"/>
            <p:nvPr/>
          </p:nvSpPr>
          <p:spPr>
            <a:xfrm>
              <a:off x="470895" y="98635"/>
              <a:ext cx="16874117" cy="203856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160"/>
                </a:lnSpc>
              </a:pPr>
              <a:r>
                <a:rPr lang="en-US" sz="4400" b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Читают: “Множество B - подмножество множества A”.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101787" y="4392111"/>
            <a:ext cx="2672937" cy="1115742"/>
            <a:chOff x="0" y="0"/>
            <a:chExt cx="814856" cy="340139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814856" cy="340139"/>
            </a:xfrm>
            <a:custGeom>
              <a:avLst/>
              <a:gdLst/>
              <a:ahLst/>
              <a:cxnLst/>
              <a:rect l="l" t="t" r="r" b="b"/>
              <a:pathLst>
                <a:path w="814856" h="340139">
                  <a:moveTo>
                    <a:pt x="0" y="0"/>
                  </a:moveTo>
                  <a:lnTo>
                    <a:pt x="814856" y="0"/>
                  </a:lnTo>
                  <a:lnTo>
                    <a:pt x="814856" y="340139"/>
                  </a:lnTo>
                  <a:lnTo>
                    <a:pt x="0" y="340139"/>
                  </a:lnTo>
                  <a:close/>
                </a:path>
              </a:pathLst>
            </a:custGeom>
            <a:solidFill>
              <a:srgbClr val="FBFCF9"/>
            </a:solidFill>
            <a:ln w="47625" cap="sq">
              <a:solidFill>
                <a:srgbClr val="FFB823"/>
              </a:solidFill>
              <a:prstDash val="solid"/>
              <a:miter/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0" y="-57150"/>
              <a:ext cx="814856" cy="39728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20"/>
                </a:lnSpc>
              </a:pPr>
              <a:endParaRPr/>
            </a:p>
          </p:txBody>
        </p:sp>
      </p:grpSp>
      <p:pic>
        <p:nvPicPr>
          <p:cNvPr id="22" name="Picture 2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28228" y="4446855"/>
            <a:ext cx="2620055" cy="1006253"/>
          </a:xfrm>
          <a:prstGeom prst="rect">
            <a:avLst/>
          </a:prstGeom>
        </p:spPr>
      </p:pic>
      <p:grpSp>
        <p:nvGrpSpPr>
          <p:cNvPr id="23" name="Group 23"/>
          <p:cNvGrpSpPr/>
          <p:nvPr/>
        </p:nvGrpSpPr>
        <p:grpSpPr>
          <a:xfrm>
            <a:off x="3970457" y="4474334"/>
            <a:ext cx="13361930" cy="951296"/>
            <a:chOff x="0" y="0"/>
            <a:chExt cx="17815907" cy="1268394"/>
          </a:xfrm>
        </p:grpSpPr>
        <p:grpSp>
          <p:nvGrpSpPr>
            <p:cNvPr id="24" name="Group 24"/>
            <p:cNvGrpSpPr/>
            <p:nvPr/>
          </p:nvGrpSpPr>
          <p:grpSpPr>
            <a:xfrm>
              <a:off x="0" y="0"/>
              <a:ext cx="17815907" cy="1268394"/>
              <a:chOff x="0" y="0"/>
              <a:chExt cx="4073442" cy="290007"/>
            </a:xfrm>
          </p:grpSpPr>
          <p:sp>
            <p:nvSpPr>
              <p:cNvPr id="25" name="Freeform 25"/>
              <p:cNvSpPr/>
              <p:nvPr/>
            </p:nvSpPr>
            <p:spPr>
              <a:xfrm>
                <a:off x="0" y="0"/>
                <a:ext cx="4073442" cy="290007"/>
              </a:xfrm>
              <a:custGeom>
                <a:avLst/>
                <a:gdLst/>
                <a:ahLst/>
                <a:cxnLst/>
                <a:rect l="l" t="t" r="r" b="b"/>
                <a:pathLst>
                  <a:path w="4073442" h="290007">
                    <a:moveTo>
                      <a:pt x="0" y="0"/>
                    </a:moveTo>
                    <a:lnTo>
                      <a:pt x="4073442" y="0"/>
                    </a:lnTo>
                    <a:lnTo>
                      <a:pt x="4073442" y="290007"/>
                    </a:lnTo>
                    <a:lnTo>
                      <a:pt x="0" y="290007"/>
                    </a:lnTo>
                    <a:close/>
                  </a:path>
                </a:pathLst>
              </a:custGeom>
              <a:solidFill>
                <a:srgbClr val="718F70"/>
              </a:solidFill>
              <a:ln w="47625" cap="sq">
                <a:solidFill>
                  <a:srgbClr val="2D4F2B"/>
                </a:solidFill>
                <a:prstDash val="solid"/>
                <a:miter/>
              </a:ln>
            </p:spPr>
          </p:sp>
          <p:sp>
            <p:nvSpPr>
              <p:cNvPr id="26" name="TextBox 26"/>
              <p:cNvSpPr txBox="1"/>
              <p:nvPr/>
            </p:nvSpPr>
            <p:spPr>
              <a:xfrm>
                <a:off x="0" y="-57150"/>
                <a:ext cx="4073442" cy="34715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520"/>
                  </a:lnSpc>
                </a:pPr>
                <a:endParaRPr/>
              </a:p>
            </p:txBody>
          </p:sp>
        </p:grpSp>
        <p:sp>
          <p:nvSpPr>
            <p:cNvPr id="27" name="TextBox 27"/>
            <p:cNvSpPr txBox="1"/>
            <p:nvPr/>
          </p:nvSpPr>
          <p:spPr>
            <a:xfrm>
              <a:off x="470895" y="98635"/>
              <a:ext cx="16874117" cy="99716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160"/>
                </a:lnSpc>
              </a:pPr>
              <a:r>
                <a:rPr lang="en-US" sz="4400" b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Читают: “Множество A содержит множество B”.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1101787" y="5707877"/>
            <a:ext cx="4376299" cy="951296"/>
            <a:chOff x="0" y="0"/>
            <a:chExt cx="5835065" cy="1268394"/>
          </a:xfrm>
        </p:grpSpPr>
        <p:grpSp>
          <p:nvGrpSpPr>
            <p:cNvPr id="29" name="Group 29"/>
            <p:cNvGrpSpPr/>
            <p:nvPr/>
          </p:nvGrpSpPr>
          <p:grpSpPr>
            <a:xfrm>
              <a:off x="0" y="0"/>
              <a:ext cx="5835065" cy="1268394"/>
              <a:chOff x="0" y="0"/>
              <a:chExt cx="1334134" cy="290007"/>
            </a:xfrm>
          </p:grpSpPr>
          <p:sp>
            <p:nvSpPr>
              <p:cNvPr id="30" name="Freeform 30"/>
              <p:cNvSpPr/>
              <p:nvPr/>
            </p:nvSpPr>
            <p:spPr>
              <a:xfrm>
                <a:off x="0" y="0"/>
                <a:ext cx="1334134" cy="290007"/>
              </a:xfrm>
              <a:custGeom>
                <a:avLst/>
                <a:gdLst/>
                <a:ahLst/>
                <a:cxnLst/>
                <a:rect l="l" t="t" r="r" b="b"/>
                <a:pathLst>
                  <a:path w="1334134" h="290007">
                    <a:moveTo>
                      <a:pt x="0" y="0"/>
                    </a:moveTo>
                    <a:lnTo>
                      <a:pt x="1334134" y="0"/>
                    </a:lnTo>
                    <a:lnTo>
                      <a:pt x="1334134" y="290007"/>
                    </a:lnTo>
                    <a:lnTo>
                      <a:pt x="0" y="290007"/>
                    </a:lnTo>
                    <a:close/>
                  </a:path>
                </a:pathLst>
              </a:custGeom>
              <a:solidFill>
                <a:srgbClr val="FED98B"/>
              </a:solidFill>
              <a:ln w="47625" cap="sq">
                <a:solidFill>
                  <a:srgbClr val="FFB823"/>
                </a:solidFill>
                <a:prstDash val="solid"/>
                <a:miter/>
              </a:ln>
            </p:spPr>
          </p:sp>
          <p:sp>
            <p:nvSpPr>
              <p:cNvPr id="31" name="TextBox 31"/>
              <p:cNvSpPr txBox="1"/>
              <p:nvPr/>
            </p:nvSpPr>
            <p:spPr>
              <a:xfrm>
                <a:off x="0" y="-57150"/>
                <a:ext cx="1334134" cy="34715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520"/>
                  </a:lnSpc>
                </a:pPr>
                <a:endParaRPr/>
              </a:p>
            </p:txBody>
          </p:sp>
        </p:grpSp>
        <p:sp>
          <p:nvSpPr>
            <p:cNvPr id="32" name="TextBox 32"/>
            <p:cNvSpPr txBox="1"/>
            <p:nvPr/>
          </p:nvSpPr>
          <p:spPr>
            <a:xfrm>
              <a:off x="154227" y="98635"/>
              <a:ext cx="5526610" cy="99716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160"/>
                </a:lnSpc>
              </a:pPr>
              <a:r>
                <a:rPr lang="en-US" sz="4400" b="1" dirty="0" err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Отметим</a:t>
              </a:r>
              <a:r>
                <a:rPr lang="en-US" sz="440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, </a:t>
              </a:r>
              <a:r>
                <a:rPr lang="en-US" sz="4400" b="1" dirty="0" err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что</a:t>
              </a:r>
              <a:endParaRPr lang="en-US" sz="4400" b="1" dirty="0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endParaRP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7119634" y="5707877"/>
            <a:ext cx="10212753" cy="1013912"/>
            <a:chOff x="0" y="0"/>
            <a:chExt cx="13617004" cy="1351883"/>
          </a:xfrm>
        </p:grpSpPr>
        <p:grpSp>
          <p:nvGrpSpPr>
            <p:cNvPr id="34" name="Group 34"/>
            <p:cNvGrpSpPr/>
            <p:nvPr/>
          </p:nvGrpSpPr>
          <p:grpSpPr>
            <a:xfrm>
              <a:off x="0" y="0"/>
              <a:ext cx="13617004" cy="1351883"/>
              <a:chOff x="0" y="0"/>
              <a:chExt cx="2689779" cy="267039"/>
            </a:xfrm>
          </p:grpSpPr>
          <p:sp>
            <p:nvSpPr>
              <p:cNvPr id="35" name="Freeform 35"/>
              <p:cNvSpPr/>
              <p:nvPr/>
            </p:nvSpPr>
            <p:spPr>
              <a:xfrm>
                <a:off x="0" y="0"/>
                <a:ext cx="2689778" cy="267039"/>
              </a:xfrm>
              <a:custGeom>
                <a:avLst/>
                <a:gdLst/>
                <a:ahLst/>
                <a:cxnLst/>
                <a:rect l="l" t="t" r="r" b="b"/>
                <a:pathLst>
                  <a:path w="2689778" h="267039">
                    <a:moveTo>
                      <a:pt x="22742" y="0"/>
                    </a:moveTo>
                    <a:lnTo>
                      <a:pt x="2667037" y="0"/>
                    </a:lnTo>
                    <a:cubicBezTo>
                      <a:pt x="2679597" y="0"/>
                      <a:pt x="2689778" y="10182"/>
                      <a:pt x="2689778" y="22742"/>
                    </a:cubicBezTo>
                    <a:lnTo>
                      <a:pt x="2689778" y="244297"/>
                    </a:lnTo>
                    <a:cubicBezTo>
                      <a:pt x="2689778" y="256857"/>
                      <a:pt x="2679597" y="267039"/>
                      <a:pt x="2667037" y="267039"/>
                    </a:cubicBezTo>
                    <a:lnTo>
                      <a:pt x="22742" y="267039"/>
                    </a:lnTo>
                    <a:cubicBezTo>
                      <a:pt x="10182" y="267039"/>
                      <a:pt x="0" y="256857"/>
                      <a:pt x="0" y="244297"/>
                    </a:cubicBezTo>
                    <a:lnTo>
                      <a:pt x="0" y="22742"/>
                    </a:lnTo>
                    <a:cubicBezTo>
                      <a:pt x="0" y="10182"/>
                      <a:pt x="10182" y="0"/>
                      <a:pt x="22742" y="0"/>
                    </a:cubicBezTo>
                    <a:close/>
                  </a:path>
                </a:pathLst>
              </a:custGeom>
              <a:solidFill>
                <a:srgbClr val="FBFCF9"/>
              </a:solidFill>
              <a:ln w="85725" cap="rnd">
                <a:solidFill>
                  <a:srgbClr val="FFB823"/>
                </a:solidFill>
                <a:prstDash val="solid"/>
                <a:round/>
              </a:ln>
            </p:spPr>
          </p:sp>
          <p:sp>
            <p:nvSpPr>
              <p:cNvPr id="36" name="TextBox 36"/>
              <p:cNvSpPr txBox="1"/>
              <p:nvPr/>
            </p:nvSpPr>
            <p:spPr>
              <a:xfrm>
                <a:off x="0" y="-57150"/>
                <a:ext cx="2689779" cy="324189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37" name="TextBox 37"/>
            <p:cNvSpPr txBox="1"/>
            <p:nvPr/>
          </p:nvSpPr>
          <p:spPr>
            <a:xfrm>
              <a:off x="284766" y="248757"/>
              <a:ext cx="13047472" cy="92269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5456"/>
                </a:lnSpc>
              </a:pPr>
              <a:r>
                <a:rPr lang="en-US" sz="4400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Если A ⊂ B и B ⊂ A, то A = B.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5749046" y="5711379"/>
            <a:ext cx="1103888" cy="951296"/>
            <a:chOff x="0" y="0"/>
            <a:chExt cx="1471851" cy="1268394"/>
          </a:xfrm>
        </p:grpSpPr>
        <p:grpSp>
          <p:nvGrpSpPr>
            <p:cNvPr id="39" name="Group 39"/>
            <p:cNvGrpSpPr/>
            <p:nvPr/>
          </p:nvGrpSpPr>
          <p:grpSpPr>
            <a:xfrm>
              <a:off x="0" y="0"/>
              <a:ext cx="1471851" cy="1268394"/>
              <a:chOff x="0" y="0"/>
              <a:chExt cx="336525" cy="290007"/>
            </a:xfrm>
          </p:grpSpPr>
          <p:sp>
            <p:nvSpPr>
              <p:cNvPr id="40" name="Freeform 40"/>
              <p:cNvSpPr/>
              <p:nvPr/>
            </p:nvSpPr>
            <p:spPr>
              <a:xfrm>
                <a:off x="0" y="0"/>
                <a:ext cx="336525" cy="290007"/>
              </a:xfrm>
              <a:custGeom>
                <a:avLst/>
                <a:gdLst/>
                <a:ahLst/>
                <a:cxnLst/>
                <a:rect l="l" t="t" r="r" b="b"/>
                <a:pathLst>
                  <a:path w="336525" h="290007">
                    <a:moveTo>
                      <a:pt x="0" y="0"/>
                    </a:moveTo>
                    <a:lnTo>
                      <a:pt x="336525" y="0"/>
                    </a:lnTo>
                    <a:lnTo>
                      <a:pt x="336525" y="290007"/>
                    </a:lnTo>
                    <a:lnTo>
                      <a:pt x="0" y="290007"/>
                    </a:lnTo>
                    <a:close/>
                  </a:path>
                </a:pathLst>
              </a:custGeom>
              <a:solidFill>
                <a:srgbClr val="FED98B"/>
              </a:solidFill>
              <a:ln w="47625" cap="sq">
                <a:solidFill>
                  <a:srgbClr val="FFB823"/>
                </a:solidFill>
                <a:prstDash val="solid"/>
                <a:miter/>
              </a:ln>
            </p:spPr>
          </p:sp>
          <p:sp>
            <p:nvSpPr>
              <p:cNvPr id="41" name="TextBox 41"/>
              <p:cNvSpPr txBox="1"/>
              <p:nvPr/>
            </p:nvSpPr>
            <p:spPr>
              <a:xfrm>
                <a:off x="0" y="-57150"/>
                <a:ext cx="336525" cy="34715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520"/>
                  </a:lnSpc>
                </a:pPr>
                <a:endParaRPr/>
              </a:p>
            </p:txBody>
          </p:sp>
        </p:grpSp>
        <p:sp>
          <p:nvSpPr>
            <p:cNvPr id="42" name="TextBox 42"/>
            <p:cNvSpPr txBox="1"/>
            <p:nvPr/>
          </p:nvSpPr>
          <p:spPr>
            <a:xfrm>
              <a:off x="38903" y="98635"/>
              <a:ext cx="1394046" cy="99716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160"/>
                </a:lnSpc>
              </a:pPr>
              <a:r>
                <a:rPr lang="en-US" sz="4400" b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1.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5749046" y="6948425"/>
            <a:ext cx="1103888" cy="951296"/>
            <a:chOff x="0" y="0"/>
            <a:chExt cx="1471851" cy="1268394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1471851" cy="1268394"/>
              <a:chOff x="0" y="0"/>
              <a:chExt cx="336525" cy="290007"/>
            </a:xfrm>
          </p:grpSpPr>
          <p:sp>
            <p:nvSpPr>
              <p:cNvPr id="45" name="Freeform 45"/>
              <p:cNvSpPr/>
              <p:nvPr/>
            </p:nvSpPr>
            <p:spPr>
              <a:xfrm>
                <a:off x="0" y="0"/>
                <a:ext cx="336525" cy="290007"/>
              </a:xfrm>
              <a:custGeom>
                <a:avLst/>
                <a:gdLst/>
                <a:ahLst/>
                <a:cxnLst/>
                <a:rect l="l" t="t" r="r" b="b"/>
                <a:pathLst>
                  <a:path w="336525" h="290007">
                    <a:moveTo>
                      <a:pt x="0" y="0"/>
                    </a:moveTo>
                    <a:lnTo>
                      <a:pt x="336525" y="0"/>
                    </a:lnTo>
                    <a:lnTo>
                      <a:pt x="336525" y="290007"/>
                    </a:lnTo>
                    <a:lnTo>
                      <a:pt x="0" y="290007"/>
                    </a:lnTo>
                    <a:close/>
                  </a:path>
                </a:pathLst>
              </a:custGeom>
              <a:solidFill>
                <a:srgbClr val="FED98B"/>
              </a:solidFill>
              <a:ln w="47625" cap="sq">
                <a:solidFill>
                  <a:srgbClr val="FFB823"/>
                </a:solidFill>
                <a:prstDash val="solid"/>
                <a:miter/>
              </a:ln>
            </p:spPr>
          </p:sp>
          <p:sp>
            <p:nvSpPr>
              <p:cNvPr id="46" name="TextBox 46"/>
              <p:cNvSpPr txBox="1"/>
              <p:nvPr/>
            </p:nvSpPr>
            <p:spPr>
              <a:xfrm>
                <a:off x="0" y="-57150"/>
                <a:ext cx="336525" cy="34715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520"/>
                  </a:lnSpc>
                </a:pPr>
                <a:endParaRPr/>
              </a:p>
            </p:txBody>
          </p:sp>
        </p:grpSp>
        <p:sp>
          <p:nvSpPr>
            <p:cNvPr id="47" name="TextBox 47"/>
            <p:cNvSpPr txBox="1"/>
            <p:nvPr/>
          </p:nvSpPr>
          <p:spPr>
            <a:xfrm>
              <a:off x="38903" y="98635"/>
              <a:ext cx="1394046" cy="99716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160"/>
                </a:lnSpc>
              </a:pPr>
              <a:r>
                <a:rPr lang="en-US" sz="4400" b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2.</a:t>
              </a:r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7119634" y="6917117"/>
            <a:ext cx="10212753" cy="2317248"/>
            <a:chOff x="0" y="0"/>
            <a:chExt cx="13617004" cy="3089664"/>
          </a:xfrm>
        </p:grpSpPr>
        <p:grpSp>
          <p:nvGrpSpPr>
            <p:cNvPr id="49" name="Group 49"/>
            <p:cNvGrpSpPr/>
            <p:nvPr/>
          </p:nvGrpSpPr>
          <p:grpSpPr>
            <a:xfrm>
              <a:off x="0" y="0"/>
              <a:ext cx="13617004" cy="3089664"/>
              <a:chOff x="0" y="0"/>
              <a:chExt cx="2689779" cy="610304"/>
            </a:xfrm>
          </p:grpSpPr>
          <p:sp>
            <p:nvSpPr>
              <p:cNvPr id="50" name="Freeform 50"/>
              <p:cNvSpPr/>
              <p:nvPr/>
            </p:nvSpPr>
            <p:spPr>
              <a:xfrm>
                <a:off x="0" y="0"/>
                <a:ext cx="2689778" cy="610304"/>
              </a:xfrm>
              <a:custGeom>
                <a:avLst/>
                <a:gdLst/>
                <a:ahLst/>
                <a:cxnLst/>
                <a:rect l="l" t="t" r="r" b="b"/>
                <a:pathLst>
                  <a:path w="2689778" h="610304">
                    <a:moveTo>
                      <a:pt x="22742" y="0"/>
                    </a:moveTo>
                    <a:lnTo>
                      <a:pt x="2667037" y="0"/>
                    </a:lnTo>
                    <a:cubicBezTo>
                      <a:pt x="2679597" y="0"/>
                      <a:pt x="2689778" y="10182"/>
                      <a:pt x="2689778" y="22742"/>
                    </a:cubicBezTo>
                    <a:lnTo>
                      <a:pt x="2689778" y="587562"/>
                    </a:lnTo>
                    <a:cubicBezTo>
                      <a:pt x="2689778" y="600122"/>
                      <a:pt x="2679597" y="610304"/>
                      <a:pt x="2667037" y="610304"/>
                    </a:cubicBezTo>
                    <a:lnTo>
                      <a:pt x="22742" y="610304"/>
                    </a:lnTo>
                    <a:cubicBezTo>
                      <a:pt x="10182" y="610304"/>
                      <a:pt x="0" y="600122"/>
                      <a:pt x="0" y="587562"/>
                    </a:cubicBezTo>
                    <a:lnTo>
                      <a:pt x="0" y="22742"/>
                    </a:lnTo>
                    <a:cubicBezTo>
                      <a:pt x="0" y="10182"/>
                      <a:pt x="10182" y="0"/>
                      <a:pt x="22742" y="0"/>
                    </a:cubicBezTo>
                    <a:close/>
                  </a:path>
                </a:pathLst>
              </a:custGeom>
              <a:solidFill>
                <a:srgbClr val="FBFCF9"/>
              </a:solidFill>
              <a:ln w="85725" cap="rnd">
                <a:solidFill>
                  <a:srgbClr val="FFB823"/>
                </a:solidFill>
                <a:prstDash val="solid"/>
                <a:round/>
              </a:ln>
            </p:spPr>
          </p:sp>
          <p:sp>
            <p:nvSpPr>
              <p:cNvPr id="51" name="TextBox 51"/>
              <p:cNvSpPr txBox="1"/>
              <p:nvPr/>
            </p:nvSpPr>
            <p:spPr>
              <a:xfrm>
                <a:off x="0" y="-47625"/>
                <a:ext cx="2689779" cy="657929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r">
                  <a:lnSpc>
                    <a:spcPts val="224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52" name="TextBox 52"/>
            <p:cNvSpPr txBox="1"/>
            <p:nvPr/>
          </p:nvSpPr>
          <p:spPr>
            <a:xfrm>
              <a:off x="284766" y="248757"/>
              <a:ext cx="13047472" cy="256302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just">
                <a:lnSpc>
                  <a:spcPts val="5084"/>
                </a:lnSpc>
              </a:pPr>
              <a:r>
                <a:rPr lang="ru-RU" sz="4100" dirty="0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	</a:t>
              </a:r>
              <a:r>
                <a:rPr lang="en-US" sz="4100" dirty="0" err="1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Пустое</a:t>
              </a:r>
              <a:r>
                <a:rPr lang="en-US" sz="4100" dirty="0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 </a:t>
              </a:r>
              <a:r>
                <a:rPr lang="en-US" sz="4100" dirty="0" err="1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множество</a:t>
              </a:r>
              <a:r>
                <a:rPr lang="en-US" sz="4100" dirty="0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 </a:t>
              </a:r>
              <a:r>
                <a:rPr lang="en-US" sz="4100" dirty="0" err="1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считают</a:t>
              </a:r>
              <a:r>
                <a:rPr lang="en-US" sz="4100" dirty="0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 </a:t>
              </a:r>
              <a:r>
                <a:rPr lang="en-US" sz="4100" dirty="0" err="1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подмножеством</a:t>
              </a:r>
              <a:r>
                <a:rPr lang="en-US" sz="4100" dirty="0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 </a:t>
              </a:r>
              <a:r>
                <a:rPr lang="en-US" sz="4100" dirty="0" err="1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любого</a:t>
              </a:r>
              <a:r>
                <a:rPr lang="en-US" sz="4100" dirty="0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 </a:t>
              </a:r>
              <a:r>
                <a:rPr lang="en-US" sz="4100" dirty="0" err="1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множества</a:t>
              </a:r>
              <a:r>
                <a:rPr lang="en-US" sz="4100" dirty="0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, </a:t>
              </a:r>
              <a:r>
                <a:rPr lang="en-US" sz="4100" dirty="0" err="1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т.е</a:t>
              </a:r>
              <a:r>
                <a:rPr lang="en-US" sz="4100" dirty="0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. </a:t>
              </a:r>
              <a:r>
                <a:rPr lang="en-US" sz="4100" dirty="0" err="1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длю</a:t>
              </a:r>
              <a:r>
                <a:rPr lang="en-US" sz="4100" dirty="0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 </a:t>
              </a:r>
              <a:r>
                <a:rPr lang="en-US" sz="4100" dirty="0" err="1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любого</a:t>
              </a:r>
              <a:r>
                <a:rPr lang="en-US" sz="4100" dirty="0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 </a:t>
              </a:r>
              <a:r>
                <a:rPr lang="en-US" sz="4100" dirty="0" err="1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множества</a:t>
              </a:r>
              <a:r>
                <a:rPr lang="en-US" sz="4100" dirty="0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 А </a:t>
              </a:r>
              <a:r>
                <a:rPr lang="en-US" sz="4100" dirty="0" err="1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справедливо</a:t>
              </a:r>
              <a:r>
                <a:rPr lang="en-US" sz="4100" dirty="0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: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14466427" y="8964337"/>
            <a:ext cx="2672937" cy="1115742"/>
            <a:chOff x="0" y="0"/>
            <a:chExt cx="814856" cy="340139"/>
          </a:xfrm>
        </p:grpSpPr>
        <p:sp>
          <p:nvSpPr>
            <p:cNvPr id="54" name="Freeform 54"/>
            <p:cNvSpPr/>
            <p:nvPr/>
          </p:nvSpPr>
          <p:spPr>
            <a:xfrm>
              <a:off x="0" y="0"/>
              <a:ext cx="814856" cy="340139"/>
            </a:xfrm>
            <a:custGeom>
              <a:avLst/>
              <a:gdLst/>
              <a:ahLst/>
              <a:cxnLst/>
              <a:rect l="l" t="t" r="r" b="b"/>
              <a:pathLst>
                <a:path w="814856" h="340139">
                  <a:moveTo>
                    <a:pt x="0" y="0"/>
                  </a:moveTo>
                  <a:lnTo>
                    <a:pt x="814856" y="0"/>
                  </a:lnTo>
                  <a:lnTo>
                    <a:pt x="814856" y="340139"/>
                  </a:lnTo>
                  <a:lnTo>
                    <a:pt x="0" y="340139"/>
                  </a:lnTo>
                  <a:close/>
                </a:path>
              </a:pathLst>
            </a:custGeom>
            <a:solidFill>
              <a:srgbClr val="FBFCF9"/>
            </a:solidFill>
            <a:ln w="47625" cap="sq">
              <a:solidFill>
                <a:srgbClr val="FFB823"/>
              </a:solidFill>
              <a:prstDash val="solid"/>
              <a:miter/>
            </a:ln>
          </p:spPr>
        </p:sp>
        <p:sp>
          <p:nvSpPr>
            <p:cNvPr id="55" name="TextBox 55"/>
            <p:cNvSpPr txBox="1"/>
            <p:nvPr/>
          </p:nvSpPr>
          <p:spPr>
            <a:xfrm>
              <a:off x="0" y="-57150"/>
              <a:ext cx="814856" cy="39728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20"/>
                </a:lnSpc>
              </a:pPr>
              <a:endParaRPr/>
            </a:p>
          </p:txBody>
        </p:sp>
      </p:grpSp>
      <p:pic>
        <p:nvPicPr>
          <p:cNvPr id="56" name="Picture 5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450401" y="9032884"/>
            <a:ext cx="2704988" cy="103887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3595216">
            <a:off x="14270014" y="-2309705"/>
            <a:ext cx="3065763" cy="5486824"/>
          </a:xfrm>
          <a:custGeom>
            <a:avLst/>
            <a:gdLst/>
            <a:ahLst/>
            <a:cxnLst/>
            <a:rect l="l" t="t" r="r" b="b"/>
            <a:pathLst>
              <a:path w="3065763" h="5486824">
                <a:moveTo>
                  <a:pt x="0" y="0"/>
                </a:moveTo>
                <a:lnTo>
                  <a:pt x="3065763" y="0"/>
                </a:lnTo>
                <a:lnTo>
                  <a:pt x="3065763" y="5486824"/>
                </a:lnTo>
                <a:lnTo>
                  <a:pt x="0" y="548682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7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955613" y="433707"/>
            <a:ext cx="4522473" cy="1823097"/>
            <a:chOff x="0" y="0"/>
            <a:chExt cx="6029964" cy="2430795"/>
          </a:xfrm>
        </p:grpSpPr>
        <p:grpSp>
          <p:nvGrpSpPr>
            <p:cNvPr id="5" name="Group 5"/>
            <p:cNvGrpSpPr/>
            <p:nvPr/>
          </p:nvGrpSpPr>
          <p:grpSpPr>
            <a:xfrm>
              <a:off x="266492" y="858288"/>
              <a:ext cx="5763472" cy="1572507"/>
              <a:chOff x="0" y="0"/>
              <a:chExt cx="1138464" cy="310619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1138464" cy="310619"/>
              </a:xfrm>
              <a:custGeom>
                <a:avLst/>
                <a:gdLst/>
                <a:ahLst/>
                <a:cxnLst/>
                <a:rect l="l" t="t" r="r" b="b"/>
                <a:pathLst>
                  <a:path w="1138464" h="310619">
                    <a:moveTo>
                      <a:pt x="53731" y="0"/>
                    </a:moveTo>
                    <a:lnTo>
                      <a:pt x="1084733" y="0"/>
                    </a:lnTo>
                    <a:cubicBezTo>
                      <a:pt x="1098983" y="0"/>
                      <a:pt x="1112650" y="5661"/>
                      <a:pt x="1122726" y="15737"/>
                    </a:cubicBezTo>
                    <a:cubicBezTo>
                      <a:pt x="1132803" y="25814"/>
                      <a:pt x="1138464" y="39481"/>
                      <a:pt x="1138464" y="53731"/>
                    </a:cubicBezTo>
                    <a:lnTo>
                      <a:pt x="1138464" y="256888"/>
                    </a:lnTo>
                    <a:cubicBezTo>
                      <a:pt x="1138464" y="271138"/>
                      <a:pt x="1132803" y="284805"/>
                      <a:pt x="1122726" y="294881"/>
                    </a:cubicBezTo>
                    <a:cubicBezTo>
                      <a:pt x="1112650" y="304958"/>
                      <a:pt x="1098983" y="310619"/>
                      <a:pt x="1084733" y="310619"/>
                    </a:cubicBezTo>
                    <a:lnTo>
                      <a:pt x="53731" y="310619"/>
                    </a:lnTo>
                    <a:cubicBezTo>
                      <a:pt x="39481" y="310619"/>
                      <a:pt x="25814" y="304958"/>
                      <a:pt x="15737" y="294881"/>
                    </a:cubicBezTo>
                    <a:cubicBezTo>
                      <a:pt x="5661" y="284805"/>
                      <a:pt x="0" y="271138"/>
                      <a:pt x="0" y="256888"/>
                    </a:cubicBezTo>
                    <a:lnTo>
                      <a:pt x="0" y="53731"/>
                    </a:lnTo>
                    <a:cubicBezTo>
                      <a:pt x="0" y="39481"/>
                      <a:pt x="5661" y="25814"/>
                      <a:pt x="15737" y="15737"/>
                    </a:cubicBezTo>
                    <a:cubicBezTo>
                      <a:pt x="25814" y="5661"/>
                      <a:pt x="39481" y="0"/>
                      <a:pt x="53731" y="0"/>
                    </a:cubicBezTo>
                    <a:close/>
                  </a:path>
                </a:pathLst>
              </a:custGeom>
              <a:solidFill>
                <a:srgbClr val="FBFAF5"/>
              </a:solidFill>
              <a:ln w="47625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id="7" name="TextBox 7"/>
              <p:cNvSpPr txBox="1"/>
              <p:nvPr/>
            </p:nvSpPr>
            <p:spPr>
              <a:xfrm>
                <a:off x="0" y="-57150"/>
                <a:ext cx="1138464" cy="367769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8" name="Freeform 8"/>
            <p:cNvSpPr/>
            <p:nvPr/>
          </p:nvSpPr>
          <p:spPr>
            <a:xfrm rot="1125372" flipH="1">
              <a:off x="205614" y="205614"/>
              <a:ext cx="1531935" cy="1531935"/>
            </a:xfrm>
            <a:custGeom>
              <a:avLst/>
              <a:gdLst/>
              <a:ahLst/>
              <a:cxnLst/>
              <a:rect l="l" t="t" r="r" b="b"/>
              <a:pathLst>
                <a:path w="1531935" h="1531935">
                  <a:moveTo>
                    <a:pt x="1531935" y="0"/>
                  </a:moveTo>
                  <a:lnTo>
                    <a:pt x="0" y="0"/>
                  </a:lnTo>
                  <a:lnTo>
                    <a:pt x="0" y="1531935"/>
                  </a:lnTo>
                  <a:lnTo>
                    <a:pt x="1531935" y="1531935"/>
                  </a:lnTo>
                  <a:lnTo>
                    <a:pt x="1531935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9" name="TextBox 9"/>
            <p:cNvSpPr txBox="1"/>
            <p:nvPr/>
          </p:nvSpPr>
          <p:spPr>
            <a:xfrm>
              <a:off x="1943164" y="1166808"/>
              <a:ext cx="4086800" cy="92269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just">
                <a:lnSpc>
                  <a:spcPts val="5456"/>
                </a:lnSpc>
              </a:pPr>
              <a:r>
                <a:rPr lang="en-US" sz="4400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Пишут так: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101787" y="2459740"/>
            <a:ext cx="2672937" cy="1115742"/>
            <a:chOff x="0" y="0"/>
            <a:chExt cx="814856" cy="340139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14856" cy="340139"/>
            </a:xfrm>
            <a:custGeom>
              <a:avLst/>
              <a:gdLst/>
              <a:ahLst/>
              <a:cxnLst/>
              <a:rect l="l" t="t" r="r" b="b"/>
              <a:pathLst>
                <a:path w="814856" h="340139">
                  <a:moveTo>
                    <a:pt x="0" y="0"/>
                  </a:moveTo>
                  <a:lnTo>
                    <a:pt x="814856" y="0"/>
                  </a:lnTo>
                  <a:lnTo>
                    <a:pt x="814856" y="340139"/>
                  </a:lnTo>
                  <a:lnTo>
                    <a:pt x="0" y="340139"/>
                  </a:lnTo>
                  <a:close/>
                </a:path>
              </a:pathLst>
            </a:custGeom>
            <a:solidFill>
              <a:srgbClr val="FBFCF9"/>
            </a:solidFill>
            <a:ln w="47625" cap="sq">
              <a:solidFill>
                <a:srgbClr val="FFB823"/>
              </a:solidFill>
              <a:prstDash val="solid"/>
              <a:miter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0" y="-57150"/>
              <a:ext cx="814856" cy="39728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20"/>
                </a:lnSpc>
              </a:pPr>
              <a:endParaRPr/>
            </a:p>
          </p:txBody>
        </p:sp>
      </p:grpSp>
      <p:pic>
        <p:nvPicPr>
          <p:cNvPr id="13" name="Picture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28228" y="2514484"/>
            <a:ext cx="2620055" cy="1006253"/>
          </a:xfrm>
          <a:prstGeom prst="rect">
            <a:avLst/>
          </a:prstGeom>
        </p:spPr>
      </p:pic>
      <p:grpSp>
        <p:nvGrpSpPr>
          <p:cNvPr id="14" name="Group 14"/>
          <p:cNvGrpSpPr/>
          <p:nvPr/>
        </p:nvGrpSpPr>
        <p:grpSpPr>
          <a:xfrm>
            <a:off x="3970457" y="2459740"/>
            <a:ext cx="13361930" cy="1732346"/>
            <a:chOff x="0" y="0"/>
            <a:chExt cx="17815907" cy="2309794"/>
          </a:xfrm>
        </p:grpSpPr>
        <p:grpSp>
          <p:nvGrpSpPr>
            <p:cNvPr id="15" name="Group 15"/>
            <p:cNvGrpSpPr/>
            <p:nvPr/>
          </p:nvGrpSpPr>
          <p:grpSpPr>
            <a:xfrm>
              <a:off x="0" y="0"/>
              <a:ext cx="17815907" cy="2309794"/>
              <a:chOff x="0" y="0"/>
              <a:chExt cx="4073442" cy="528113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0" y="0"/>
                <a:ext cx="4073442" cy="528113"/>
              </a:xfrm>
              <a:custGeom>
                <a:avLst/>
                <a:gdLst/>
                <a:ahLst/>
                <a:cxnLst/>
                <a:rect l="l" t="t" r="r" b="b"/>
                <a:pathLst>
                  <a:path w="4073442" h="528113">
                    <a:moveTo>
                      <a:pt x="0" y="0"/>
                    </a:moveTo>
                    <a:lnTo>
                      <a:pt x="4073442" y="0"/>
                    </a:lnTo>
                    <a:lnTo>
                      <a:pt x="4073442" y="528113"/>
                    </a:lnTo>
                    <a:lnTo>
                      <a:pt x="0" y="528113"/>
                    </a:lnTo>
                    <a:close/>
                  </a:path>
                </a:pathLst>
              </a:custGeom>
              <a:solidFill>
                <a:srgbClr val="718F70"/>
              </a:solidFill>
              <a:ln w="47625" cap="sq">
                <a:solidFill>
                  <a:srgbClr val="2D4F2B"/>
                </a:solidFill>
                <a:prstDash val="solid"/>
                <a:miter/>
              </a:ln>
            </p:spPr>
          </p:sp>
          <p:sp>
            <p:nvSpPr>
              <p:cNvPr id="17" name="TextBox 17"/>
              <p:cNvSpPr txBox="1"/>
              <p:nvPr/>
            </p:nvSpPr>
            <p:spPr>
              <a:xfrm>
                <a:off x="0" y="-57150"/>
                <a:ext cx="4073442" cy="58526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520"/>
                  </a:lnSpc>
                </a:pPr>
                <a:endParaRPr/>
              </a:p>
            </p:txBody>
          </p:sp>
        </p:grpSp>
        <p:sp>
          <p:nvSpPr>
            <p:cNvPr id="18" name="TextBox 18"/>
            <p:cNvSpPr txBox="1"/>
            <p:nvPr/>
          </p:nvSpPr>
          <p:spPr>
            <a:xfrm>
              <a:off x="470895" y="98635"/>
              <a:ext cx="16874117" cy="203856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160"/>
                </a:lnSpc>
              </a:pPr>
              <a:r>
                <a:rPr lang="en-US" sz="4400" b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Читают: “Множество B - подмножество множества A”.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101787" y="4392111"/>
            <a:ext cx="2672937" cy="1115742"/>
            <a:chOff x="0" y="0"/>
            <a:chExt cx="814856" cy="340139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814856" cy="340139"/>
            </a:xfrm>
            <a:custGeom>
              <a:avLst/>
              <a:gdLst/>
              <a:ahLst/>
              <a:cxnLst/>
              <a:rect l="l" t="t" r="r" b="b"/>
              <a:pathLst>
                <a:path w="814856" h="340139">
                  <a:moveTo>
                    <a:pt x="0" y="0"/>
                  </a:moveTo>
                  <a:lnTo>
                    <a:pt x="814856" y="0"/>
                  </a:lnTo>
                  <a:lnTo>
                    <a:pt x="814856" y="340139"/>
                  </a:lnTo>
                  <a:lnTo>
                    <a:pt x="0" y="340139"/>
                  </a:lnTo>
                  <a:close/>
                </a:path>
              </a:pathLst>
            </a:custGeom>
            <a:solidFill>
              <a:srgbClr val="FBFCF9"/>
            </a:solidFill>
            <a:ln w="47625" cap="sq">
              <a:solidFill>
                <a:srgbClr val="FFB823"/>
              </a:solidFill>
              <a:prstDash val="solid"/>
              <a:miter/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0" y="-57150"/>
              <a:ext cx="814856" cy="39728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20"/>
                </a:lnSpc>
              </a:pPr>
              <a:endParaRPr/>
            </a:p>
          </p:txBody>
        </p:sp>
      </p:grpSp>
      <p:pic>
        <p:nvPicPr>
          <p:cNvPr id="22" name="Picture 2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28228" y="4446855"/>
            <a:ext cx="2620055" cy="1006253"/>
          </a:xfrm>
          <a:prstGeom prst="rect">
            <a:avLst/>
          </a:prstGeom>
        </p:spPr>
      </p:pic>
      <p:grpSp>
        <p:nvGrpSpPr>
          <p:cNvPr id="23" name="Group 23"/>
          <p:cNvGrpSpPr/>
          <p:nvPr/>
        </p:nvGrpSpPr>
        <p:grpSpPr>
          <a:xfrm>
            <a:off x="3970457" y="4474334"/>
            <a:ext cx="13361930" cy="951296"/>
            <a:chOff x="0" y="0"/>
            <a:chExt cx="17815907" cy="1268394"/>
          </a:xfrm>
        </p:grpSpPr>
        <p:grpSp>
          <p:nvGrpSpPr>
            <p:cNvPr id="24" name="Group 24"/>
            <p:cNvGrpSpPr/>
            <p:nvPr/>
          </p:nvGrpSpPr>
          <p:grpSpPr>
            <a:xfrm>
              <a:off x="0" y="0"/>
              <a:ext cx="17815907" cy="1268394"/>
              <a:chOff x="0" y="0"/>
              <a:chExt cx="4073442" cy="290007"/>
            </a:xfrm>
          </p:grpSpPr>
          <p:sp>
            <p:nvSpPr>
              <p:cNvPr id="25" name="Freeform 25"/>
              <p:cNvSpPr/>
              <p:nvPr/>
            </p:nvSpPr>
            <p:spPr>
              <a:xfrm>
                <a:off x="0" y="0"/>
                <a:ext cx="4073442" cy="290007"/>
              </a:xfrm>
              <a:custGeom>
                <a:avLst/>
                <a:gdLst/>
                <a:ahLst/>
                <a:cxnLst/>
                <a:rect l="l" t="t" r="r" b="b"/>
                <a:pathLst>
                  <a:path w="4073442" h="290007">
                    <a:moveTo>
                      <a:pt x="0" y="0"/>
                    </a:moveTo>
                    <a:lnTo>
                      <a:pt x="4073442" y="0"/>
                    </a:lnTo>
                    <a:lnTo>
                      <a:pt x="4073442" y="290007"/>
                    </a:lnTo>
                    <a:lnTo>
                      <a:pt x="0" y="290007"/>
                    </a:lnTo>
                    <a:close/>
                  </a:path>
                </a:pathLst>
              </a:custGeom>
              <a:solidFill>
                <a:srgbClr val="718F70"/>
              </a:solidFill>
              <a:ln w="47625" cap="sq">
                <a:solidFill>
                  <a:srgbClr val="2D4F2B"/>
                </a:solidFill>
                <a:prstDash val="solid"/>
                <a:miter/>
              </a:ln>
            </p:spPr>
          </p:sp>
          <p:sp>
            <p:nvSpPr>
              <p:cNvPr id="26" name="TextBox 26"/>
              <p:cNvSpPr txBox="1"/>
              <p:nvPr/>
            </p:nvSpPr>
            <p:spPr>
              <a:xfrm>
                <a:off x="0" y="-57150"/>
                <a:ext cx="4073442" cy="34715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520"/>
                  </a:lnSpc>
                </a:pPr>
                <a:endParaRPr/>
              </a:p>
            </p:txBody>
          </p:sp>
        </p:grpSp>
        <p:sp>
          <p:nvSpPr>
            <p:cNvPr id="27" name="TextBox 27"/>
            <p:cNvSpPr txBox="1"/>
            <p:nvPr/>
          </p:nvSpPr>
          <p:spPr>
            <a:xfrm>
              <a:off x="470895" y="98635"/>
              <a:ext cx="16874117" cy="99716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160"/>
                </a:lnSpc>
              </a:pPr>
              <a:r>
                <a:rPr lang="en-US" sz="4400" b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Читают: “Множество A содержит множество B”.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1101787" y="5707877"/>
            <a:ext cx="4376299" cy="951296"/>
            <a:chOff x="0" y="0"/>
            <a:chExt cx="5835065" cy="1268394"/>
          </a:xfrm>
        </p:grpSpPr>
        <p:grpSp>
          <p:nvGrpSpPr>
            <p:cNvPr id="29" name="Group 29"/>
            <p:cNvGrpSpPr/>
            <p:nvPr/>
          </p:nvGrpSpPr>
          <p:grpSpPr>
            <a:xfrm>
              <a:off x="0" y="0"/>
              <a:ext cx="5835065" cy="1268394"/>
              <a:chOff x="0" y="0"/>
              <a:chExt cx="1334134" cy="290007"/>
            </a:xfrm>
          </p:grpSpPr>
          <p:sp>
            <p:nvSpPr>
              <p:cNvPr id="30" name="Freeform 30"/>
              <p:cNvSpPr/>
              <p:nvPr/>
            </p:nvSpPr>
            <p:spPr>
              <a:xfrm>
                <a:off x="0" y="0"/>
                <a:ext cx="1334134" cy="290007"/>
              </a:xfrm>
              <a:custGeom>
                <a:avLst/>
                <a:gdLst/>
                <a:ahLst/>
                <a:cxnLst/>
                <a:rect l="l" t="t" r="r" b="b"/>
                <a:pathLst>
                  <a:path w="1334134" h="290007">
                    <a:moveTo>
                      <a:pt x="0" y="0"/>
                    </a:moveTo>
                    <a:lnTo>
                      <a:pt x="1334134" y="0"/>
                    </a:lnTo>
                    <a:lnTo>
                      <a:pt x="1334134" y="290007"/>
                    </a:lnTo>
                    <a:lnTo>
                      <a:pt x="0" y="290007"/>
                    </a:lnTo>
                    <a:close/>
                  </a:path>
                </a:pathLst>
              </a:custGeom>
              <a:solidFill>
                <a:srgbClr val="FED98B"/>
              </a:solidFill>
              <a:ln w="47625" cap="sq">
                <a:solidFill>
                  <a:srgbClr val="FFB823"/>
                </a:solidFill>
                <a:prstDash val="solid"/>
                <a:miter/>
              </a:ln>
            </p:spPr>
          </p:sp>
          <p:sp>
            <p:nvSpPr>
              <p:cNvPr id="31" name="TextBox 31"/>
              <p:cNvSpPr txBox="1"/>
              <p:nvPr/>
            </p:nvSpPr>
            <p:spPr>
              <a:xfrm>
                <a:off x="0" y="-57150"/>
                <a:ext cx="1334134" cy="34715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520"/>
                  </a:lnSpc>
                </a:pPr>
                <a:endParaRPr/>
              </a:p>
            </p:txBody>
          </p:sp>
        </p:grpSp>
        <p:sp>
          <p:nvSpPr>
            <p:cNvPr id="32" name="TextBox 32"/>
            <p:cNvSpPr txBox="1"/>
            <p:nvPr/>
          </p:nvSpPr>
          <p:spPr>
            <a:xfrm>
              <a:off x="154227" y="98635"/>
              <a:ext cx="5526610" cy="99716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160"/>
                </a:lnSpc>
              </a:pPr>
              <a:r>
                <a:rPr lang="en-US" sz="4400" b="1" dirty="0" err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Отметим</a:t>
              </a:r>
              <a:r>
                <a:rPr lang="en-US" sz="440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, </a:t>
              </a:r>
              <a:r>
                <a:rPr lang="en-US" sz="4400" b="1" dirty="0" err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что</a:t>
              </a:r>
              <a:endParaRPr lang="en-US" sz="4400" b="1" dirty="0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endParaRP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7119634" y="5707877"/>
            <a:ext cx="10212753" cy="1754527"/>
            <a:chOff x="0" y="0"/>
            <a:chExt cx="13617004" cy="2339370"/>
          </a:xfrm>
        </p:grpSpPr>
        <p:grpSp>
          <p:nvGrpSpPr>
            <p:cNvPr id="34" name="Group 34"/>
            <p:cNvGrpSpPr/>
            <p:nvPr/>
          </p:nvGrpSpPr>
          <p:grpSpPr>
            <a:xfrm>
              <a:off x="0" y="0"/>
              <a:ext cx="13617004" cy="2339370"/>
              <a:chOff x="0" y="0"/>
              <a:chExt cx="2689779" cy="462098"/>
            </a:xfrm>
          </p:grpSpPr>
          <p:sp>
            <p:nvSpPr>
              <p:cNvPr id="35" name="Freeform 35"/>
              <p:cNvSpPr/>
              <p:nvPr/>
            </p:nvSpPr>
            <p:spPr>
              <a:xfrm>
                <a:off x="0" y="0"/>
                <a:ext cx="2689778" cy="462098"/>
              </a:xfrm>
              <a:custGeom>
                <a:avLst/>
                <a:gdLst/>
                <a:ahLst/>
                <a:cxnLst/>
                <a:rect l="l" t="t" r="r" b="b"/>
                <a:pathLst>
                  <a:path w="2689778" h="462098">
                    <a:moveTo>
                      <a:pt x="22742" y="0"/>
                    </a:moveTo>
                    <a:lnTo>
                      <a:pt x="2667037" y="0"/>
                    </a:lnTo>
                    <a:cubicBezTo>
                      <a:pt x="2679597" y="0"/>
                      <a:pt x="2689778" y="10182"/>
                      <a:pt x="2689778" y="22742"/>
                    </a:cubicBezTo>
                    <a:lnTo>
                      <a:pt x="2689778" y="439356"/>
                    </a:lnTo>
                    <a:cubicBezTo>
                      <a:pt x="2689778" y="451916"/>
                      <a:pt x="2679597" y="462098"/>
                      <a:pt x="2667037" y="462098"/>
                    </a:cubicBezTo>
                    <a:lnTo>
                      <a:pt x="22742" y="462098"/>
                    </a:lnTo>
                    <a:cubicBezTo>
                      <a:pt x="10182" y="462098"/>
                      <a:pt x="0" y="451916"/>
                      <a:pt x="0" y="439356"/>
                    </a:cubicBezTo>
                    <a:lnTo>
                      <a:pt x="0" y="22742"/>
                    </a:lnTo>
                    <a:cubicBezTo>
                      <a:pt x="0" y="10182"/>
                      <a:pt x="10182" y="0"/>
                      <a:pt x="22742" y="0"/>
                    </a:cubicBezTo>
                    <a:close/>
                  </a:path>
                </a:pathLst>
              </a:custGeom>
              <a:solidFill>
                <a:srgbClr val="FBFCF9"/>
              </a:solidFill>
              <a:ln w="85725" cap="rnd">
                <a:solidFill>
                  <a:srgbClr val="FFB823"/>
                </a:solidFill>
                <a:prstDash val="solid"/>
                <a:round/>
              </a:ln>
            </p:spPr>
          </p:sp>
          <p:sp>
            <p:nvSpPr>
              <p:cNvPr id="36" name="TextBox 36"/>
              <p:cNvSpPr txBox="1"/>
              <p:nvPr/>
            </p:nvSpPr>
            <p:spPr>
              <a:xfrm>
                <a:off x="0" y="-57150"/>
                <a:ext cx="2689779" cy="51924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just">
                  <a:lnSpc>
                    <a:spcPts val="2659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37" name="TextBox 37"/>
            <p:cNvSpPr txBox="1"/>
            <p:nvPr/>
          </p:nvSpPr>
          <p:spPr>
            <a:xfrm>
              <a:off x="284766" y="248757"/>
              <a:ext cx="13047472" cy="183709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just">
                <a:lnSpc>
                  <a:spcPts val="5456"/>
                </a:lnSpc>
              </a:pPr>
              <a:r>
                <a:rPr lang="ru-RU" sz="4400" dirty="0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	</a:t>
              </a:r>
              <a:r>
                <a:rPr lang="en-US" sz="4400" dirty="0" err="1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Любое</a:t>
              </a:r>
              <a:r>
                <a:rPr lang="en-US" sz="4400" dirty="0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 </a:t>
              </a:r>
              <a:r>
                <a:rPr lang="en-US" sz="4400" dirty="0" err="1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множество</a:t>
              </a:r>
              <a:r>
                <a:rPr lang="en-US" sz="4400" dirty="0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 А </a:t>
              </a:r>
              <a:r>
                <a:rPr lang="en-US" sz="4400" dirty="0" err="1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является</a:t>
              </a:r>
              <a:r>
                <a:rPr lang="en-US" sz="4400" dirty="0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 </a:t>
              </a:r>
              <a:r>
                <a:rPr lang="en-US" sz="4400" dirty="0" err="1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подмножеством</a:t>
              </a:r>
              <a:r>
                <a:rPr lang="en-US" sz="4400" dirty="0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 </a:t>
              </a:r>
              <a:r>
                <a:rPr lang="en-US" sz="4400" dirty="0" err="1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самого</a:t>
              </a:r>
              <a:r>
                <a:rPr lang="en-US" sz="4400" dirty="0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 </a:t>
              </a:r>
              <a:r>
                <a:rPr lang="en-US" sz="4400" dirty="0" err="1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себя</a:t>
              </a:r>
              <a:r>
                <a:rPr lang="en-US" sz="4400" dirty="0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, </a:t>
              </a:r>
              <a:r>
                <a:rPr lang="en-US" sz="4400" dirty="0" err="1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т.е</a:t>
              </a:r>
              <a:r>
                <a:rPr lang="en-US" sz="4400" dirty="0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.: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5749046" y="5711379"/>
            <a:ext cx="1103888" cy="951296"/>
            <a:chOff x="0" y="0"/>
            <a:chExt cx="1471851" cy="1268394"/>
          </a:xfrm>
        </p:grpSpPr>
        <p:grpSp>
          <p:nvGrpSpPr>
            <p:cNvPr id="39" name="Group 39"/>
            <p:cNvGrpSpPr/>
            <p:nvPr/>
          </p:nvGrpSpPr>
          <p:grpSpPr>
            <a:xfrm>
              <a:off x="0" y="0"/>
              <a:ext cx="1471851" cy="1268394"/>
              <a:chOff x="0" y="0"/>
              <a:chExt cx="336525" cy="290007"/>
            </a:xfrm>
          </p:grpSpPr>
          <p:sp>
            <p:nvSpPr>
              <p:cNvPr id="40" name="Freeform 40"/>
              <p:cNvSpPr/>
              <p:nvPr/>
            </p:nvSpPr>
            <p:spPr>
              <a:xfrm>
                <a:off x="0" y="0"/>
                <a:ext cx="336525" cy="290007"/>
              </a:xfrm>
              <a:custGeom>
                <a:avLst/>
                <a:gdLst/>
                <a:ahLst/>
                <a:cxnLst/>
                <a:rect l="l" t="t" r="r" b="b"/>
                <a:pathLst>
                  <a:path w="336525" h="290007">
                    <a:moveTo>
                      <a:pt x="0" y="0"/>
                    </a:moveTo>
                    <a:lnTo>
                      <a:pt x="336525" y="0"/>
                    </a:lnTo>
                    <a:lnTo>
                      <a:pt x="336525" y="290007"/>
                    </a:lnTo>
                    <a:lnTo>
                      <a:pt x="0" y="290007"/>
                    </a:lnTo>
                    <a:close/>
                  </a:path>
                </a:pathLst>
              </a:custGeom>
              <a:solidFill>
                <a:srgbClr val="FED98B"/>
              </a:solidFill>
              <a:ln w="47625" cap="sq">
                <a:solidFill>
                  <a:srgbClr val="FFB823"/>
                </a:solidFill>
                <a:prstDash val="solid"/>
                <a:miter/>
              </a:ln>
            </p:spPr>
          </p:sp>
          <p:sp>
            <p:nvSpPr>
              <p:cNvPr id="41" name="TextBox 41"/>
              <p:cNvSpPr txBox="1"/>
              <p:nvPr/>
            </p:nvSpPr>
            <p:spPr>
              <a:xfrm>
                <a:off x="0" y="-57150"/>
                <a:ext cx="336525" cy="34715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520"/>
                  </a:lnSpc>
                </a:pPr>
                <a:endParaRPr/>
              </a:p>
            </p:txBody>
          </p:sp>
        </p:grpSp>
        <p:sp>
          <p:nvSpPr>
            <p:cNvPr id="42" name="TextBox 42"/>
            <p:cNvSpPr txBox="1"/>
            <p:nvPr/>
          </p:nvSpPr>
          <p:spPr>
            <a:xfrm>
              <a:off x="38903" y="98635"/>
              <a:ext cx="1394046" cy="99716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160"/>
                </a:lnSpc>
              </a:pPr>
              <a:r>
                <a:rPr lang="en-US" sz="440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3.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14659451" y="7630497"/>
            <a:ext cx="2672937" cy="1115742"/>
            <a:chOff x="0" y="0"/>
            <a:chExt cx="814856" cy="340139"/>
          </a:xfrm>
        </p:grpSpPr>
        <p:sp>
          <p:nvSpPr>
            <p:cNvPr id="44" name="Freeform 44"/>
            <p:cNvSpPr/>
            <p:nvPr/>
          </p:nvSpPr>
          <p:spPr>
            <a:xfrm>
              <a:off x="0" y="0"/>
              <a:ext cx="814856" cy="340139"/>
            </a:xfrm>
            <a:custGeom>
              <a:avLst/>
              <a:gdLst/>
              <a:ahLst/>
              <a:cxnLst/>
              <a:rect l="l" t="t" r="r" b="b"/>
              <a:pathLst>
                <a:path w="814856" h="340139">
                  <a:moveTo>
                    <a:pt x="0" y="0"/>
                  </a:moveTo>
                  <a:lnTo>
                    <a:pt x="814856" y="0"/>
                  </a:lnTo>
                  <a:lnTo>
                    <a:pt x="814856" y="340139"/>
                  </a:lnTo>
                  <a:lnTo>
                    <a:pt x="0" y="340139"/>
                  </a:lnTo>
                  <a:close/>
                </a:path>
              </a:pathLst>
            </a:custGeom>
            <a:solidFill>
              <a:srgbClr val="FBFCF9"/>
            </a:solidFill>
            <a:ln w="47625" cap="sq">
              <a:solidFill>
                <a:srgbClr val="FFB823"/>
              </a:solidFill>
              <a:prstDash val="solid"/>
              <a:miter/>
            </a:ln>
          </p:spPr>
        </p:sp>
        <p:sp>
          <p:nvSpPr>
            <p:cNvPr id="45" name="TextBox 45"/>
            <p:cNvSpPr txBox="1"/>
            <p:nvPr/>
          </p:nvSpPr>
          <p:spPr>
            <a:xfrm>
              <a:off x="0" y="-57150"/>
              <a:ext cx="814856" cy="39728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20"/>
                </a:lnSpc>
              </a:pPr>
              <a:endParaRPr/>
            </a:p>
          </p:txBody>
        </p:sp>
      </p:grpSp>
      <p:pic>
        <p:nvPicPr>
          <p:cNvPr id="46" name="Picture 4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712816" y="7695582"/>
            <a:ext cx="2566206" cy="98557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 rot="-5400000">
            <a:off x="-351334" y="7952136"/>
            <a:ext cx="2489233" cy="657756"/>
            <a:chOff x="0" y="0"/>
            <a:chExt cx="3318977" cy="877008"/>
          </a:xfrm>
        </p:grpSpPr>
        <p:sp>
          <p:nvSpPr>
            <p:cNvPr id="4" name="Freeform 4"/>
            <p:cNvSpPr/>
            <p:nvPr/>
          </p:nvSpPr>
          <p:spPr>
            <a:xfrm>
              <a:off x="2497089" y="301"/>
              <a:ext cx="197616" cy="197616"/>
            </a:xfrm>
            <a:custGeom>
              <a:avLst/>
              <a:gdLst/>
              <a:ahLst/>
              <a:cxnLst/>
              <a:rect l="l" t="t" r="r" b="b"/>
              <a:pathLst>
                <a:path w="197616" h="197616">
                  <a:moveTo>
                    <a:pt x="0" y="0"/>
                  </a:moveTo>
                  <a:lnTo>
                    <a:pt x="197616" y="0"/>
                  </a:lnTo>
                  <a:lnTo>
                    <a:pt x="197616" y="197615"/>
                  </a:lnTo>
                  <a:lnTo>
                    <a:pt x="0" y="1976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19999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-458543" t="-97554" r="-360591" b="-721580"/>
              </a:stretch>
            </a:blipFill>
          </p:spPr>
        </p:sp>
        <p:sp>
          <p:nvSpPr>
            <p:cNvPr id="5" name="Freeform 5"/>
            <p:cNvSpPr/>
            <p:nvPr/>
          </p:nvSpPr>
          <p:spPr>
            <a:xfrm>
              <a:off x="1248544" y="0"/>
              <a:ext cx="197616" cy="198337"/>
            </a:xfrm>
            <a:custGeom>
              <a:avLst/>
              <a:gdLst/>
              <a:ahLst/>
              <a:cxnLst/>
              <a:rect l="l" t="t" r="r" b="b"/>
              <a:pathLst>
                <a:path w="197616" h="198337">
                  <a:moveTo>
                    <a:pt x="0" y="0"/>
                  </a:moveTo>
                  <a:lnTo>
                    <a:pt x="197616" y="0"/>
                  </a:lnTo>
                  <a:lnTo>
                    <a:pt x="197616" y="198337"/>
                  </a:lnTo>
                  <a:lnTo>
                    <a:pt x="0" y="1983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19999"/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 l="-638766" t="-469622" r="-81317" b="-377741"/>
              </a:stretch>
            </a:blipFill>
          </p:spPr>
        </p:sp>
        <p:sp>
          <p:nvSpPr>
            <p:cNvPr id="6" name="Freeform 6"/>
            <p:cNvSpPr/>
            <p:nvPr/>
          </p:nvSpPr>
          <p:spPr>
            <a:xfrm>
              <a:off x="3121361" y="678787"/>
              <a:ext cx="197616" cy="197616"/>
            </a:xfrm>
            <a:custGeom>
              <a:avLst/>
              <a:gdLst/>
              <a:ahLst/>
              <a:cxnLst/>
              <a:rect l="l" t="t" r="r" b="b"/>
              <a:pathLst>
                <a:path w="197616" h="197616">
                  <a:moveTo>
                    <a:pt x="0" y="0"/>
                  </a:moveTo>
                  <a:lnTo>
                    <a:pt x="197616" y="0"/>
                  </a:lnTo>
                  <a:lnTo>
                    <a:pt x="197616" y="197616"/>
                  </a:lnTo>
                  <a:lnTo>
                    <a:pt x="0" y="19761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19999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-543953" t="-641085" r="-139663" b="-69902"/>
              </a:stretch>
            </a:blipFill>
          </p:spPr>
        </p:sp>
        <p:sp>
          <p:nvSpPr>
            <p:cNvPr id="7" name="Freeform 7"/>
            <p:cNvSpPr/>
            <p:nvPr/>
          </p:nvSpPr>
          <p:spPr>
            <a:xfrm>
              <a:off x="624272" y="443"/>
              <a:ext cx="197616" cy="197273"/>
            </a:xfrm>
            <a:custGeom>
              <a:avLst/>
              <a:gdLst/>
              <a:ahLst/>
              <a:cxnLst/>
              <a:rect l="l" t="t" r="r" b="b"/>
              <a:pathLst>
                <a:path w="197616" h="197273">
                  <a:moveTo>
                    <a:pt x="0" y="0"/>
                  </a:moveTo>
                  <a:lnTo>
                    <a:pt x="197616" y="0"/>
                  </a:lnTo>
                  <a:lnTo>
                    <a:pt x="197616" y="197274"/>
                  </a:lnTo>
                  <a:lnTo>
                    <a:pt x="0" y="19727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19999"/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-470127" t="-421608" r="-123715" b="-173438"/>
              </a:stretch>
            </a:blipFill>
          </p:spPr>
        </p:sp>
        <p:sp>
          <p:nvSpPr>
            <p:cNvPr id="8" name="Freeform 8"/>
            <p:cNvSpPr/>
            <p:nvPr/>
          </p:nvSpPr>
          <p:spPr>
            <a:xfrm>
              <a:off x="1872817" y="301"/>
              <a:ext cx="197616" cy="197616"/>
            </a:xfrm>
            <a:custGeom>
              <a:avLst/>
              <a:gdLst/>
              <a:ahLst/>
              <a:cxnLst/>
              <a:rect l="l" t="t" r="r" b="b"/>
              <a:pathLst>
                <a:path w="197616" h="197616">
                  <a:moveTo>
                    <a:pt x="0" y="0"/>
                  </a:moveTo>
                  <a:lnTo>
                    <a:pt x="197615" y="0"/>
                  </a:lnTo>
                  <a:lnTo>
                    <a:pt x="197615" y="197615"/>
                  </a:lnTo>
                  <a:lnTo>
                    <a:pt x="0" y="1976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19999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-306898" t="-56319" r="-124557" b="-403107"/>
              </a:stretch>
            </a:blipFill>
          </p:spPr>
        </p:sp>
        <p:sp>
          <p:nvSpPr>
            <p:cNvPr id="9" name="Freeform 9"/>
            <p:cNvSpPr/>
            <p:nvPr/>
          </p:nvSpPr>
          <p:spPr>
            <a:xfrm>
              <a:off x="3121361" y="301"/>
              <a:ext cx="197616" cy="197616"/>
            </a:xfrm>
            <a:custGeom>
              <a:avLst/>
              <a:gdLst/>
              <a:ahLst/>
              <a:cxnLst/>
              <a:rect l="l" t="t" r="r" b="b"/>
              <a:pathLst>
                <a:path w="197616" h="197616">
                  <a:moveTo>
                    <a:pt x="0" y="0"/>
                  </a:moveTo>
                  <a:lnTo>
                    <a:pt x="197616" y="0"/>
                  </a:lnTo>
                  <a:lnTo>
                    <a:pt x="197616" y="197615"/>
                  </a:lnTo>
                  <a:lnTo>
                    <a:pt x="0" y="1976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19999"/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 l="-85460" t="-85441" r="-503456" b="-503475"/>
              </a:stretch>
            </a:blipFill>
          </p:spPr>
        </p:sp>
        <p:sp>
          <p:nvSpPr>
            <p:cNvPr id="10" name="Freeform 10"/>
            <p:cNvSpPr/>
            <p:nvPr/>
          </p:nvSpPr>
          <p:spPr>
            <a:xfrm>
              <a:off x="0" y="678787"/>
              <a:ext cx="197616" cy="197616"/>
            </a:xfrm>
            <a:custGeom>
              <a:avLst/>
              <a:gdLst/>
              <a:ahLst/>
              <a:cxnLst/>
              <a:rect l="l" t="t" r="r" b="b"/>
              <a:pathLst>
                <a:path w="197616" h="197616">
                  <a:moveTo>
                    <a:pt x="0" y="0"/>
                  </a:moveTo>
                  <a:lnTo>
                    <a:pt x="197616" y="0"/>
                  </a:lnTo>
                  <a:lnTo>
                    <a:pt x="197616" y="197616"/>
                  </a:lnTo>
                  <a:lnTo>
                    <a:pt x="0" y="19761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19999"/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-468660" t="-344973" r="-122978" b="-172314"/>
              </a:stretch>
            </a:blipFill>
          </p:spPr>
        </p:sp>
        <p:sp>
          <p:nvSpPr>
            <p:cNvPr id="11" name="Freeform 11"/>
            <p:cNvSpPr/>
            <p:nvPr/>
          </p:nvSpPr>
          <p:spPr>
            <a:xfrm>
              <a:off x="624272" y="678599"/>
              <a:ext cx="197616" cy="198068"/>
            </a:xfrm>
            <a:custGeom>
              <a:avLst/>
              <a:gdLst/>
              <a:ahLst/>
              <a:cxnLst/>
              <a:rect l="l" t="t" r="r" b="b"/>
              <a:pathLst>
                <a:path w="197616" h="198068">
                  <a:moveTo>
                    <a:pt x="0" y="0"/>
                  </a:moveTo>
                  <a:lnTo>
                    <a:pt x="197616" y="0"/>
                  </a:lnTo>
                  <a:lnTo>
                    <a:pt x="197616" y="198068"/>
                  </a:lnTo>
                  <a:lnTo>
                    <a:pt x="0" y="19806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19999"/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 l="-320832" t="-278811" r="-40455" b="-81423"/>
              </a:stretch>
            </a:blipFill>
          </p:spPr>
        </p:sp>
        <p:sp>
          <p:nvSpPr>
            <p:cNvPr id="12" name="Freeform 12"/>
            <p:cNvSpPr/>
            <p:nvPr/>
          </p:nvSpPr>
          <p:spPr>
            <a:xfrm>
              <a:off x="2497089" y="678355"/>
              <a:ext cx="197616" cy="198653"/>
            </a:xfrm>
            <a:custGeom>
              <a:avLst/>
              <a:gdLst/>
              <a:ahLst/>
              <a:cxnLst/>
              <a:rect l="l" t="t" r="r" b="b"/>
              <a:pathLst>
                <a:path w="197616" h="198653">
                  <a:moveTo>
                    <a:pt x="0" y="0"/>
                  </a:moveTo>
                  <a:lnTo>
                    <a:pt x="197616" y="0"/>
                  </a:lnTo>
                  <a:lnTo>
                    <a:pt x="197616" y="198653"/>
                  </a:lnTo>
                  <a:lnTo>
                    <a:pt x="0" y="19865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19999"/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 l="-456846" t="-60785" r="-135515" b="-527961"/>
              </a:stretch>
            </a:blipFill>
          </p:spPr>
        </p:sp>
        <p:sp>
          <p:nvSpPr>
            <p:cNvPr id="13" name="Freeform 13"/>
            <p:cNvSpPr/>
            <p:nvPr/>
          </p:nvSpPr>
          <p:spPr>
            <a:xfrm>
              <a:off x="0" y="1395"/>
              <a:ext cx="197616" cy="194988"/>
            </a:xfrm>
            <a:custGeom>
              <a:avLst/>
              <a:gdLst/>
              <a:ahLst/>
              <a:cxnLst/>
              <a:rect l="l" t="t" r="r" b="b"/>
              <a:pathLst>
                <a:path w="197616" h="194988">
                  <a:moveTo>
                    <a:pt x="0" y="0"/>
                  </a:moveTo>
                  <a:lnTo>
                    <a:pt x="197616" y="0"/>
                  </a:lnTo>
                  <a:lnTo>
                    <a:pt x="197616" y="194989"/>
                  </a:lnTo>
                  <a:lnTo>
                    <a:pt x="0" y="19498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19999"/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 l="-492466" t="-104900" r="-217722" b="-616207"/>
              </a:stretch>
            </a:blipFill>
          </p:spPr>
        </p:sp>
        <p:sp>
          <p:nvSpPr>
            <p:cNvPr id="14" name="Freeform 14"/>
            <p:cNvSpPr/>
            <p:nvPr/>
          </p:nvSpPr>
          <p:spPr>
            <a:xfrm>
              <a:off x="1872817" y="678787"/>
              <a:ext cx="197616" cy="197616"/>
            </a:xfrm>
            <a:custGeom>
              <a:avLst/>
              <a:gdLst/>
              <a:ahLst/>
              <a:cxnLst/>
              <a:rect l="l" t="t" r="r" b="b"/>
              <a:pathLst>
                <a:path w="197616" h="197616">
                  <a:moveTo>
                    <a:pt x="0" y="0"/>
                  </a:moveTo>
                  <a:lnTo>
                    <a:pt x="197615" y="0"/>
                  </a:lnTo>
                  <a:lnTo>
                    <a:pt x="197615" y="197616"/>
                  </a:lnTo>
                  <a:lnTo>
                    <a:pt x="0" y="19761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19999"/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 l="-605518" t="-68326" r="-226411" b="-717008"/>
              </a:stretch>
            </a:blipFill>
          </p:spPr>
        </p:sp>
        <p:sp>
          <p:nvSpPr>
            <p:cNvPr id="15" name="Freeform 15"/>
            <p:cNvSpPr/>
            <p:nvPr/>
          </p:nvSpPr>
          <p:spPr>
            <a:xfrm>
              <a:off x="1248544" y="678569"/>
              <a:ext cx="197616" cy="198139"/>
            </a:xfrm>
            <a:custGeom>
              <a:avLst/>
              <a:gdLst/>
              <a:ahLst/>
              <a:cxnLst/>
              <a:rect l="l" t="t" r="r" b="b"/>
              <a:pathLst>
                <a:path w="197616" h="198139">
                  <a:moveTo>
                    <a:pt x="0" y="0"/>
                  </a:moveTo>
                  <a:lnTo>
                    <a:pt x="197616" y="0"/>
                  </a:lnTo>
                  <a:lnTo>
                    <a:pt x="197616" y="198139"/>
                  </a:lnTo>
                  <a:lnTo>
                    <a:pt x="0" y="1981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19999"/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 l="-527907" t="-465593" r="-164378" b="-211761"/>
              </a:stretch>
            </a:blipFill>
          </p:spPr>
        </p:sp>
      </p:grpSp>
      <p:sp>
        <p:nvSpPr>
          <p:cNvPr id="16" name="Freeform 16"/>
          <p:cNvSpPr/>
          <p:nvPr/>
        </p:nvSpPr>
        <p:spPr>
          <a:xfrm rot="-7691554">
            <a:off x="-739451" y="-1886724"/>
            <a:ext cx="3065763" cy="5486824"/>
          </a:xfrm>
          <a:custGeom>
            <a:avLst/>
            <a:gdLst/>
            <a:ahLst/>
            <a:cxnLst/>
            <a:rect l="l" t="t" r="r" b="b"/>
            <a:pathLst>
              <a:path w="3065763" h="5486824">
                <a:moveTo>
                  <a:pt x="0" y="0"/>
                </a:moveTo>
                <a:lnTo>
                  <a:pt x="3065763" y="0"/>
                </a:lnTo>
                <a:lnTo>
                  <a:pt x="3065763" y="5486825"/>
                </a:lnTo>
                <a:lnTo>
                  <a:pt x="0" y="548682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70000"/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 flipH="1">
            <a:off x="11834029" y="9201150"/>
            <a:ext cx="6667444" cy="2300175"/>
          </a:xfrm>
          <a:custGeom>
            <a:avLst/>
            <a:gdLst/>
            <a:ahLst/>
            <a:cxnLst/>
            <a:rect l="l" t="t" r="r" b="b"/>
            <a:pathLst>
              <a:path w="6667444" h="2300175">
                <a:moveTo>
                  <a:pt x="6667445" y="0"/>
                </a:moveTo>
                <a:lnTo>
                  <a:pt x="0" y="0"/>
                </a:lnTo>
                <a:lnTo>
                  <a:pt x="0" y="2300175"/>
                </a:lnTo>
                <a:lnTo>
                  <a:pt x="6667445" y="2300175"/>
                </a:lnTo>
                <a:lnTo>
                  <a:pt x="6667445" y="0"/>
                </a:lnTo>
                <a:close/>
              </a:path>
            </a:pathLst>
          </a:custGeom>
          <a:blipFill>
            <a:blip>
              <a:alphaModFix amt="70000"/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b="-189866"/>
            </a:stretch>
          </a:blipFill>
        </p:spPr>
      </p:sp>
      <p:grpSp>
        <p:nvGrpSpPr>
          <p:cNvPr id="18" name="Group 18"/>
          <p:cNvGrpSpPr/>
          <p:nvPr/>
        </p:nvGrpSpPr>
        <p:grpSpPr>
          <a:xfrm>
            <a:off x="1028700" y="1028700"/>
            <a:ext cx="16230600" cy="1567146"/>
            <a:chOff x="0" y="0"/>
            <a:chExt cx="3520106" cy="339884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3520106" cy="339884"/>
            </a:xfrm>
            <a:custGeom>
              <a:avLst/>
              <a:gdLst/>
              <a:ahLst/>
              <a:cxnLst/>
              <a:rect l="l" t="t" r="r" b="b"/>
              <a:pathLst>
                <a:path w="3520106" h="339884">
                  <a:moveTo>
                    <a:pt x="0" y="0"/>
                  </a:moveTo>
                  <a:lnTo>
                    <a:pt x="3520106" y="0"/>
                  </a:lnTo>
                  <a:lnTo>
                    <a:pt x="3520106" y="339884"/>
                  </a:lnTo>
                  <a:lnTo>
                    <a:pt x="0" y="339884"/>
                  </a:lnTo>
                  <a:close/>
                </a:path>
              </a:pathLst>
            </a:custGeom>
            <a:solidFill>
              <a:srgbClr val="FED98B"/>
            </a:solidFill>
            <a:ln w="19050" cap="sq">
              <a:solidFill>
                <a:srgbClr val="FFB823"/>
              </a:solidFill>
              <a:prstDash val="solid"/>
              <a:miter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0" y="-28575"/>
              <a:ext cx="3520106" cy="368459"/>
            </a:xfrm>
            <a:prstGeom prst="rect">
              <a:avLst/>
            </a:prstGeom>
          </p:spPr>
          <p:txBody>
            <a:bodyPr lIns="61690" tIns="61690" rIns="61690" bIns="61690" rtlCol="0" anchor="ctr"/>
            <a:lstStyle/>
            <a:p>
              <a:pPr algn="ctr">
                <a:lnSpc>
                  <a:spcPts val="2660"/>
                </a:lnSpc>
              </a:pPr>
              <a:endParaRPr/>
            </a:p>
          </p:txBody>
        </p:sp>
      </p:grpSp>
      <p:sp>
        <p:nvSpPr>
          <p:cNvPr id="21" name="TextBox 21"/>
          <p:cNvSpPr txBox="1"/>
          <p:nvPr/>
        </p:nvSpPr>
        <p:spPr>
          <a:xfrm>
            <a:off x="1075357" y="1088924"/>
            <a:ext cx="16137286" cy="12657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0035"/>
              </a:lnSpc>
              <a:spcBef>
                <a:spcPct val="0"/>
              </a:spcBef>
            </a:pPr>
            <a:r>
              <a:rPr lang="en-US" sz="7168" b="1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СПОСОБЫ ЗАДАНИЯ МНОЖЕСТВ</a:t>
            </a:r>
          </a:p>
        </p:txBody>
      </p:sp>
      <p:sp>
        <p:nvSpPr>
          <p:cNvPr id="22" name="Freeform 22"/>
          <p:cNvSpPr/>
          <p:nvPr/>
        </p:nvSpPr>
        <p:spPr>
          <a:xfrm>
            <a:off x="13889447" y="2315302"/>
            <a:ext cx="3369853" cy="7509423"/>
          </a:xfrm>
          <a:custGeom>
            <a:avLst/>
            <a:gdLst/>
            <a:ahLst/>
            <a:cxnLst/>
            <a:rect l="l" t="t" r="r" b="b"/>
            <a:pathLst>
              <a:path w="3369853" h="7509423">
                <a:moveTo>
                  <a:pt x="0" y="0"/>
                </a:moveTo>
                <a:lnTo>
                  <a:pt x="3369853" y="0"/>
                </a:lnTo>
                <a:lnTo>
                  <a:pt x="3369853" y="7509423"/>
                </a:lnTo>
                <a:lnTo>
                  <a:pt x="0" y="750942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</p:sp>
      <p:grpSp>
        <p:nvGrpSpPr>
          <p:cNvPr id="23" name="Group 23"/>
          <p:cNvGrpSpPr/>
          <p:nvPr/>
        </p:nvGrpSpPr>
        <p:grpSpPr>
          <a:xfrm>
            <a:off x="1028700" y="2835135"/>
            <a:ext cx="6085832" cy="951296"/>
            <a:chOff x="0" y="0"/>
            <a:chExt cx="8114443" cy="1268394"/>
          </a:xfrm>
        </p:grpSpPr>
        <p:grpSp>
          <p:nvGrpSpPr>
            <p:cNvPr id="24" name="Group 24"/>
            <p:cNvGrpSpPr/>
            <p:nvPr/>
          </p:nvGrpSpPr>
          <p:grpSpPr>
            <a:xfrm>
              <a:off x="0" y="0"/>
              <a:ext cx="8114443" cy="1268394"/>
              <a:chOff x="0" y="0"/>
              <a:chExt cx="1855292" cy="290007"/>
            </a:xfrm>
          </p:grpSpPr>
          <p:sp>
            <p:nvSpPr>
              <p:cNvPr id="25" name="Freeform 25"/>
              <p:cNvSpPr/>
              <p:nvPr/>
            </p:nvSpPr>
            <p:spPr>
              <a:xfrm>
                <a:off x="0" y="0"/>
                <a:ext cx="1855292" cy="290007"/>
              </a:xfrm>
              <a:custGeom>
                <a:avLst/>
                <a:gdLst/>
                <a:ahLst/>
                <a:cxnLst/>
                <a:rect l="l" t="t" r="r" b="b"/>
                <a:pathLst>
                  <a:path w="1855292" h="290007">
                    <a:moveTo>
                      <a:pt x="0" y="0"/>
                    </a:moveTo>
                    <a:lnTo>
                      <a:pt x="1855292" y="0"/>
                    </a:lnTo>
                    <a:lnTo>
                      <a:pt x="1855292" y="290007"/>
                    </a:lnTo>
                    <a:lnTo>
                      <a:pt x="0" y="290007"/>
                    </a:lnTo>
                    <a:close/>
                  </a:path>
                </a:pathLst>
              </a:custGeom>
              <a:solidFill>
                <a:srgbClr val="718F70"/>
              </a:solidFill>
              <a:ln w="47625" cap="sq">
                <a:solidFill>
                  <a:srgbClr val="2D4F2B"/>
                </a:solidFill>
                <a:prstDash val="solid"/>
                <a:miter/>
              </a:ln>
            </p:spPr>
          </p:sp>
          <p:sp>
            <p:nvSpPr>
              <p:cNvPr id="26" name="TextBox 26"/>
              <p:cNvSpPr txBox="1"/>
              <p:nvPr/>
            </p:nvSpPr>
            <p:spPr>
              <a:xfrm>
                <a:off x="0" y="-57150"/>
                <a:ext cx="1855292" cy="34715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520"/>
                  </a:lnSpc>
                </a:pPr>
                <a:endParaRPr/>
              </a:p>
            </p:txBody>
          </p:sp>
        </p:grpSp>
        <p:sp>
          <p:nvSpPr>
            <p:cNvPr id="27" name="TextBox 27"/>
            <p:cNvSpPr txBox="1"/>
            <p:nvPr/>
          </p:nvSpPr>
          <p:spPr>
            <a:xfrm>
              <a:off x="214474" y="98635"/>
              <a:ext cx="7685495" cy="99716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160"/>
                </a:lnSpc>
              </a:pPr>
              <a:r>
                <a:rPr lang="en-US" sz="4400" b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ПЕРЕЧИСЛЕНИЕ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7803614" y="2835135"/>
            <a:ext cx="6085832" cy="951296"/>
            <a:chOff x="0" y="0"/>
            <a:chExt cx="8114443" cy="1268394"/>
          </a:xfrm>
        </p:grpSpPr>
        <p:grpSp>
          <p:nvGrpSpPr>
            <p:cNvPr id="29" name="Group 29"/>
            <p:cNvGrpSpPr/>
            <p:nvPr/>
          </p:nvGrpSpPr>
          <p:grpSpPr>
            <a:xfrm>
              <a:off x="0" y="0"/>
              <a:ext cx="8114443" cy="1268394"/>
              <a:chOff x="0" y="0"/>
              <a:chExt cx="1855292" cy="290007"/>
            </a:xfrm>
          </p:grpSpPr>
          <p:sp>
            <p:nvSpPr>
              <p:cNvPr id="30" name="Freeform 30"/>
              <p:cNvSpPr/>
              <p:nvPr/>
            </p:nvSpPr>
            <p:spPr>
              <a:xfrm>
                <a:off x="0" y="0"/>
                <a:ext cx="1855292" cy="290007"/>
              </a:xfrm>
              <a:custGeom>
                <a:avLst/>
                <a:gdLst/>
                <a:ahLst/>
                <a:cxnLst/>
                <a:rect l="l" t="t" r="r" b="b"/>
                <a:pathLst>
                  <a:path w="1855292" h="290007">
                    <a:moveTo>
                      <a:pt x="0" y="0"/>
                    </a:moveTo>
                    <a:lnTo>
                      <a:pt x="1855292" y="0"/>
                    </a:lnTo>
                    <a:lnTo>
                      <a:pt x="1855292" y="290007"/>
                    </a:lnTo>
                    <a:lnTo>
                      <a:pt x="0" y="290007"/>
                    </a:lnTo>
                    <a:close/>
                  </a:path>
                </a:pathLst>
              </a:custGeom>
              <a:solidFill>
                <a:srgbClr val="718F70"/>
              </a:solidFill>
              <a:ln w="47625" cap="sq">
                <a:solidFill>
                  <a:srgbClr val="2D4F2B"/>
                </a:solidFill>
                <a:prstDash val="solid"/>
                <a:miter/>
              </a:ln>
            </p:spPr>
          </p:sp>
          <p:sp>
            <p:nvSpPr>
              <p:cNvPr id="31" name="TextBox 31"/>
              <p:cNvSpPr txBox="1"/>
              <p:nvPr/>
            </p:nvSpPr>
            <p:spPr>
              <a:xfrm>
                <a:off x="0" y="-57150"/>
                <a:ext cx="1855292" cy="34715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520"/>
                  </a:lnSpc>
                </a:pPr>
                <a:endParaRPr/>
              </a:p>
            </p:txBody>
          </p:sp>
        </p:grpSp>
        <p:sp>
          <p:nvSpPr>
            <p:cNvPr id="32" name="TextBox 32"/>
            <p:cNvSpPr txBox="1"/>
            <p:nvPr/>
          </p:nvSpPr>
          <p:spPr>
            <a:xfrm>
              <a:off x="214474" y="98635"/>
              <a:ext cx="7685495" cy="99716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160"/>
                </a:lnSpc>
              </a:pPr>
              <a:r>
                <a:rPr lang="en-US" sz="4400" b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ОПИСАНИЕ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1028700" y="3966266"/>
            <a:ext cx="6085832" cy="1013912"/>
            <a:chOff x="0" y="0"/>
            <a:chExt cx="8114443" cy="1351883"/>
          </a:xfrm>
        </p:grpSpPr>
        <p:grpSp>
          <p:nvGrpSpPr>
            <p:cNvPr id="34" name="Group 34"/>
            <p:cNvGrpSpPr/>
            <p:nvPr/>
          </p:nvGrpSpPr>
          <p:grpSpPr>
            <a:xfrm>
              <a:off x="0" y="0"/>
              <a:ext cx="8114443" cy="1351883"/>
              <a:chOff x="0" y="0"/>
              <a:chExt cx="1602853" cy="267039"/>
            </a:xfrm>
          </p:grpSpPr>
          <p:sp>
            <p:nvSpPr>
              <p:cNvPr id="35" name="Freeform 35"/>
              <p:cNvSpPr/>
              <p:nvPr/>
            </p:nvSpPr>
            <p:spPr>
              <a:xfrm>
                <a:off x="0" y="0"/>
                <a:ext cx="1602853" cy="267039"/>
              </a:xfrm>
              <a:custGeom>
                <a:avLst/>
                <a:gdLst/>
                <a:ahLst/>
                <a:cxnLst/>
                <a:rect l="l" t="t" r="r" b="b"/>
                <a:pathLst>
                  <a:path w="1602853" h="267039">
                    <a:moveTo>
                      <a:pt x="38164" y="0"/>
                    </a:moveTo>
                    <a:lnTo>
                      <a:pt x="1564689" y="0"/>
                    </a:lnTo>
                    <a:cubicBezTo>
                      <a:pt x="1585766" y="0"/>
                      <a:pt x="1602853" y="17086"/>
                      <a:pt x="1602853" y="38164"/>
                    </a:cubicBezTo>
                    <a:lnTo>
                      <a:pt x="1602853" y="228875"/>
                    </a:lnTo>
                    <a:cubicBezTo>
                      <a:pt x="1602853" y="249952"/>
                      <a:pt x="1585766" y="267039"/>
                      <a:pt x="1564689" y="267039"/>
                    </a:cubicBezTo>
                    <a:lnTo>
                      <a:pt x="38164" y="267039"/>
                    </a:lnTo>
                    <a:cubicBezTo>
                      <a:pt x="17086" y="267039"/>
                      <a:pt x="0" y="249952"/>
                      <a:pt x="0" y="228875"/>
                    </a:cubicBezTo>
                    <a:lnTo>
                      <a:pt x="0" y="38164"/>
                    </a:lnTo>
                    <a:cubicBezTo>
                      <a:pt x="0" y="17086"/>
                      <a:pt x="17086" y="0"/>
                      <a:pt x="38164" y="0"/>
                    </a:cubicBezTo>
                    <a:close/>
                  </a:path>
                </a:pathLst>
              </a:custGeom>
              <a:solidFill>
                <a:srgbClr val="FBFCF9"/>
              </a:solidFill>
              <a:ln w="85725" cap="rnd">
                <a:solidFill>
                  <a:srgbClr val="2D4F2B"/>
                </a:solidFill>
                <a:prstDash val="solid"/>
                <a:round/>
              </a:ln>
            </p:spPr>
          </p:sp>
          <p:sp>
            <p:nvSpPr>
              <p:cNvPr id="36" name="TextBox 36"/>
              <p:cNvSpPr txBox="1"/>
              <p:nvPr/>
            </p:nvSpPr>
            <p:spPr>
              <a:xfrm>
                <a:off x="0" y="-57150"/>
                <a:ext cx="1602853" cy="324189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37" name="TextBox 37"/>
            <p:cNvSpPr txBox="1"/>
            <p:nvPr/>
          </p:nvSpPr>
          <p:spPr>
            <a:xfrm>
              <a:off x="169693" y="248757"/>
              <a:ext cx="7775056" cy="92269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5456"/>
                </a:lnSpc>
              </a:pPr>
              <a:r>
                <a:rPr lang="en-US" sz="4400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всех его элементов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7803614" y="3966266"/>
            <a:ext cx="7939128" cy="1013912"/>
            <a:chOff x="0" y="0"/>
            <a:chExt cx="10585504" cy="1351883"/>
          </a:xfrm>
        </p:grpSpPr>
        <p:grpSp>
          <p:nvGrpSpPr>
            <p:cNvPr id="39" name="Group 39"/>
            <p:cNvGrpSpPr/>
            <p:nvPr/>
          </p:nvGrpSpPr>
          <p:grpSpPr>
            <a:xfrm>
              <a:off x="0" y="0"/>
              <a:ext cx="10585504" cy="1351883"/>
              <a:chOff x="0" y="0"/>
              <a:chExt cx="2090964" cy="267039"/>
            </a:xfrm>
          </p:grpSpPr>
          <p:sp>
            <p:nvSpPr>
              <p:cNvPr id="40" name="Freeform 40"/>
              <p:cNvSpPr/>
              <p:nvPr/>
            </p:nvSpPr>
            <p:spPr>
              <a:xfrm>
                <a:off x="0" y="0"/>
                <a:ext cx="2090964" cy="267039"/>
              </a:xfrm>
              <a:custGeom>
                <a:avLst/>
                <a:gdLst/>
                <a:ahLst/>
                <a:cxnLst/>
                <a:rect l="l" t="t" r="r" b="b"/>
                <a:pathLst>
                  <a:path w="2090964" h="267039">
                    <a:moveTo>
                      <a:pt x="29255" y="0"/>
                    </a:moveTo>
                    <a:lnTo>
                      <a:pt x="2061709" y="0"/>
                    </a:lnTo>
                    <a:cubicBezTo>
                      <a:pt x="2069468" y="0"/>
                      <a:pt x="2076909" y="3082"/>
                      <a:pt x="2082395" y="8569"/>
                    </a:cubicBezTo>
                    <a:cubicBezTo>
                      <a:pt x="2087881" y="14055"/>
                      <a:pt x="2090964" y="21496"/>
                      <a:pt x="2090964" y="29255"/>
                    </a:cubicBezTo>
                    <a:lnTo>
                      <a:pt x="2090964" y="237784"/>
                    </a:lnTo>
                    <a:cubicBezTo>
                      <a:pt x="2090964" y="245543"/>
                      <a:pt x="2087881" y="252984"/>
                      <a:pt x="2082395" y="258470"/>
                    </a:cubicBezTo>
                    <a:cubicBezTo>
                      <a:pt x="2076909" y="263956"/>
                      <a:pt x="2069468" y="267039"/>
                      <a:pt x="2061709" y="267039"/>
                    </a:cubicBezTo>
                    <a:lnTo>
                      <a:pt x="29255" y="267039"/>
                    </a:lnTo>
                    <a:cubicBezTo>
                      <a:pt x="21496" y="267039"/>
                      <a:pt x="14055" y="263956"/>
                      <a:pt x="8569" y="258470"/>
                    </a:cubicBezTo>
                    <a:cubicBezTo>
                      <a:pt x="3082" y="252984"/>
                      <a:pt x="0" y="245543"/>
                      <a:pt x="0" y="237784"/>
                    </a:cubicBezTo>
                    <a:lnTo>
                      <a:pt x="0" y="29255"/>
                    </a:lnTo>
                    <a:cubicBezTo>
                      <a:pt x="0" y="21496"/>
                      <a:pt x="3082" y="14055"/>
                      <a:pt x="8569" y="8569"/>
                    </a:cubicBezTo>
                    <a:cubicBezTo>
                      <a:pt x="14055" y="3082"/>
                      <a:pt x="21496" y="0"/>
                      <a:pt x="29255" y="0"/>
                    </a:cubicBezTo>
                    <a:close/>
                  </a:path>
                </a:pathLst>
              </a:custGeom>
              <a:solidFill>
                <a:srgbClr val="FBFCF9"/>
              </a:solidFill>
              <a:ln w="85725" cap="rnd">
                <a:solidFill>
                  <a:srgbClr val="2D4F2B"/>
                </a:solidFill>
                <a:prstDash val="solid"/>
                <a:round/>
              </a:ln>
            </p:spPr>
          </p:sp>
          <p:sp>
            <p:nvSpPr>
              <p:cNvPr id="41" name="TextBox 41"/>
              <p:cNvSpPr txBox="1"/>
              <p:nvPr/>
            </p:nvSpPr>
            <p:spPr>
              <a:xfrm>
                <a:off x="0" y="-57150"/>
                <a:ext cx="2090964" cy="324189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42" name="TextBox 42"/>
            <p:cNvSpPr txBox="1"/>
            <p:nvPr/>
          </p:nvSpPr>
          <p:spPr>
            <a:xfrm>
              <a:off x="221369" y="248757"/>
              <a:ext cx="10142765" cy="92269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5456"/>
                </a:lnSpc>
              </a:pPr>
              <a:r>
                <a:rPr lang="en-US" sz="4400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характеристического свойства</a:t>
              </a:r>
            </a:p>
          </p:txBody>
        </p:sp>
      </p:grpSp>
      <p:pic>
        <p:nvPicPr>
          <p:cNvPr id="43" name="Picture 43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670742" y="5085323"/>
            <a:ext cx="4453256" cy="1409364"/>
          </a:xfrm>
          <a:prstGeom prst="rect">
            <a:avLst/>
          </a:prstGeom>
        </p:spPr>
      </p:pic>
      <p:grpSp>
        <p:nvGrpSpPr>
          <p:cNvPr id="44" name="Group 44"/>
          <p:cNvGrpSpPr/>
          <p:nvPr/>
        </p:nvGrpSpPr>
        <p:grpSpPr>
          <a:xfrm>
            <a:off x="1028700" y="6361707"/>
            <a:ext cx="6085832" cy="3294446"/>
            <a:chOff x="0" y="0"/>
            <a:chExt cx="8114443" cy="4392594"/>
          </a:xfrm>
        </p:grpSpPr>
        <p:grpSp>
          <p:nvGrpSpPr>
            <p:cNvPr id="45" name="Group 45"/>
            <p:cNvGrpSpPr/>
            <p:nvPr/>
          </p:nvGrpSpPr>
          <p:grpSpPr>
            <a:xfrm>
              <a:off x="0" y="0"/>
              <a:ext cx="8114443" cy="4392594"/>
              <a:chOff x="0" y="0"/>
              <a:chExt cx="1855292" cy="1004326"/>
            </a:xfrm>
          </p:grpSpPr>
          <p:sp>
            <p:nvSpPr>
              <p:cNvPr id="46" name="Freeform 46"/>
              <p:cNvSpPr/>
              <p:nvPr/>
            </p:nvSpPr>
            <p:spPr>
              <a:xfrm>
                <a:off x="0" y="0"/>
                <a:ext cx="1855292" cy="1004326"/>
              </a:xfrm>
              <a:custGeom>
                <a:avLst/>
                <a:gdLst/>
                <a:ahLst/>
                <a:cxnLst/>
                <a:rect l="l" t="t" r="r" b="b"/>
                <a:pathLst>
                  <a:path w="1855292" h="1004326">
                    <a:moveTo>
                      <a:pt x="0" y="0"/>
                    </a:moveTo>
                    <a:lnTo>
                      <a:pt x="1855292" y="0"/>
                    </a:lnTo>
                    <a:lnTo>
                      <a:pt x="1855292" y="1004326"/>
                    </a:lnTo>
                    <a:lnTo>
                      <a:pt x="0" y="1004326"/>
                    </a:lnTo>
                    <a:close/>
                  </a:path>
                </a:pathLst>
              </a:custGeom>
              <a:solidFill>
                <a:srgbClr val="FED98B"/>
              </a:solidFill>
              <a:ln w="47625" cap="sq">
                <a:solidFill>
                  <a:srgbClr val="FFB823"/>
                </a:solidFill>
                <a:prstDash val="solid"/>
                <a:miter/>
              </a:ln>
            </p:spPr>
          </p:sp>
          <p:sp>
            <p:nvSpPr>
              <p:cNvPr id="47" name="TextBox 47"/>
              <p:cNvSpPr txBox="1"/>
              <p:nvPr/>
            </p:nvSpPr>
            <p:spPr>
              <a:xfrm>
                <a:off x="0" y="-57150"/>
                <a:ext cx="1855292" cy="1061476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520"/>
                  </a:lnSpc>
                </a:pPr>
                <a:endParaRPr/>
              </a:p>
            </p:txBody>
          </p:sp>
        </p:grpSp>
        <p:sp>
          <p:nvSpPr>
            <p:cNvPr id="48" name="TextBox 48"/>
            <p:cNvSpPr txBox="1"/>
            <p:nvPr/>
          </p:nvSpPr>
          <p:spPr>
            <a:xfrm>
              <a:off x="214474" y="98635"/>
              <a:ext cx="7685495" cy="412136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160"/>
                </a:lnSpc>
              </a:pPr>
              <a:r>
                <a:rPr lang="en-US" sz="4400" b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Элементы множества записываются в фигурных скобках через запятую.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803614" y="5218303"/>
            <a:ext cx="7939128" cy="3294446"/>
            <a:chOff x="0" y="0"/>
            <a:chExt cx="10585504" cy="4392594"/>
          </a:xfrm>
        </p:grpSpPr>
        <p:grpSp>
          <p:nvGrpSpPr>
            <p:cNvPr id="50" name="Group 50"/>
            <p:cNvGrpSpPr/>
            <p:nvPr/>
          </p:nvGrpSpPr>
          <p:grpSpPr>
            <a:xfrm>
              <a:off x="0" y="0"/>
              <a:ext cx="10585504" cy="4392594"/>
              <a:chOff x="0" y="0"/>
              <a:chExt cx="2420278" cy="1004326"/>
            </a:xfrm>
          </p:grpSpPr>
          <p:sp>
            <p:nvSpPr>
              <p:cNvPr id="51" name="Freeform 51"/>
              <p:cNvSpPr/>
              <p:nvPr/>
            </p:nvSpPr>
            <p:spPr>
              <a:xfrm>
                <a:off x="0" y="0"/>
                <a:ext cx="2420278" cy="1004326"/>
              </a:xfrm>
              <a:custGeom>
                <a:avLst/>
                <a:gdLst/>
                <a:ahLst/>
                <a:cxnLst/>
                <a:rect l="l" t="t" r="r" b="b"/>
                <a:pathLst>
                  <a:path w="2420278" h="1004326">
                    <a:moveTo>
                      <a:pt x="0" y="0"/>
                    </a:moveTo>
                    <a:lnTo>
                      <a:pt x="2420278" y="0"/>
                    </a:lnTo>
                    <a:lnTo>
                      <a:pt x="2420278" y="1004326"/>
                    </a:lnTo>
                    <a:lnTo>
                      <a:pt x="0" y="1004326"/>
                    </a:lnTo>
                    <a:close/>
                  </a:path>
                </a:pathLst>
              </a:custGeom>
              <a:solidFill>
                <a:srgbClr val="FED98B"/>
              </a:solidFill>
              <a:ln w="47625" cap="sq">
                <a:solidFill>
                  <a:srgbClr val="FFB823"/>
                </a:solidFill>
                <a:prstDash val="solid"/>
                <a:miter/>
              </a:ln>
            </p:spPr>
          </p:sp>
          <p:sp>
            <p:nvSpPr>
              <p:cNvPr id="52" name="TextBox 52"/>
              <p:cNvSpPr txBox="1"/>
              <p:nvPr/>
            </p:nvSpPr>
            <p:spPr>
              <a:xfrm>
                <a:off x="0" y="-57150"/>
                <a:ext cx="2420278" cy="1061476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520"/>
                  </a:lnSpc>
                </a:pPr>
                <a:endParaRPr/>
              </a:p>
            </p:txBody>
          </p:sp>
        </p:grpSp>
        <p:sp>
          <p:nvSpPr>
            <p:cNvPr id="53" name="TextBox 53"/>
            <p:cNvSpPr txBox="1"/>
            <p:nvPr/>
          </p:nvSpPr>
          <p:spPr>
            <a:xfrm>
              <a:off x="279787" y="98635"/>
              <a:ext cx="10025930" cy="412136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160"/>
                </a:lnSpc>
              </a:pPr>
              <a:r>
                <a:rPr lang="en-US" sz="4400" b="1" dirty="0" err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т.е</a:t>
              </a:r>
              <a:r>
                <a:rPr lang="en-US" sz="440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. </a:t>
              </a:r>
              <a:r>
                <a:rPr lang="en-US" sz="4400" b="1" dirty="0" err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свойства</a:t>
              </a:r>
              <a:r>
                <a:rPr lang="en-US" sz="440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, </a:t>
              </a:r>
              <a:r>
                <a:rPr lang="en-US" sz="4400" b="1" dirty="0" err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которым</a:t>
              </a:r>
              <a:r>
                <a:rPr lang="en-US" sz="440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</a:t>
              </a:r>
              <a:r>
                <a:rPr lang="en-US" sz="4400" b="1" dirty="0" err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обладают</a:t>
              </a:r>
              <a:r>
                <a:rPr lang="en-US" sz="440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</a:t>
              </a:r>
              <a:r>
                <a:rPr lang="en-US" sz="4400" b="1" dirty="0" err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все</a:t>
              </a:r>
              <a:r>
                <a:rPr lang="en-US" sz="440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</a:t>
              </a:r>
              <a:r>
                <a:rPr lang="en-US" sz="4400" b="1" dirty="0" err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элементы</a:t>
              </a:r>
              <a:r>
                <a:rPr lang="en-US" sz="440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</a:t>
              </a:r>
              <a:r>
                <a:rPr lang="en-US" sz="4400" b="1" dirty="0" err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данного</a:t>
              </a:r>
              <a:r>
                <a:rPr lang="en-US" sz="440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</a:t>
              </a:r>
              <a:r>
                <a:rPr lang="en-US" sz="4400" b="1" dirty="0" err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множества</a:t>
              </a:r>
              <a:r>
                <a:rPr lang="en-US" sz="440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, и </a:t>
              </a:r>
              <a:r>
                <a:rPr lang="en-US" sz="4400" b="1" dirty="0" err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только</a:t>
              </a:r>
              <a:r>
                <a:rPr lang="en-US" sz="440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</a:t>
              </a:r>
              <a:r>
                <a:rPr lang="en-US" sz="4400" b="1" dirty="0" err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они</a:t>
              </a:r>
              <a:r>
                <a:rPr lang="en-US" sz="440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.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3595216">
            <a:off x="14270014" y="-2309705"/>
            <a:ext cx="3065763" cy="5486824"/>
          </a:xfrm>
          <a:custGeom>
            <a:avLst/>
            <a:gdLst/>
            <a:ahLst/>
            <a:cxnLst/>
            <a:rect l="l" t="t" r="r" b="b"/>
            <a:pathLst>
              <a:path w="3065763" h="5486824">
                <a:moveTo>
                  <a:pt x="0" y="0"/>
                </a:moveTo>
                <a:lnTo>
                  <a:pt x="3065763" y="0"/>
                </a:lnTo>
                <a:lnTo>
                  <a:pt x="3065763" y="5486824"/>
                </a:lnTo>
                <a:lnTo>
                  <a:pt x="0" y="548682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7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1028700" y="448624"/>
            <a:ext cx="15919980" cy="3138665"/>
            <a:chOff x="0" y="0"/>
            <a:chExt cx="21226640" cy="4184887"/>
          </a:xfrm>
        </p:grpSpPr>
        <p:grpSp>
          <p:nvGrpSpPr>
            <p:cNvPr id="5" name="Group 5"/>
            <p:cNvGrpSpPr/>
            <p:nvPr/>
          </p:nvGrpSpPr>
          <p:grpSpPr>
            <a:xfrm>
              <a:off x="266492" y="858288"/>
              <a:ext cx="20960148" cy="3326598"/>
              <a:chOff x="0" y="0"/>
              <a:chExt cx="4140276" cy="657106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4140276" cy="657106"/>
              </a:xfrm>
              <a:custGeom>
                <a:avLst/>
                <a:gdLst/>
                <a:ahLst/>
                <a:cxnLst/>
                <a:rect l="l" t="t" r="r" b="b"/>
                <a:pathLst>
                  <a:path w="4140276" h="657106">
                    <a:moveTo>
                      <a:pt x="14775" y="0"/>
                    </a:moveTo>
                    <a:lnTo>
                      <a:pt x="4125501" y="0"/>
                    </a:lnTo>
                    <a:cubicBezTo>
                      <a:pt x="4129420" y="0"/>
                      <a:pt x="4133178" y="1557"/>
                      <a:pt x="4135949" y="4327"/>
                    </a:cubicBezTo>
                    <a:cubicBezTo>
                      <a:pt x="4138719" y="7098"/>
                      <a:pt x="4140276" y="10856"/>
                      <a:pt x="4140276" y="14775"/>
                    </a:cubicBezTo>
                    <a:lnTo>
                      <a:pt x="4140276" y="642331"/>
                    </a:lnTo>
                    <a:cubicBezTo>
                      <a:pt x="4140276" y="650491"/>
                      <a:pt x="4133661" y="657106"/>
                      <a:pt x="4125501" y="657106"/>
                    </a:cubicBezTo>
                    <a:lnTo>
                      <a:pt x="14775" y="657106"/>
                    </a:lnTo>
                    <a:cubicBezTo>
                      <a:pt x="6615" y="657106"/>
                      <a:pt x="0" y="650491"/>
                      <a:pt x="0" y="642331"/>
                    </a:cubicBezTo>
                    <a:lnTo>
                      <a:pt x="0" y="14775"/>
                    </a:lnTo>
                    <a:cubicBezTo>
                      <a:pt x="0" y="6615"/>
                      <a:pt x="6615" y="0"/>
                      <a:pt x="14775" y="0"/>
                    </a:cubicBezTo>
                    <a:close/>
                  </a:path>
                </a:pathLst>
              </a:custGeom>
              <a:solidFill>
                <a:srgbClr val="FBFAF5"/>
              </a:solidFill>
              <a:ln w="47625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id="7" name="TextBox 7"/>
              <p:cNvSpPr txBox="1"/>
              <p:nvPr/>
            </p:nvSpPr>
            <p:spPr>
              <a:xfrm>
                <a:off x="0" y="-57150"/>
                <a:ext cx="4140276" cy="714256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8" name="Freeform 8"/>
            <p:cNvSpPr/>
            <p:nvPr/>
          </p:nvSpPr>
          <p:spPr>
            <a:xfrm rot="1125372" flipH="1">
              <a:off x="205614" y="205614"/>
              <a:ext cx="1531935" cy="1531935"/>
            </a:xfrm>
            <a:custGeom>
              <a:avLst/>
              <a:gdLst/>
              <a:ahLst/>
              <a:cxnLst/>
              <a:rect l="l" t="t" r="r" b="b"/>
              <a:pathLst>
                <a:path w="1531935" h="1531935">
                  <a:moveTo>
                    <a:pt x="1531935" y="0"/>
                  </a:moveTo>
                  <a:lnTo>
                    <a:pt x="0" y="0"/>
                  </a:lnTo>
                  <a:lnTo>
                    <a:pt x="0" y="1531935"/>
                  </a:lnTo>
                  <a:lnTo>
                    <a:pt x="1531935" y="1531935"/>
                  </a:lnTo>
                  <a:lnTo>
                    <a:pt x="1531935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9" name="TextBox 9"/>
            <p:cNvSpPr txBox="1"/>
            <p:nvPr/>
          </p:nvSpPr>
          <p:spPr>
            <a:xfrm>
              <a:off x="1943164" y="1166808"/>
              <a:ext cx="18752952" cy="275149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just">
                <a:lnSpc>
                  <a:spcPts val="5456"/>
                </a:lnSpc>
              </a:pPr>
              <a:r>
                <a:rPr lang="ru-RU" sz="4400" dirty="0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	</a:t>
              </a:r>
              <a:r>
                <a:rPr lang="en-US" sz="4400" dirty="0" err="1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Если</a:t>
              </a:r>
              <a:r>
                <a:rPr lang="en-US" sz="4400" dirty="0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 x - </a:t>
              </a:r>
              <a:r>
                <a:rPr lang="en-US" sz="4400" dirty="0" err="1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произвольный</a:t>
              </a:r>
              <a:r>
                <a:rPr lang="en-US" sz="4400" dirty="0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 </a:t>
              </a:r>
              <a:r>
                <a:rPr lang="en-US" sz="4400" dirty="0" err="1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элемент</a:t>
              </a:r>
              <a:r>
                <a:rPr lang="en-US" sz="4400" dirty="0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 </a:t>
              </a:r>
              <a:r>
                <a:rPr lang="en-US" sz="4400" dirty="0" err="1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множества</a:t>
              </a:r>
              <a:r>
                <a:rPr lang="en-US" sz="4400" dirty="0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 A, </a:t>
              </a:r>
              <a:r>
                <a:rPr lang="en-US" sz="4400" dirty="0" err="1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которое</a:t>
              </a:r>
              <a:r>
                <a:rPr lang="en-US" sz="4400" dirty="0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 </a:t>
              </a:r>
              <a:r>
                <a:rPr lang="en-US" sz="4400" dirty="0" err="1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задано</a:t>
              </a:r>
              <a:r>
                <a:rPr lang="en-US" sz="4400" dirty="0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 с </a:t>
              </a:r>
              <a:r>
                <a:rPr lang="en-US" sz="4400" dirty="0" err="1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помощью</a:t>
              </a:r>
              <a:r>
                <a:rPr lang="en-US" sz="4400" dirty="0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 </a:t>
              </a:r>
              <a:r>
                <a:rPr lang="en-US" sz="4400" dirty="0" err="1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характеристического</a:t>
              </a:r>
              <a:r>
                <a:rPr lang="en-US" sz="4400" dirty="0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 </a:t>
              </a:r>
              <a:r>
                <a:rPr lang="en-US" sz="4400" dirty="0" err="1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свойства</a:t>
              </a:r>
              <a:r>
                <a:rPr lang="en-US" sz="4400" dirty="0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 </a:t>
              </a:r>
              <a:r>
                <a:rPr lang="en-US" sz="4400" dirty="0" err="1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его</a:t>
              </a:r>
              <a:r>
                <a:rPr lang="en-US" sz="4400" dirty="0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 </a:t>
              </a:r>
              <a:r>
                <a:rPr lang="en-US" sz="4400" dirty="0" err="1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элементов</a:t>
              </a:r>
              <a:r>
                <a:rPr lang="en-US" sz="4400" dirty="0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, </a:t>
              </a:r>
              <a:r>
                <a:rPr lang="en-US" sz="4400" dirty="0" err="1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то</a:t>
              </a:r>
              <a:r>
                <a:rPr lang="en-US" sz="4400" dirty="0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 </a:t>
              </a:r>
              <a:r>
                <a:rPr lang="en-US" sz="4400" dirty="0" err="1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пишут</a:t>
              </a:r>
              <a:r>
                <a:rPr lang="en-US" sz="4400" dirty="0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: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028700" y="3775308"/>
            <a:ext cx="4609746" cy="1115742"/>
            <a:chOff x="0" y="0"/>
            <a:chExt cx="1405301" cy="340139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405301" cy="340139"/>
            </a:xfrm>
            <a:custGeom>
              <a:avLst/>
              <a:gdLst/>
              <a:ahLst/>
              <a:cxnLst/>
              <a:rect l="l" t="t" r="r" b="b"/>
              <a:pathLst>
                <a:path w="1405301" h="340139">
                  <a:moveTo>
                    <a:pt x="0" y="0"/>
                  </a:moveTo>
                  <a:lnTo>
                    <a:pt x="1405301" y="0"/>
                  </a:lnTo>
                  <a:lnTo>
                    <a:pt x="1405301" y="340139"/>
                  </a:lnTo>
                  <a:lnTo>
                    <a:pt x="0" y="340139"/>
                  </a:lnTo>
                  <a:close/>
                </a:path>
              </a:pathLst>
            </a:custGeom>
            <a:solidFill>
              <a:srgbClr val="FBFCF9"/>
            </a:solidFill>
            <a:ln w="47625" cap="sq">
              <a:solidFill>
                <a:srgbClr val="FFB823"/>
              </a:solidFill>
              <a:prstDash val="solid"/>
              <a:miter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0" y="-57150"/>
              <a:ext cx="1405301" cy="39728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20"/>
                </a:lnSpc>
              </a:pPr>
              <a:endParaRPr/>
            </a:p>
          </p:txBody>
        </p:sp>
      </p:grpSp>
      <p:pic>
        <p:nvPicPr>
          <p:cNvPr id="13" name="Picture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4331" y="3592057"/>
            <a:ext cx="4658484" cy="1482245"/>
          </a:xfrm>
          <a:prstGeom prst="rect">
            <a:avLst/>
          </a:prstGeom>
        </p:spPr>
      </p:pic>
      <p:grpSp>
        <p:nvGrpSpPr>
          <p:cNvPr id="14" name="Group 14"/>
          <p:cNvGrpSpPr/>
          <p:nvPr/>
        </p:nvGrpSpPr>
        <p:grpSpPr>
          <a:xfrm>
            <a:off x="5888994" y="3775308"/>
            <a:ext cx="11059685" cy="3294446"/>
            <a:chOff x="0" y="0"/>
            <a:chExt cx="14746247" cy="4392594"/>
          </a:xfrm>
        </p:grpSpPr>
        <p:grpSp>
          <p:nvGrpSpPr>
            <p:cNvPr id="15" name="Group 15"/>
            <p:cNvGrpSpPr/>
            <p:nvPr/>
          </p:nvGrpSpPr>
          <p:grpSpPr>
            <a:xfrm>
              <a:off x="0" y="0"/>
              <a:ext cx="14746247" cy="4392594"/>
              <a:chOff x="0" y="0"/>
              <a:chExt cx="3371593" cy="1004326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0" y="0"/>
                <a:ext cx="3371593" cy="1004326"/>
              </a:xfrm>
              <a:custGeom>
                <a:avLst/>
                <a:gdLst/>
                <a:ahLst/>
                <a:cxnLst/>
                <a:rect l="l" t="t" r="r" b="b"/>
                <a:pathLst>
                  <a:path w="3371593" h="1004326">
                    <a:moveTo>
                      <a:pt x="0" y="0"/>
                    </a:moveTo>
                    <a:lnTo>
                      <a:pt x="3371593" y="0"/>
                    </a:lnTo>
                    <a:lnTo>
                      <a:pt x="3371593" y="1004326"/>
                    </a:lnTo>
                    <a:lnTo>
                      <a:pt x="0" y="1004326"/>
                    </a:lnTo>
                    <a:close/>
                  </a:path>
                </a:pathLst>
              </a:custGeom>
              <a:solidFill>
                <a:srgbClr val="718F70"/>
              </a:solidFill>
              <a:ln w="47625" cap="sq">
                <a:solidFill>
                  <a:srgbClr val="2D4F2B"/>
                </a:solidFill>
                <a:prstDash val="solid"/>
                <a:miter/>
              </a:ln>
            </p:spPr>
          </p:sp>
          <p:sp>
            <p:nvSpPr>
              <p:cNvPr id="17" name="TextBox 17"/>
              <p:cNvSpPr txBox="1"/>
              <p:nvPr/>
            </p:nvSpPr>
            <p:spPr>
              <a:xfrm>
                <a:off x="0" y="-57150"/>
                <a:ext cx="3371593" cy="1061476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520"/>
                  </a:lnSpc>
                </a:pPr>
                <a:endParaRPr/>
              </a:p>
            </p:txBody>
          </p:sp>
        </p:grpSp>
        <p:sp>
          <p:nvSpPr>
            <p:cNvPr id="18" name="TextBox 18"/>
            <p:cNvSpPr txBox="1"/>
            <p:nvPr/>
          </p:nvSpPr>
          <p:spPr>
            <a:xfrm>
              <a:off x="389760" y="98635"/>
              <a:ext cx="13966727" cy="412136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160"/>
                </a:lnSpc>
              </a:pPr>
              <a:r>
                <a:rPr lang="en-US" sz="4400" b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В данной записи после вертикальной черты указывают условие, которому должен удовлетворять элемент x, чтобы принадлежать множеству A.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028700" y="7260254"/>
            <a:ext cx="4860294" cy="1115742"/>
            <a:chOff x="0" y="0"/>
            <a:chExt cx="1481682" cy="340139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1481682" cy="340139"/>
            </a:xfrm>
            <a:custGeom>
              <a:avLst/>
              <a:gdLst/>
              <a:ahLst/>
              <a:cxnLst/>
              <a:rect l="l" t="t" r="r" b="b"/>
              <a:pathLst>
                <a:path w="1481682" h="340139">
                  <a:moveTo>
                    <a:pt x="0" y="0"/>
                  </a:moveTo>
                  <a:lnTo>
                    <a:pt x="1481682" y="0"/>
                  </a:lnTo>
                  <a:lnTo>
                    <a:pt x="1481682" y="340139"/>
                  </a:lnTo>
                  <a:lnTo>
                    <a:pt x="0" y="340139"/>
                  </a:lnTo>
                  <a:close/>
                </a:path>
              </a:pathLst>
            </a:custGeom>
            <a:solidFill>
              <a:srgbClr val="FBFCF9"/>
            </a:solidFill>
            <a:ln w="47625" cap="sq">
              <a:solidFill>
                <a:srgbClr val="FFB823"/>
              </a:solidFill>
              <a:prstDash val="solid"/>
              <a:miter/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0" y="-57150"/>
              <a:ext cx="1481682" cy="39728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20"/>
                </a:lnSpc>
              </a:pPr>
              <a:endParaRPr/>
            </a:p>
          </p:txBody>
        </p:sp>
      </p:grpSp>
      <p:pic>
        <p:nvPicPr>
          <p:cNvPr id="22" name="Picture 2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9044" y="7015242"/>
            <a:ext cx="5399608" cy="1605766"/>
          </a:xfrm>
          <a:prstGeom prst="rect">
            <a:avLst/>
          </a:prstGeom>
        </p:spPr>
      </p:pic>
      <p:grpSp>
        <p:nvGrpSpPr>
          <p:cNvPr id="23" name="Group 23"/>
          <p:cNvGrpSpPr/>
          <p:nvPr/>
        </p:nvGrpSpPr>
        <p:grpSpPr>
          <a:xfrm>
            <a:off x="6101084" y="7367242"/>
            <a:ext cx="10847596" cy="901766"/>
            <a:chOff x="0" y="0"/>
            <a:chExt cx="14463461" cy="1202354"/>
          </a:xfrm>
        </p:grpSpPr>
        <p:grpSp>
          <p:nvGrpSpPr>
            <p:cNvPr id="24" name="Group 24"/>
            <p:cNvGrpSpPr/>
            <p:nvPr/>
          </p:nvGrpSpPr>
          <p:grpSpPr>
            <a:xfrm>
              <a:off x="0" y="0"/>
              <a:ext cx="14463461" cy="1202354"/>
              <a:chOff x="0" y="0"/>
              <a:chExt cx="3306937" cy="274907"/>
            </a:xfrm>
          </p:grpSpPr>
          <p:sp>
            <p:nvSpPr>
              <p:cNvPr id="25" name="Freeform 25"/>
              <p:cNvSpPr/>
              <p:nvPr/>
            </p:nvSpPr>
            <p:spPr>
              <a:xfrm>
                <a:off x="0" y="0"/>
                <a:ext cx="3306937" cy="274907"/>
              </a:xfrm>
              <a:custGeom>
                <a:avLst/>
                <a:gdLst/>
                <a:ahLst/>
                <a:cxnLst/>
                <a:rect l="l" t="t" r="r" b="b"/>
                <a:pathLst>
                  <a:path w="3306937" h="274907">
                    <a:moveTo>
                      <a:pt x="0" y="0"/>
                    </a:moveTo>
                    <a:lnTo>
                      <a:pt x="3306937" y="0"/>
                    </a:lnTo>
                    <a:lnTo>
                      <a:pt x="3306937" y="274907"/>
                    </a:lnTo>
                    <a:lnTo>
                      <a:pt x="0" y="274907"/>
                    </a:lnTo>
                    <a:close/>
                  </a:path>
                </a:pathLst>
              </a:custGeom>
              <a:solidFill>
                <a:srgbClr val="FED98B"/>
              </a:solidFill>
              <a:ln w="47625" cap="sq">
                <a:solidFill>
                  <a:srgbClr val="FFB823"/>
                </a:solidFill>
                <a:prstDash val="solid"/>
                <a:miter/>
              </a:ln>
            </p:spPr>
          </p:sp>
          <p:sp>
            <p:nvSpPr>
              <p:cNvPr id="26" name="TextBox 26"/>
              <p:cNvSpPr txBox="1"/>
              <p:nvPr/>
            </p:nvSpPr>
            <p:spPr>
              <a:xfrm>
                <a:off x="0" y="-57150"/>
                <a:ext cx="3306937" cy="33205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520"/>
                  </a:lnSpc>
                </a:pPr>
                <a:endParaRPr/>
              </a:p>
            </p:txBody>
          </p:sp>
        </p:grpSp>
        <p:sp>
          <p:nvSpPr>
            <p:cNvPr id="27" name="TextBox 27"/>
            <p:cNvSpPr txBox="1"/>
            <p:nvPr/>
          </p:nvSpPr>
          <p:spPr>
            <a:xfrm>
              <a:off x="382286" y="98635"/>
              <a:ext cx="13698890" cy="93112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740"/>
                </a:lnSpc>
              </a:pPr>
              <a:r>
                <a:rPr lang="en-US" sz="4100" b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множество натуральных чисел, кратных 3.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1028700" y="8566496"/>
            <a:ext cx="4860294" cy="1115742"/>
            <a:chOff x="0" y="0"/>
            <a:chExt cx="1481682" cy="340139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1481682" cy="340139"/>
            </a:xfrm>
            <a:custGeom>
              <a:avLst/>
              <a:gdLst/>
              <a:ahLst/>
              <a:cxnLst/>
              <a:rect l="l" t="t" r="r" b="b"/>
              <a:pathLst>
                <a:path w="1481682" h="340139">
                  <a:moveTo>
                    <a:pt x="0" y="0"/>
                  </a:moveTo>
                  <a:lnTo>
                    <a:pt x="1481682" y="0"/>
                  </a:lnTo>
                  <a:lnTo>
                    <a:pt x="1481682" y="340139"/>
                  </a:lnTo>
                  <a:lnTo>
                    <a:pt x="0" y="340139"/>
                  </a:lnTo>
                  <a:close/>
                </a:path>
              </a:pathLst>
            </a:custGeom>
            <a:solidFill>
              <a:srgbClr val="FBFCF9"/>
            </a:solidFill>
            <a:ln w="47625" cap="sq">
              <a:solidFill>
                <a:srgbClr val="FFB823"/>
              </a:solidFill>
              <a:prstDash val="solid"/>
              <a:miter/>
            </a:ln>
          </p:spPr>
        </p:sp>
        <p:sp>
          <p:nvSpPr>
            <p:cNvPr id="30" name="TextBox 30"/>
            <p:cNvSpPr txBox="1"/>
            <p:nvPr/>
          </p:nvSpPr>
          <p:spPr>
            <a:xfrm>
              <a:off x="0" y="-57150"/>
              <a:ext cx="1481682" cy="39728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20"/>
                </a:lnSpc>
              </a:pPr>
              <a:endParaRPr/>
            </a:p>
          </p:txBody>
        </p:sp>
      </p:grpSp>
      <p:pic>
        <p:nvPicPr>
          <p:cNvPr id="31" name="Picture 3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6523" y="8321064"/>
            <a:ext cx="5404649" cy="1606606"/>
          </a:xfrm>
          <a:prstGeom prst="rect">
            <a:avLst/>
          </a:prstGeom>
        </p:spPr>
      </p:pic>
      <p:grpSp>
        <p:nvGrpSpPr>
          <p:cNvPr id="32" name="Group 32"/>
          <p:cNvGrpSpPr/>
          <p:nvPr/>
        </p:nvGrpSpPr>
        <p:grpSpPr>
          <a:xfrm>
            <a:off x="6101084" y="8673484"/>
            <a:ext cx="10847596" cy="951296"/>
            <a:chOff x="0" y="0"/>
            <a:chExt cx="14463461" cy="1268394"/>
          </a:xfrm>
        </p:grpSpPr>
        <p:grpSp>
          <p:nvGrpSpPr>
            <p:cNvPr id="33" name="Group 33"/>
            <p:cNvGrpSpPr/>
            <p:nvPr/>
          </p:nvGrpSpPr>
          <p:grpSpPr>
            <a:xfrm>
              <a:off x="0" y="0"/>
              <a:ext cx="14463461" cy="1268394"/>
              <a:chOff x="0" y="0"/>
              <a:chExt cx="3306937" cy="290007"/>
            </a:xfrm>
          </p:grpSpPr>
          <p:sp>
            <p:nvSpPr>
              <p:cNvPr id="34" name="Freeform 34"/>
              <p:cNvSpPr/>
              <p:nvPr/>
            </p:nvSpPr>
            <p:spPr>
              <a:xfrm>
                <a:off x="0" y="0"/>
                <a:ext cx="3306937" cy="290007"/>
              </a:xfrm>
              <a:custGeom>
                <a:avLst/>
                <a:gdLst/>
                <a:ahLst/>
                <a:cxnLst/>
                <a:rect l="l" t="t" r="r" b="b"/>
                <a:pathLst>
                  <a:path w="3306937" h="290007">
                    <a:moveTo>
                      <a:pt x="0" y="0"/>
                    </a:moveTo>
                    <a:lnTo>
                      <a:pt x="3306937" y="0"/>
                    </a:lnTo>
                    <a:lnTo>
                      <a:pt x="3306937" y="290007"/>
                    </a:lnTo>
                    <a:lnTo>
                      <a:pt x="0" y="290007"/>
                    </a:lnTo>
                    <a:close/>
                  </a:path>
                </a:pathLst>
              </a:custGeom>
              <a:solidFill>
                <a:srgbClr val="FED98B"/>
              </a:solidFill>
              <a:ln w="47625" cap="sq">
                <a:solidFill>
                  <a:srgbClr val="FFB823"/>
                </a:solidFill>
                <a:prstDash val="solid"/>
                <a:miter/>
              </a:ln>
            </p:spPr>
          </p:sp>
          <p:sp>
            <p:nvSpPr>
              <p:cNvPr id="35" name="TextBox 35"/>
              <p:cNvSpPr txBox="1"/>
              <p:nvPr/>
            </p:nvSpPr>
            <p:spPr>
              <a:xfrm>
                <a:off x="0" y="-57150"/>
                <a:ext cx="3306937" cy="34715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520"/>
                  </a:lnSpc>
                </a:pPr>
                <a:endParaRPr/>
              </a:p>
            </p:txBody>
          </p:sp>
        </p:grpSp>
        <p:sp>
          <p:nvSpPr>
            <p:cNvPr id="36" name="TextBox 36"/>
            <p:cNvSpPr txBox="1"/>
            <p:nvPr/>
          </p:nvSpPr>
          <p:spPr>
            <a:xfrm>
              <a:off x="382286" y="98635"/>
              <a:ext cx="13698890" cy="99716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6160"/>
                </a:lnSpc>
              </a:pPr>
              <a:r>
                <a:rPr lang="en-US" sz="4400" b="1" dirty="0" err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множество</a:t>
              </a:r>
              <a:r>
                <a:rPr lang="en-US" sz="440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</a:t>
              </a:r>
              <a:r>
                <a:rPr lang="en-US" sz="4400" b="1" dirty="0" err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корней</a:t>
              </a:r>
              <a:r>
                <a:rPr lang="en-US" sz="4400" b="1" dirty="0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</a:t>
              </a:r>
              <a:r>
                <a:rPr lang="en-US" sz="4400" b="1" dirty="0" err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уравнения</a:t>
              </a:r>
              <a:endParaRPr lang="en-US" sz="4400" b="1" dirty="0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endParaRPr>
            </a:p>
          </p:txBody>
        </p:sp>
      </p:grpSp>
      <p:pic>
        <p:nvPicPr>
          <p:cNvPr id="37" name="Picture 3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782476" y="8680927"/>
            <a:ext cx="3289861" cy="107051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7772672">
            <a:off x="12020316" y="4936287"/>
            <a:ext cx="7734691" cy="7734691"/>
          </a:xfrm>
          <a:custGeom>
            <a:avLst/>
            <a:gdLst/>
            <a:ahLst/>
            <a:cxnLst/>
            <a:rect l="l" t="t" r="r" b="b"/>
            <a:pathLst>
              <a:path w="7734691" h="7734691">
                <a:moveTo>
                  <a:pt x="0" y="0"/>
                </a:moveTo>
                <a:lnTo>
                  <a:pt x="7734691" y="0"/>
                </a:lnTo>
                <a:lnTo>
                  <a:pt x="7734691" y="7734691"/>
                </a:lnTo>
                <a:lnTo>
                  <a:pt x="0" y="773469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7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10443183" y="1028700"/>
            <a:ext cx="7127623" cy="7717360"/>
            <a:chOff x="0" y="0"/>
            <a:chExt cx="660400" cy="71504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660400" cy="715041"/>
            </a:xfrm>
            <a:custGeom>
              <a:avLst/>
              <a:gdLst/>
              <a:ahLst/>
              <a:cxnLst/>
              <a:rect l="l" t="t" r="r" b="b"/>
              <a:pathLst>
                <a:path w="660400" h="715041">
                  <a:moveTo>
                    <a:pt x="220252" y="695972"/>
                  </a:moveTo>
                  <a:cubicBezTo>
                    <a:pt x="254109" y="707486"/>
                    <a:pt x="292600" y="715041"/>
                    <a:pt x="330378" y="715041"/>
                  </a:cubicBezTo>
                  <a:cubicBezTo>
                    <a:pt x="368157" y="715041"/>
                    <a:pt x="404509" y="708564"/>
                    <a:pt x="438009" y="697050"/>
                  </a:cubicBezTo>
                  <a:cubicBezTo>
                    <a:pt x="438723" y="696691"/>
                    <a:pt x="439435" y="696691"/>
                    <a:pt x="440148" y="696332"/>
                  </a:cubicBezTo>
                  <a:cubicBezTo>
                    <a:pt x="565955" y="650276"/>
                    <a:pt x="658618" y="528662"/>
                    <a:pt x="660400" y="388711"/>
                  </a:cubicBezTo>
                  <a:lnTo>
                    <a:pt x="660400" y="0"/>
                  </a:lnTo>
                  <a:lnTo>
                    <a:pt x="0" y="0"/>
                  </a:lnTo>
                  <a:lnTo>
                    <a:pt x="0" y="388422"/>
                  </a:lnTo>
                  <a:cubicBezTo>
                    <a:pt x="1782" y="529381"/>
                    <a:pt x="93019" y="650996"/>
                    <a:pt x="220252" y="695972"/>
                  </a:cubicBezTo>
                  <a:close/>
                </a:path>
              </a:pathLst>
            </a:custGeom>
            <a:solidFill>
              <a:srgbClr val="FFB823"/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0" y="28575"/>
              <a:ext cx="660400" cy="55946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64"/>
                </a:lnSpc>
              </a:pPr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0754688" y="-767135"/>
            <a:ext cx="6504612" cy="9195501"/>
            <a:chOff x="0" y="0"/>
            <a:chExt cx="660400" cy="9336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660400" cy="933600"/>
            </a:xfrm>
            <a:custGeom>
              <a:avLst/>
              <a:gdLst/>
              <a:ahLst/>
              <a:cxnLst/>
              <a:rect l="l" t="t" r="r" b="b"/>
              <a:pathLst>
                <a:path w="660400" h="933600">
                  <a:moveTo>
                    <a:pt x="220252" y="914531"/>
                  </a:moveTo>
                  <a:cubicBezTo>
                    <a:pt x="254109" y="926045"/>
                    <a:pt x="292600" y="933600"/>
                    <a:pt x="330378" y="933600"/>
                  </a:cubicBezTo>
                  <a:cubicBezTo>
                    <a:pt x="368157" y="933600"/>
                    <a:pt x="404509" y="927123"/>
                    <a:pt x="438009" y="915610"/>
                  </a:cubicBezTo>
                  <a:cubicBezTo>
                    <a:pt x="438723" y="915250"/>
                    <a:pt x="439435" y="915250"/>
                    <a:pt x="440148" y="914891"/>
                  </a:cubicBezTo>
                  <a:cubicBezTo>
                    <a:pt x="565955" y="868835"/>
                    <a:pt x="658618" y="747222"/>
                    <a:pt x="660400" y="602415"/>
                  </a:cubicBezTo>
                  <a:lnTo>
                    <a:pt x="660400" y="0"/>
                  </a:lnTo>
                  <a:lnTo>
                    <a:pt x="0" y="0"/>
                  </a:lnTo>
                  <a:lnTo>
                    <a:pt x="0" y="601968"/>
                  </a:lnTo>
                  <a:cubicBezTo>
                    <a:pt x="1782" y="747940"/>
                    <a:pt x="93019" y="869556"/>
                    <a:pt x="220252" y="914531"/>
                  </a:cubicBezTo>
                  <a:close/>
                </a:path>
              </a:pathLst>
            </a:custGeom>
            <a:blipFill>
              <a:blip r:embed="rId4"/>
              <a:stretch>
                <a:fillRect l="-56093" r="-56093"/>
              </a:stretch>
            </a:blipFill>
            <a:ln w="285750" cap="sq">
              <a:solidFill>
                <a:srgbClr val="2D4F2B"/>
              </a:solidFill>
              <a:prstDash val="solid"/>
              <a:miter/>
            </a:ln>
          </p:spPr>
        </p:sp>
      </p:grpSp>
      <p:sp>
        <p:nvSpPr>
          <p:cNvPr id="9" name="Freeform 9"/>
          <p:cNvSpPr/>
          <p:nvPr/>
        </p:nvSpPr>
        <p:spPr>
          <a:xfrm rot="4960517">
            <a:off x="8742140" y="8526527"/>
            <a:ext cx="1967328" cy="3520945"/>
          </a:xfrm>
          <a:custGeom>
            <a:avLst/>
            <a:gdLst/>
            <a:ahLst/>
            <a:cxnLst/>
            <a:rect l="l" t="t" r="r" b="b"/>
            <a:pathLst>
              <a:path w="1967328" h="3520945">
                <a:moveTo>
                  <a:pt x="0" y="0"/>
                </a:moveTo>
                <a:lnTo>
                  <a:pt x="1967328" y="0"/>
                </a:lnTo>
                <a:lnTo>
                  <a:pt x="1967328" y="3520946"/>
                </a:lnTo>
                <a:lnTo>
                  <a:pt x="0" y="352094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70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10" name="Group 10"/>
          <p:cNvGrpSpPr/>
          <p:nvPr/>
        </p:nvGrpSpPr>
        <p:grpSpPr>
          <a:xfrm>
            <a:off x="16115071" y="8428366"/>
            <a:ext cx="1144229" cy="1225424"/>
            <a:chOff x="0" y="0"/>
            <a:chExt cx="1525639" cy="1633899"/>
          </a:xfrm>
        </p:grpSpPr>
        <p:sp>
          <p:nvSpPr>
            <p:cNvPr id="11" name="Freeform 11"/>
            <p:cNvSpPr/>
            <p:nvPr/>
          </p:nvSpPr>
          <p:spPr>
            <a:xfrm>
              <a:off x="1283744" y="696259"/>
              <a:ext cx="240262" cy="241382"/>
            </a:xfrm>
            <a:custGeom>
              <a:avLst/>
              <a:gdLst/>
              <a:ahLst/>
              <a:cxnLst/>
              <a:rect l="l" t="t" r="r" b="b"/>
              <a:pathLst>
                <a:path w="240262" h="241382">
                  <a:moveTo>
                    <a:pt x="0" y="0"/>
                  </a:moveTo>
                  <a:lnTo>
                    <a:pt x="240261" y="0"/>
                  </a:lnTo>
                  <a:lnTo>
                    <a:pt x="240261" y="241381"/>
                  </a:lnTo>
                  <a:lnTo>
                    <a:pt x="0" y="2413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19999"/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-366946" t="-280857" r="-147870" b="-68171"/>
              </a:stretch>
            </a:blipFill>
          </p:spPr>
        </p:sp>
        <p:sp>
          <p:nvSpPr>
            <p:cNvPr id="12" name="Freeform 12"/>
            <p:cNvSpPr/>
            <p:nvPr/>
          </p:nvSpPr>
          <p:spPr>
            <a:xfrm>
              <a:off x="0" y="0"/>
              <a:ext cx="242019" cy="241382"/>
            </a:xfrm>
            <a:custGeom>
              <a:avLst/>
              <a:gdLst/>
              <a:ahLst/>
              <a:cxnLst/>
              <a:rect l="l" t="t" r="r" b="b"/>
              <a:pathLst>
                <a:path w="242019" h="241382">
                  <a:moveTo>
                    <a:pt x="0" y="0"/>
                  </a:moveTo>
                  <a:lnTo>
                    <a:pt x="242019" y="0"/>
                  </a:lnTo>
                  <a:lnTo>
                    <a:pt x="242019" y="241382"/>
                  </a:lnTo>
                  <a:lnTo>
                    <a:pt x="0" y="2413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19999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-311713" t="-81960" r="-508791" b="-740973"/>
              </a:stretch>
            </a:blipFill>
          </p:spPr>
        </p:sp>
        <p:sp>
          <p:nvSpPr>
            <p:cNvPr id="13" name="Freeform 13"/>
            <p:cNvSpPr/>
            <p:nvPr/>
          </p:nvSpPr>
          <p:spPr>
            <a:xfrm>
              <a:off x="642004" y="0"/>
              <a:ext cx="240178" cy="241382"/>
            </a:xfrm>
            <a:custGeom>
              <a:avLst/>
              <a:gdLst/>
              <a:ahLst/>
              <a:cxnLst/>
              <a:rect l="l" t="t" r="r" b="b"/>
              <a:pathLst>
                <a:path w="240178" h="241382">
                  <a:moveTo>
                    <a:pt x="0" y="0"/>
                  </a:moveTo>
                  <a:lnTo>
                    <a:pt x="240177" y="0"/>
                  </a:lnTo>
                  <a:lnTo>
                    <a:pt x="240177" y="241382"/>
                  </a:lnTo>
                  <a:lnTo>
                    <a:pt x="0" y="2413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19999"/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 l="-544057" t="-64815" r="-279921" b="-754554"/>
              </a:stretch>
            </a:blipFill>
          </p:spPr>
        </p:sp>
        <p:sp>
          <p:nvSpPr>
            <p:cNvPr id="14" name="Freeform 14"/>
            <p:cNvSpPr/>
            <p:nvPr/>
          </p:nvSpPr>
          <p:spPr>
            <a:xfrm>
              <a:off x="1282167" y="0"/>
              <a:ext cx="240935" cy="241382"/>
            </a:xfrm>
            <a:custGeom>
              <a:avLst/>
              <a:gdLst/>
              <a:ahLst/>
              <a:cxnLst/>
              <a:rect l="l" t="t" r="r" b="b"/>
              <a:pathLst>
                <a:path w="240935" h="241382">
                  <a:moveTo>
                    <a:pt x="0" y="0"/>
                  </a:moveTo>
                  <a:lnTo>
                    <a:pt x="240935" y="0"/>
                  </a:lnTo>
                  <a:lnTo>
                    <a:pt x="240935" y="241382"/>
                  </a:lnTo>
                  <a:lnTo>
                    <a:pt x="0" y="2413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19999"/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-131852" t="-329849" r="-231447" b="-32593"/>
              </a:stretch>
            </a:blipFill>
          </p:spPr>
        </p:sp>
        <p:sp>
          <p:nvSpPr>
            <p:cNvPr id="15" name="Freeform 15"/>
            <p:cNvSpPr/>
            <p:nvPr/>
          </p:nvSpPr>
          <p:spPr>
            <a:xfrm>
              <a:off x="0" y="1392517"/>
              <a:ext cx="241382" cy="241382"/>
            </a:xfrm>
            <a:custGeom>
              <a:avLst/>
              <a:gdLst/>
              <a:ahLst/>
              <a:cxnLst/>
              <a:rect l="l" t="t" r="r" b="b"/>
              <a:pathLst>
                <a:path w="241382" h="241382">
                  <a:moveTo>
                    <a:pt x="0" y="0"/>
                  </a:moveTo>
                  <a:lnTo>
                    <a:pt x="241382" y="0"/>
                  </a:lnTo>
                  <a:lnTo>
                    <a:pt x="241382" y="241382"/>
                  </a:lnTo>
                  <a:lnTo>
                    <a:pt x="0" y="2413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19999"/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 l="-603968" t="-64500" r="-211846" b="-751314"/>
              </a:stretch>
            </a:blipFill>
          </p:spPr>
        </p:sp>
        <p:sp>
          <p:nvSpPr>
            <p:cNvPr id="16" name="Freeform 16"/>
            <p:cNvSpPr/>
            <p:nvPr/>
          </p:nvSpPr>
          <p:spPr>
            <a:xfrm>
              <a:off x="1283243" y="1392517"/>
              <a:ext cx="242396" cy="241382"/>
            </a:xfrm>
            <a:custGeom>
              <a:avLst/>
              <a:gdLst/>
              <a:ahLst/>
              <a:cxnLst/>
              <a:rect l="l" t="t" r="r" b="b"/>
              <a:pathLst>
                <a:path w="242396" h="241382">
                  <a:moveTo>
                    <a:pt x="0" y="0"/>
                  </a:moveTo>
                  <a:lnTo>
                    <a:pt x="242396" y="0"/>
                  </a:lnTo>
                  <a:lnTo>
                    <a:pt x="242396" y="241382"/>
                  </a:lnTo>
                  <a:lnTo>
                    <a:pt x="0" y="2413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19999"/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 l="-654973" t="-65264" r="-163084" b="-756651"/>
              </a:stretch>
            </a:blipFill>
          </p:spPr>
        </p:sp>
        <p:sp>
          <p:nvSpPr>
            <p:cNvPr id="17" name="Freeform 17"/>
            <p:cNvSpPr/>
            <p:nvPr/>
          </p:nvSpPr>
          <p:spPr>
            <a:xfrm>
              <a:off x="641367" y="1392517"/>
              <a:ext cx="241891" cy="241382"/>
            </a:xfrm>
            <a:custGeom>
              <a:avLst/>
              <a:gdLst/>
              <a:ahLst/>
              <a:cxnLst/>
              <a:rect l="l" t="t" r="r" b="b"/>
              <a:pathLst>
                <a:path w="241891" h="241382">
                  <a:moveTo>
                    <a:pt x="0" y="0"/>
                  </a:moveTo>
                  <a:lnTo>
                    <a:pt x="241891" y="0"/>
                  </a:lnTo>
                  <a:lnTo>
                    <a:pt x="241891" y="241382"/>
                  </a:lnTo>
                  <a:lnTo>
                    <a:pt x="0" y="2413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19999"/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 l="-361649" t="-346209" r="-361815" b="-478387"/>
              </a:stretch>
            </a:blipFill>
          </p:spPr>
        </p:sp>
        <p:sp>
          <p:nvSpPr>
            <p:cNvPr id="18" name="Freeform 18"/>
            <p:cNvSpPr/>
            <p:nvPr/>
          </p:nvSpPr>
          <p:spPr>
            <a:xfrm>
              <a:off x="0" y="696259"/>
              <a:ext cx="241382" cy="241382"/>
            </a:xfrm>
            <a:custGeom>
              <a:avLst/>
              <a:gdLst/>
              <a:ahLst/>
              <a:cxnLst/>
              <a:rect l="l" t="t" r="r" b="b"/>
              <a:pathLst>
                <a:path w="241382" h="241382">
                  <a:moveTo>
                    <a:pt x="0" y="0"/>
                  </a:moveTo>
                  <a:lnTo>
                    <a:pt x="241382" y="0"/>
                  </a:lnTo>
                  <a:lnTo>
                    <a:pt x="241382" y="241381"/>
                  </a:lnTo>
                  <a:lnTo>
                    <a:pt x="0" y="2413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19999"/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 l="-486351" t="-588787" r="-82867" b="-98528"/>
              </a:stretch>
            </a:blipFill>
          </p:spPr>
        </p:sp>
        <p:sp>
          <p:nvSpPr>
            <p:cNvPr id="19" name="Freeform 19"/>
            <p:cNvSpPr/>
            <p:nvPr/>
          </p:nvSpPr>
          <p:spPr>
            <a:xfrm>
              <a:off x="641367" y="696259"/>
              <a:ext cx="242392" cy="241382"/>
            </a:xfrm>
            <a:custGeom>
              <a:avLst/>
              <a:gdLst/>
              <a:ahLst/>
              <a:cxnLst/>
              <a:rect l="l" t="t" r="r" b="b"/>
              <a:pathLst>
                <a:path w="242392" h="241382">
                  <a:moveTo>
                    <a:pt x="0" y="0"/>
                  </a:moveTo>
                  <a:lnTo>
                    <a:pt x="242391" y="0"/>
                  </a:lnTo>
                  <a:lnTo>
                    <a:pt x="242391" y="241381"/>
                  </a:lnTo>
                  <a:lnTo>
                    <a:pt x="0" y="2413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19999"/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 l="-239773" t="-204054" r="-44521" b="-81848"/>
              </a:stretch>
            </a:blipFill>
          </p:spPr>
        </p:sp>
      </p:grpSp>
      <p:grpSp>
        <p:nvGrpSpPr>
          <p:cNvPr id="20" name="Group 20"/>
          <p:cNvGrpSpPr/>
          <p:nvPr/>
        </p:nvGrpSpPr>
        <p:grpSpPr>
          <a:xfrm>
            <a:off x="1028700" y="1028700"/>
            <a:ext cx="8697104" cy="1567146"/>
            <a:chOff x="0" y="0"/>
            <a:chExt cx="1886235" cy="339884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886235" cy="339884"/>
            </a:xfrm>
            <a:custGeom>
              <a:avLst/>
              <a:gdLst/>
              <a:ahLst/>
              <a:cxnLst/>
              <a:rect l="l" t="t" r="r" b="b"/>
              <a:pathLst>
                <a:path w="1886235" h="339884">
                  <a:moveTo>
                    <a:pt x="0" y="0"/>
                  </a:moveTo>
                  <a:lnTo>
                    <a:pt x="1886235" y="0"/>
                  </a:lnTo>
                  <a:lnTo>
                    <a:pt x="1886235" y="339884"/>
                  </a:lnTo>
                  <a:lnTo>
                    <a:pt x="0" y="339884"/>
                  </a:lnTo>
                  <a:close/>
                </a:path>
              </a:pathLst>
            </a:custGeom>
            <a:solidFill>
              <a:srgbClr val="FED98B"/>
            </a:solidFill>
            <a:ln w="19050" cap="sq">
              <a:solidFill>
                <a:srgbClr val="FFB823"/>
              </a:solidFill>
              <a:prstDash val="solid"/>
              <a:miter/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0" y="-28575"/>
              <a:ext cx="1886235" cy="368459"/>
            </a:xfrm>
            <a:prstGeom prst="rect">
              <a:avLst/>
            </a:prstGeom>
          </p:spPr>
          <p:txBody>
            <a:bodyPr lIns="61690" tIns="61690" rIns="61690" bIns="61690" rtlCol="0" anchor="ctr"/>
            <a:lstStyle/>
            <a:p>
              <a:pPr algn="ctr">
                <a:lnSpc>
                  <a:spcPts val="2660"/>
                </a:lnSpc>
              </a:pPr>
              <a:endParaRPr/>
            </a:p>
          </p:txBody>
        </p:sp>
      </p:grpSp>
      <p:sp>
        <p:nvSpPr>
          <p:cNvPr id="23" name="TextBox 23"/>
          <p:cNvSpPr txBox="1"/>
          <p:nvPr/>
        </p:nvSpPr>
        <p:spPr>
          <a:xfrm>
            <a:off x="1154819" y="967319"/>
            <a:ext cx="8444865" cy="14898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1855"/>
              </a:lnSpc>
              <a:spcBef>
                <a:spcPct val="0"/>
              </a:spcBef>
            </a:pPr>
            <a:r>
              <a:rPr lang="en-US" sz="8468" b="1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В КЛАССЕ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154819" y="3482860"/>
            <a:ext cx="8444865" cy="35282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3954"/>
              </a:lnSpc>
              <a:spcBef>
                <a:spcPct val="0"/>
              </a:spcBef>
            </a:pPr>
            <a:r>
              <a:rPr lang="en-US" sz="9967" b="1">
                <a:solidFill>
                  <a:srgbClr val="2D4F2B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№ 1.1, 1.2, 1.4, 1.5, 1.6, 1.7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7772672">
            <a:off x="12020316" y="4936287"/>
            <a:ext cx="7734691" cy="7734691"/>
          </a:xfrm>
          <a:custGeom>
            <a:avLst/>
            <a:gdLst/>
            <a:ahLst/>
            <a:cxnLst/>
            <a:rect l="l" t="t" r="r" b="b"/>
            <a:pathLst>
              <a:path w="7734691" h="7734691">
                <a:moveTo>
                  <a:pt x="0" y="0"/>
                </a:moveTo>
                <a:lnTo>
                  <a:pt x="7734691" y="0"/>
                </a:lnTo>
                <a:lnTo>
                  <a:pt x="7734691" y="7734691"/>
                </a:lnTo>
                <a:lnTo>
                  <a:pt x="0" y="773469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7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10443183" y="1028700"/>
            <a:ext cx="7127623" cy="7717360"/>
            <a:chOff x="0" y="0"/>
            <a:chExt cx="660400" cy="71504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660400" cy="715041"/>
            </a:xfrm>
            <a:custGeom>
              <a:avLst/>
              <a:gdLst/>
              <a:ahLst/>
              <a:cxnLst/>
              <a:rect l="l" t="t" r="r" b="b"/>
              <a:pathLst>
                <a:path w="660400" h="715041">
                  <a:moveTo>
                    <a:pt x="220252" y="695972"/>
                  </a:moveTo>
                  <a:cubicBezTo>
                    <a:pt x="254109" y="707486"/>
                    <a:pt x="292600" y="715041"/>
                    <a:pt x="330378" y="715041"/>
                  </a:cubicBezTo>
                  <a:cubicBezTo>
                    <a:pt x="368157" y="715041"/>
                    <a:pt x="404509" y="708564"/>
                    <a:pt x="438009" y="697050"/>
                  </a:cubicBezTo>
                  <a:cubicBezTo>
                    <a:pt x="438723" y="696691"/>
                    <a:pt x="439435" y="696691"/>
                    <a:pt x="440148" y="696332"/>
                  </a:cubicBezTo>
                  <a:cubicBezTo>
                    <a:pt x="565955" y="650276"/>
                    <a:pt x="658618" y="528662"/>
                    <a:pt x="660400" y="388711"/>
                  </a:cubicBezTo>
                  <a:lnTo>
                    <a:pt x="660400" y="0"/>
                  </a:lnTo>
                  <a:lnTo>
                    <a:pt x="0" y="0"/>
                  </a:lnTo>
                  <a:lnTo>
                    <a:pt x="0" y="388422"/>
                  </a:lnTo>
                  <a:cubicBezTo>
                    <a:pt x="1782" y="529381"/>
                    <a:pt x="93019" y="650996"/>
                    <a:pt x="220252" y="695972"/>
                  </a:cubicBezTo>
                  <a:close/>
                </a:path>
              </a:pathLst>
            </a:custGeom>
            <a:solidFill>
              <a:srgbClr val="FFB823"/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0" y="28575"/>
              <a:ext cx="660400" cy="55946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64"/>
                </a:lnSpc>
              </a:pPr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0754688" y="-767135"/>
            <a:ext cx="6504612" cy="9195501"/>
            <a:chOff x="0" y="0"/>
            <a:chExt cx="660400" cy="9336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660400" cy="933600"/>
            </a:xfrm>
            <a:custGeom>
              <a:avLst/>
              <a:gdLst/>
              <a:ahLst/>
              <a:cxnLst/>
              <a:rect l="l" t="t" r="r" b="b"/>
              <a:pathLst>
                <a:path w="660400" h="933600">
                  <a:moveTo>
                    <a:pt x="220252" y="914531"/>
                  </a:moveTo>
                  <a:cubicBezTo>
                    <a:pt x="254109" y="926045"/>
                    <a:pt x="292600" y="933600"/>
                    <a:pt x="330378" y="933600"/>
                  </a:cubicBezTo>
                  <a:cubicBezTo>
                    <a:pt x="368157" y="933600"/>
                    <a:pt x="404509" y="927123"/>
                    <a:pt x="438009" y="915610"/>
                  </a:cubicBezTo>
                  <a:cubicBezTo>
                    <a:pt x="438723" y="915250"/>
                    <a:pt x="439435" y="915250"/>
                    <a:pt x="440148" y="914891"/>
                  </a:cubicBezTo>
                  <a:cubicBezTo>
                    <a:pt x="565955" y="868835"/>
                    <a:pt x="658618" y="747222"/>
                    <a:pt x="660400" y="602415"/>
                  </a:cubicBezTo>
                  <a:lnTo>
                    <a:pt x="660400" y="0"/>
                  </a:lnTo>
                  <a:lnTo>
                    <a:pt x="0" y="0"/>
                  </a:lnTo>
                  <a:lnTo>
                    <a:pt x="0" y="601968"/>
                  </a:lnTo>
                  <a:cubicBezTo>
                    <a:pt x="1782" y="747940"/>
                    <a:pt x="93019" y="869556"/>
                    <a:pt x="220252" y="914531"/>
                  </a:cubicBezTo>
                  <a:close/>
                </a:path>
              </a:pathLst>
            </a:custGeom>
            <a:blipFill>
              <a:blip r:embed="rId4"/>
              <a:stretch>
                <a:fillRect l="-56093" r="-56093"/>
              </a:stretch>
            </a:blipFill>
            <a:ln w="285750" cap="sq">
              <a:solidFill>
                <a:srgbClr val="2D4F2B"/>
              </a:solidFill>
              <a:prstDash val="solid"/>
              <a:miter/>
            </a:ln>
          </p:spPr>
        </p:sp>
      </p:grpSp>
      <p:sp>
        <p:nvSpPr>
          <p:cNvPr id="9" name="Freeform 9"/>
          <p:cNvSpPr/>
          <p:nvPr/>
        </p:nvSpPr>
        <p:spPr>
          <a:xfrm rot="4960517">
            <a:off x="8742140" y="8526527"/>
            <a:ext cx="1967328" cy="3520945"/>
          </a:xfrm>
          <a:custGeom>
            <a:avLst/>
            <a:gdLst/>
            <a:ahLst/>
            <a:cxnLst/>
            <a:rect l="l" t="t" r="r" b="b"/>
            <a:pathLst>
              <a:path w="1967328" h="3520945">
                <a:moveTo>
                  <a:pt x="0" y="0"/>
                </a:moveTo>
                <a:lnTo>
                  <a:pt x="1967328" y="0"/>
                </a:lnTo>
                <a:lnTo>
                  <a:pt x="1967328" y="3520946"/>
                </a:lnTo>
                <a:lnTo>
                  <a:pt x="0" y="352094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70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10" name="Group 10"/>
          <p:cNvGrpSpPr/>
          <p:nvPr/>
        </p:nvGrpSpPr>
        <p:grpSpPr>
          <a:xfrm>
            <a:off x="16115071" y="8428366"/>
            <a:ext cx="1144229" cy="1225424"/>
            <a:chOff x="0" y="0"/>
            <a:chExt cx="1525639" cy="1633899"/>
          </a:xfrm>
        </p:grpSpPr>
        <p:sp>
          <p:nvSpPr>
            <p:cNvPr id="11" name="Freeform 11"/>
            <p:cNvSpPr/>
            <p:nvPr/>
          </p:nvSpPr>
          <p:spPr>
            <a:xfrm>
              <a:off x="1283744" y="696259"/>
              <a:ext cx="240262" cy="241382"/>
            </a:xfrm>
            <a:custGeom>
              <a:avLst/>
              <a:gdLst/>
              <a:ahLst/>
              <a:cxnLst/>
              <a:rect l="l" t="t" r="r" b="b"/>
              <a:pathLst>
                <a:path w="240262" h="241382">
                  <a:moveTo>
                    <a:pt x="0" y="0"/>
                  </a:moveTo>
                  <a:lnTo>
                    <a:pt x="240261" y="0"/>
                  </a:lnTo>
                  <a:lnTo>
                    <a:pt x="240261" y="241381"/>
                  </a:lnTo>
                  <a:lnTo>
                    <a:pt x="0" y="2413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19999"/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-366946" t="-280857" r="-147870" b="-68171"/>
              </a:stretch>
            </a:blipFill>
          </p:spPr>
        </p:sp>
        <p:sp>
          <p:nvSpPr>
            <p:cNvPr id="12" name="Freeform 12"/>
            <p:cNvSpPr/>
            <p:nvPr/>
          </p:nvSpPr>
          <p:spPr>
            <a:xfrm>
              <a:off x="0" y="0"/>
              <a:ext cx="242019" cy="241382"/>
            </a:xfrm>
            <a:custGeom>
              <a:avLst/>
              <a:gdLst/>
              <a:ahLst/>
              <a:cxnLst/>
              <a:rect l="l" t="t" r="r" b="b"/>
              <a:pathLst>
                <a:path w="242019" h="241382">
                  <a:moveTo>
                    <a:pt x="0" y="0"/>
                  </a:moveTo>
                  <a:lnTo>
                    <a:pt x="242019" y="0"/>
                  </a:lnTo>
                  <a:lnTo>
                    <a:pt x="242019" y="241382"/>
                  </a:lnTo>
                  <a:lnTo>
                    <a:pt x="0" y="2413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19999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-311713" t="-81960" r="-508791" b="-740973"/>
              </a:stretch>
            </a:blipFill>
          </p:spPr>
        </p:sp>
        <p:sp>
          <p:nvSpPr>
            <p:cNvPr id="13" name="Freeform 13"/>
            <p:cNvSpPr/>
            <p:nvPr/>
          </p:nvSpPr>
          <p:spPr>
            <a:xfrm>
              <a:off x="642004" y="0"/>
              <a:ext cx="240178" cy="241382"/>
            </a:xfrm>
            <a:custGeom>
              <a:avLst/>
              <a:gdLst/>
              <a:ahLst/>
              <a:cxnLst/>
              <a:rect l="l" t="t" r="r" b="b"/>
              <a:pathLst>
                <a:path w="240178" h="241382">
                  <a:moveTo>
                    <a:pt x="0" y="0"/>
                  </a:moveTo>
                  <a:lnTo>
                    <a:pt x="240177" y="0"/>
                  </a:lnTo>
                  <a:lnTo>
                    <a:pt x="240177" y="241382"/>
                  </a:lnTo>
                  <a:lnTo>
                    <a:pt x="0" y="2413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19999"/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 l="-544057" t="-64815" r="-279921" b="-754554"/>
              </a:stretch>
            </a:blipFill>
          </p:spPr>
        </p:sp>
        <p:sp>
          <p:nvSpPr>
            <p:cNvPr id="14" name="Freeform 14"/>
            <p:cNvSpPr/>
            <p:nvPr/>
          </p:nvSpPr>
          <p:spPr>
            <a:xfrm>
              <a:off x="1282167" y="0"/>
              <a:ext cx="240935" cy="241382"/>
            </a:xfrm>
            <a:custGeom>
              <a:avLst/>
              <a:gdLst/>
              <a:ahLst/>
              <a:cxnLst/>
              <a:rect l="l" t="t" r="r" b="b"/>
              <a:pathLst>
                <a:path w="240935" h="241382">
                  <a:moveTo>
                    <a:pt x="0" y="0"/>
                  </a:moveTo>
                  <a:lnTo>
                    <a:pt x="240935" y="0"/>
                  </a:lnTo>
                  <a:lnTo>
                    <a:pt x="240935" y="241382"/>
                  </a:lnTo>
                  <a:lnTo>
                    <a:pt x="0" y="2413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19999"/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-131852" t="-329849" r="-231447" b="-32593"/>
              </a:stretch>
            </a:blipFill>
          </p:spPr>
        </p:sp>
        <p:sp>
          <p:nvSpPr>
            <p:cNvPr id="15" name="Freeform 15"/>
            <p:cNvSpPr/>
            <p:nvPr/>
          </p:nvSpPr>
          <p:spPr>
            <a:xfrm>
              <a:off x="0" y="1392517"/>
              <a:ext cx="241382" cy="241382"/>
            </a:xfrm>
            <a:custGeom>
              <a:avLst/>
              <a:gdLst/>
              <a:ahLst/>
              <a:cxnLst/>
              <a:rect l="l" t="t" r="r" b="b"/>
              <a:pathLst>
                <a:path w="241382" h="241382">
                  <a:moveTo>
                    <a:pt x="0" y="0"/>
                  </a:moveTo>
                  <a:lnTo>
                    <a:pt x="241382" y="0"/>
                  </a:lnTo>
                  <a:lnTo>
                    <a:pt x="241382" y="241382"/>
                  </a:lnTo>
                  <a:lnTo>
                    <a:pt x="0" y="2413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19999"/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 l="-603968" t="-64500" r="-211846" b="-751314"/>
              </a:stretch>
            </a:blipFill>
          </p:spPr>
        </p:sp>
        <p:sp>
          <p:nvSpPr>
            <p:cNvPr id="16" name="Freeform 16"/>
            <p:cNvSpPr/>
            <p:nvPr/>
          </p:nvSpPr>
          <p:spPr>
            <a:xfrm>
              <a:off x="1283243" y="1392517"/>
              <a:ext cx="242396" cy="241382"/>
            </a:xfrm>
            <a:custGeom>
              <a:avLst/>
              <a:gdLst/>
              <a:ahLst/>
              <a:cxnLst/>
              <a:rect l="l" t="t" r="r" b="b"/>
              <a:pathLst>
                <a:path w="242396" h="241382">
                  <a:moveTo>
                    <a:pt x="0" y="0"/>
                  </a:moveTo>
                  <a:lnTo>
                    <a:pt x="242396" y="0"/>
                  </a:lnTo>
                  <a:lnTo>
                    <a:pt x="242396" y="241382"/>
                  </a:lnTo>
                  <a:lnTo>
                    <a:pt x="0" y="2413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19999"/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 l="-654973" t="-65264" r="-163084" b="-756651"/>
              </a:stretch>
            </a:blipFill>
          </p:spPr>
        </p:sp>
        <p:sp>
          <p:nvSpPr>
            <p:cNvPr id="17" name="Freeform 17"/>
            <p:cNvSpPr/>
            <p:nvPr/>
          </p:nvSpPr>
          <p:spPr>
            <a:xfrm>
              <a:off x="641367" y="1392517"/>
              <a:ext cx="241891" cy="241382"/>
            </a:xfrm>
            <a:custGeom>
              <a:avLst/>
              <a:gdLst/>
              <a:ahLst/>
              <a:cxnLst/>
              <a:rect l="l" t="t" r="r" b="b"/>
              <a:pathLst>
                <a:path w="241891" h="241382">
                  <a:moveTo>
                    <a:pt x="0" y="0"/>
                  </a:moveTo>
                  <a:lnTo>
                    <a:pt x="241891" y="0"/>
                  </a:lnTo>
                  <a:lnTo>
                    <a:pt x="241891" y="241382"/>
                  </a:lnTo>
                  <a:lnTo>
                    <a:pt x="0" y="2413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19999"/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 l="-361649" t="-346209" r="-361815" b="-478387"/>
              </a:stretch>
            </a:blipFill>
          </p:spPr>
        </p:sp>
        <p:sp>
          <p:nvSpPr>
            <p:cNvPr id="18" name="Freeform 18"/>
            <p:cNvSpPr/>
            <p:nvPr/>
          </p:nvSpPr>
          <p:spPr>
            <a:xfrm>
              <a:off x="0" y="696259"/>
              <a:ext cx="241382" cy="241382"/>
            </a:xfrm>
            <a:custGeom>
              <a:avLst/>
              <a:gdLst/>
              <a:ahLst/>
              <a:cxnLst/>
              <a:rect l="l" t="t" r="r" b="b"/>
              <a:pathLst>
                <a:path w="241382" h="241382">
                  <a:moveTo>
                    <a:pt x="0" y="0"/>
                  </a:moveTo>
                  <a:lnTo>
                    <a:pt x="241382" y="0"/>
                  </a:lnTo>
                  <a:lnTo>
                    <a:pt x="241382" y="241381"/>
                  </a:lnTo>
                  <a:lnTo>
                    <a:pt x="0" y="2413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19999"/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 l="-486351" t="-588787" r="-82867" b="-98528"/>
              </a:stretch>
            </a:blipFill>
          </p:spPr>
        </p:sp>
        <p:sp>
          <p:nvSpPr>
            <p:cNvPr id="19" name="Freeform 19"/>
            <p:cNvSpPr/>
            <p:nvPr/>
          </p:nvSpPr>
          <p:spPr>
            <a:xfrm>
              <a:off x="641367" y="696259"/>
              <a:ext cx="242392" cy="241382"/>
            </a:xfrm>
            <a:custGeom>
              <a:avLst/>
              <a:gdLst/>
              <a:ahLst/>
              <a:cxnLst/>
              <a:rect l="l" t="t" r="r" b="b"/>
              <a:pathLst>
                <a:path w="242392" h="241382">
                  <a:moveTo>
                    <a:pt x="0" y="0"/>
                  </a:moveTo>
                  <a:lnTo>
                    <a:pt x="242391" y="0"/>
                  </a:lnTo>
                  <a:lnTo>
                    <a:pt x="242391" y="241381"/>
                  </a:lnTo>
                  <a:lnTo>
                    <a:pt x="0" y="2413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19999"/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 l="-239773" t="-204054" r="-44521" b="-81848"/>
              </a:stretch>
            </a:blipFill>
          </p:spPr>
        </p:sp>
      </p:grpSp>
      <p:grpSp>
        <p:nvGrpSpPr>
          <p:cNvPr id="20" name="Group 20"/>
          <p:cNvGrpSpPr/>
          <p:nvPr/>
        </p:nvGrpSpPr>
        <p:grpSpPr>
          <a:xfrm>
            <a:off x="1028700" y="1028700"/>
            <a:ext cx="8697104" cy="1567146"/>
            <a:chOff x="0" y="0"/>
            <a:chExt cx="1886235" cy="339884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886235" cy="339884"/>
            </a:xfrm>
            <a:custGeom>
              <a:avLst/>
              <a:gdLst/>
              <a:ahLst/>
              <a:cxnLst/>
              <a:rect l="l" t="t" r="r" b="b"/>
              <a:pathLst>
                <a:path w="1886235" h="339884">
                  <a:moveTo>
                    <a:pt x="0" y="0"/>
                  </a:moveTo>
                  <a:lnTo>
                    <a:pt x="1886235" y="0"/>
                  </a:lnTo>
                  <a:lnTo>
                    <a:pt x="1886235" y="339884"/>
                  </a:lnTo>
                  <a:lnTo>
                    <a:pt x="0" y="339884"/>
                  </a:lnTo>
                  <a:close/>
                </a:path>
              </a:pathLst>
            </a:custGeom>
            <a:solidFill>
              <a:srgbClr val="FED98B"/>
            </a:solidFill>
            <a:ln w="19050" cap="sq">
              <a:solidFill>
                <a:srgbClr val="FFB823"/>
              </a:solidFill>
              <a:prstDash val="solid"/>
              <a:miter/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0" y="-28575"/>
              <a:ext cx="1886235" cy="368459"/>
            </a:xfrm>
            <a:prstGeom prst="rect">
              <a:avLst/>
            </a:prstGeom>
          </p:spPr>
          <p:txBody>
            <a:bodyPr lIns="61690" tIns="61690" rIns="61690" bIns="61690" rtlCol="0" anchor="ctr"/>
            <a:lstStyle/>
            <a:p>
              <a:pPr algn="ctr">
                <a:lnSpc>
                  <a:spcPts val="2660"/>
                </a:lnSpc>
              </a:pPr>
              <a:endParaRPr/>
            </a:p>
          </p:txBody>
        </p:sp>
      </p:grpSp>
      <p:sp>
        <p:nvSpPr>
          <p:cNvPr id="23" name="TextBox 23"/>
          <p:cNvSpPr txBox="1"/>
          <p:nvPr/>
        </p:nvSpPr>
        <p:spPr>
          <a:xfrm>
            <a:off x="1154819" y="967319"/>
            <a:ext cx="8444865" cy="14898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1855"/>
              </a:lnSpc>
              <a:spcBef>
                <a:spcPct val="0"/>
              </a:spcBef>
            </a:pPr>
            <a:r>
              <a:rPr lang="en-US" sz="8468" b="1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ДОМА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332589" y="3319192"/>
            <a:ext cx="9953156" cy="31805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2560"/>
              </a:lnSpc>
              <a:spcBef>
                <a:spcPct val="0"/>
              </a:spcBef>
            </a:pPr>
            <a:r>
              <a:rPr lang="en-US" sz="8972" b="1">
                <a:solidFill>
                  <a:srgbClr val="2D4F2B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§ 1 учить записи, № 1.3, 1.8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420</Words>
  <Application>Microsoft Office PowerPoint</Application>
  <PresentationFormat>Произвольный</PresentationFormat>
  <Paragraphs>73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7" baseType="lpstr">
      <vt:lpstr>Times New Roman</vt:lpstr>
      <vt:lpstr>Arial</vt:lpstr>
      <vt:lpstr>Times New Roman Bold</vt:lpstr>
      <vt:lpstr>Calibri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АЛГЕБРА</dc:title>
  <dc:creator>Дарья Раздобреева</dc:creator>
  <cp:lastModifiedBy>Дарья Раздобреева</cp:lastModifiedBy>
  <cp:revision>2</cp:revision>
  <dcterms:created xsi:type="dcterms:W3CDTF">2006-08-16T00:00:00Z</dcterms:created>
  <dcterms:modified xsi:type="dcterms:W3CDTF">2026-06-13T11:49:22Z</dcterms:modified>
  <dc:identifier>DAHMcarbHus</dc:identifier>
</cp:coreProperties>
</file>