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5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41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254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984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151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938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95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590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289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939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649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84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A2676-2E81-4757-B402-A5715D50FE0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469CF-76D4-43E1-ADC4-14F98E9FE7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11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Тема 2.</a:t>
            </a:r>
            <a:br>
              <a:rPr lang="ru-RU" b="1" dirty="0"/>
            </a:br>
            <a:r>
              <a:rPr lang="ru-RU" b="1" dirty="0"/>
              <a:t>Организационные звенья в</a:t>
            </a:r>
            <a:br>
              <a:rPr lang="ru-RU" b="1" dirty="0"/>
            </a:br>
            <a:r>
              <a:rPr lang="ru-RU" b="1" dirty="0"/>
              <a:t>Правоохранительных органах.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5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Организационные звенья в правоохранительных органах: понятие и характеристика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1. Определение </a:t>
            </a:r>
            <a:r>
              <a:rPr lang="ru-RU" b="1" dirty="0" smtClean="0"/>
              <a:t>понятия.</a:t>
            </a:r>
            <a:endParaRPr lang="ru-RU" b="1" dirty="0"/>
          </a:p>
          <a:p>
            <a:pPr marL="0" indent="0" algn="just">
              <a:buNone/>
            </a:pPr>
            <a:r>
              <a:rPr lang="ru-RU" b="1" dirty="0"/>
              <a:t>Организационные звенья в правоохранительных органах</a:t>
            </a:r>
            <a:r>
              <a:rPr lang="ru-RU" dirty="0"/>
              <a:t> — это структурные подразделения и отдельные исполнители, реализующие в процессе служебной деятельности базовые (правоохранительные) функции . Они выступают в качестве объектов управления, на которые направлено сознательное и волевое воздействие руководителей для повышения эффективности функционирования системы в </a:t>
            </a:r>
            <a:r>
              <a:rPr lang="ru-RU" dirty="0" smtClean="0"/>
              <a:t>целом.</a:t>
            </a: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49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1793"/>
            <a:ext cx="10515600" cy="5625170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2. Ключевые </a:t>
            </a:r>
            <a:r>
              <a:rPr lang="ru-RU" b="1" dirty="0" smtClean="0"/>
              <a:t>характеристики.</a:t>
            </a:r>
            <a:endParaRPr lang="ru-RU" b="1" dirty="0"/>
          </a:p>
          <a:p>
            <a:pPr marL="0" indent="0">
              <a:buNone/>
            </a:pPr>
            <a:r>
              <a:rPr lang="ru-RU" dirty="0"/>
              <a:t>В характеристику организационных звеньев входят следующие </a:t>
            </a:r>
            <a:r>
              <a:rPr lang="ru-RU" dirty="0" smtClean="0"/>
              <a:t>элементы.</a:t>
            </a:r>
            <a:endParaRPr lang="ru-RU" dirty="0"/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453466"/>
              </p:ext>
            </p:extLst>
          </p:nvPr>
        </p:nvGraphicFramePr>
        <p:xfrm>
          <a:off x="638500" y="2016284"/>
          <a:ext cx="11382706" cy="3919432"/>
        </p:xfrm>
        <a:graphic>
          <a:graphicData uri="http://schemas.openxmlformats.org/drawingml/2006/table">
            <a:tbl>
              <a:tblPr/>
              <a:tblGrid>
                <a:gridCol w="5691353"/>
                <a:gridCol w="5691353"/>
              </a:tblGrid>
              <a:tr h="701130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  <a:latin typeface="quote-cjk-patch"/>
                        </a:rPr>
                        <a:t>Элемент характеристики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>
                          <a:effectLst/>
                          <a:latin typeface="quote-cjk-patch"/>
                        </a:rPr>
                        <a:t>Содержание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1114912">
                <a:tc>
                  <a:txBody>
                    <a:bodyPr/>
                    <a:lstStyle/>
                    <a:p>
                      <a:r>
                        <a:rPr lang="ru-RU" b="1" dirty="0">
                          <a:effectLst/>
                          <a:latin typeface="quote-cjk-patch"/>
                        </a:rPr>
                        <a:t>Субъекты и объекты управления</a:t>
                      </a:r>
                      <a:endParaRPr lang="ru-RU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Руководящий состав (субъекты) и исполнительные подразделения/сотрудники (объекты)</a:t>
                      </a: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701130"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  <a:latin typeface="quote-cjk-patch"/>
                        </a:rPr>
                        <a:t>Цели звена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Ожидаемые и желаемые результаты деятельности</a:t>
                      </a: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701130"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  <a:latin typeface="quote-cjk-patch"/>
                        </a:rPr>
                        <a:t>Функции звена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Основные направления и виды деятельности</a:t>
                      </a: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701130"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  <a:latin typeface="quote-cjk-patch"/>
                        </a:rPr>
                        <a:t>Состав звена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Штатная структура и численность сотрудников</a:t>
                      </a: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25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599" y="165538"/>
            <a:ext cx="11705897" cy="66924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3. Классификация организационных звеньев</a:t>
            </a:r>
          </a:p>
          <a:p>
            <a:pPr marL="0" indent="0">
              <a:buNone/>
            </a:pPr>
            <a:r>
              <a:rPr lang="ru-RU" dirty="0"/>
              <a:t>В системе управления правоохранительными органами выделяют :</a:t>
            </a:r>
          </a:p>
          <a:p>
            <a:pPr marL="0" indent="0">
              <a:buNone/>
            </a:pPr>
            <a:r>
              <a:rPr lang="ru-RU" b="1" dirty="0"/>
              <a:t>А. Формальные организационные звенья</a:t>
            </a:r>
            <a:endParaRPr lang="ru-RU" dirty="0"/>
          </a:p>
          <a:p>
            <a:r>
              <a:rPr lang="ru-RU" dirty="0"/>
              <a:t>Создаются в соответствии с нормативно-правовыми актами</a:t>
            </a:r>
          </a:p>
          <a:p>
            <a:r>
              <a:rPr lang="ru-RU" dirty="0"/>
              <a:t>Имеют официально закреплённые задачи, права и обязанности</a:t>
            </a:r>
          </a:p>
          <a:p>
            <a:r>
              <a:rPr lang="ru-RU" dirty="0"/>
              <a:t>Действуют в рамках законодательно установленной компетенции</a:t>
            </a:r>
          </a:p>
          <a:p>
            <a:r>
              <a:rPr lang="ru-RU" dirty="0"/>
              <a:t>Подразделяются на механистические и органические в зависимости от характера деятельности </a:t>
            </a:r>
          </a:p>
          <a:p>
            <a:pPr marL="0" indent="0">
              <a:buNone/>
            </a:pPr>
            <a:r>
              <a:rPr lang="ru-RU" b="1" dirty="0"/>
              <a:t>Б. Неформальные организационные звенья</a:t>
            </a:r>
            <a:endParaRPr lang="ru-RU" dirty="0"/>
          </a:p>
          <a:p>
            <a:r>
              <a:rPr lang="ru-RU" dirty="0"/>
              <a:t>Возникают стихийно на основе межличностных отношений</a:t>
            </a:r>
          </a:p>
          <a:p>
            <a:r>
              <a:rPr lang="ru-RU" dirty="0"/>
              <a:t>Подразделяются на стихийно-организационные, временные, социально-психологические </a:t>
            </a:r>
          </a:p>
          <a:p>
            <a:r>
              <a:rPr lang="ru-RU" dirty="0"/>
              <a:t>Не имеют официального статуса, но могут влиять на эффективность работы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980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70490"/>
            <a:ext cx="10515600" cy="580647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4. Примеры организационной структуры (на основе МВД России)</a:t>
            </a:r>
          </a:p>
          <a:p>
            <a:pPr marL="0" indent="0">
              <a:buNone/>
            </a:pPr>
            <a:r>
              <a:rPr lang="ru-RU" dirty="0"/>
              <a:t>Органы внутренних дел представляют собой единую централизованную иерархическую систему, включающую следующие уровни (звенья) :</a:t>
            </a:r>
          </a:p>
          <a:p>
            <a:pPr marL="0" indent="0">
              <a:buNone/>
            </a:pPr>
            <a:r>
              <a:rPr lang="ru-RU" b="1" dirty="0"/>
              <a:t>Центральный аппарат (высшее звено)</a:t>
            </a:r>
            <a:endParaRPr lang="ru-RU" dirty="0"/>
          </a:p>
          <a:p>
            <a:r>
              <a:rPr lang="ru-RU" dirty="0"/>
              <a:t>Министр внутренних дел</a:t>
            </a:r>
          </a:p>
          <a:p>
            <a:r>
              <a:rPr lang="ru-RU" dirty="0"/>
              <a:t>Руководители департаментов (ДЭБ, </a:t>
            </a:r>
            <a:r>
              <a:rPr lang="ru-RU" dirty="0" err="1"/>
              <a:t>ДБОПиТ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b="1" dirty="0"/>
              <a:t>Окружной уровень</a:t>
            </a:r>
            <a:endParaRPr lang="ru-RU" dirty="0"/>
          </a:p>
          <a:p>
            <a:r>
              <a:rPr lang="ru-RU" dirty="0"/>
              <a:t>Начальники и заместители на уровне федеральных округов</a:t>
            </a:r>
          </a:p>
          <a:p>
            <a:pPr marL="0" indent="0">
              <a:buNone/>
            </a:pPr>
            <a:r>
              <a:rPr lang="ru-RU" b="1" dirty="0"/>
              <a:t>Региональный уровень</a:t>
            </a:r>
            <a:endParaRPr lang="ru-RU" dirty="0"/>
          </a:p>
          <a:p>
            <a:r>
              <a:rPr lang="ru-RU" dirty="0"/>
              <a:t>Министры (начальники) МВД, ГУВД, УВД по субъектам РФ</a:t>
            </a:r>
          </a:p>
          <a:p>
            <a:pPr marL="0" indent="0">
              <a:buNone/>
            </a:pPr>
            <a:r>
              <a:rPr lang="ru-RU" b="1" dirty="0"/>
              <a:t>Районный (городской) уровень</a:t>
            </a:r>
            <a:endParaRPr lang="ru-RU" dirty="0"/>
          </a:p>
          <a:p>
            <a:r>
              <a:rPr lang="ru-RU" dirty="0"/>
              <a:t>Начальники </a:t>
            </a:r>
            <a:r>
              <a:rPr lang="ru-RU" dirty="0" err="1"/>
              <a:t>горрайлинорганов</a:t>
            </a:r>
            <a:endParaRPr lang="ru-RU" dirty="0"/>
          </a:p>
          <a:p>
            <a:r>
              <a:rPr lang="ru-RU" dirty="0"/>
              <a:t>Кроме того, в систему входят: образовательные учреждения, научно-исследовательские организации, медико-санитарные организации и иные подразделения, созданные для выполнения возложенных на МВД з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098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Цели и функции организационных звеньев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06062"/>
            <a:ext cx="10515600" cy="5328745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1. Цели управления</a:t>
            </a:r>
          </a:p>
          <a:p>
            <a:pPr marL="0" indent="0">
              <a:buNone/>
            </a:pPr>
            <a:r>
              <a:rPr lang="ru-RU" b="1" dirty="0"/>
              <a:t>Цели управления</a:t>
            </a:r>
            <a:r>
              <a:rPr lang="ru-RU" dirty="0"/>
              <a:t> — это идеально представленные, ожидаемые и желаемые результаты, которых стремится достичь руководство организационного звена .</a:t>
            </a:r>
          </a:p>
          <a:p>
            <a:pPr marL="0" indent="0">
              <a:buNone/>
            </a:pPr>
            <a:r>
              <a:rPr lang="ru-RU" dirty="0"/>
              <a:t>Виды целей управления в правоохранительных органах 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460047"/>
              </p:ext>
            </p:extLst>
          </p:nvPr>
        </p:nvGraphicFramePr>
        <p:xfrm>
          <a:off x="630620" y="3586654"/>
          <a:ext cx="11114690" cy="2682240"/>
        </p:xfrm>
        <a:graphic>
          <a:graphicData uri="http://schemas.openxmlformats.org/drawingml/2006/table">
            <a:tbl>
              <a:tblPr/>
              <a:tblGrid>
                <a:gridCol w="5557345"/>
                <a:gridCol w="5557345"/>
              </a:tblGrid>
              <a:tr h="297598"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  <a:latin typeface="quote-cjk-patch"/>
                        </a:rPr>
                        <a:t>Вид целей</a:t>
                      </a: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b="0" dirty="0">
                          <a:effectLst/>
                          <a:latin typeface="quote-cjk-patch"/>
                        </a:rPr>
                        <a:t>Характеристика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3230"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  <a:latin typeface="quote-cjk-patch"/>
                        </a:rPr>
                        <a:t>Конечные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Стратегические результаты деятельности всей системы</a:t>
                      </a: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8861"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  <a:latin typeface="quote-cjk-patch"/>
                        </a:rPr>
                        <a:t>Основные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Приоритетные направления, определяющие главную линию деятельности</a:t>
                      </a: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3230">
                <a:tc>
                  <a:txBody>
                    <a:bodyPr/>
                    <a:lstStyle/>
                    <a:p>
                      <a:r>
                        <a:rPr lang="ru-RU" b="1">
                          <a:effectLst/>
                          <a:latin typeface="quote-cjk-patch"/>
                        </a:rPr>
                        <a:t>Непосредственные</a:t>
                      </a:r>
                      <a:endParaRPr lang="ru-RU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>
                          <a:effectLst/>
                          <a:latin typeface="quote-cjk-patch"/>
                        </a:rPr>
                        <a:t>Конкретные задачи, решаемые в рамках текущей работы</a:t>
                      </a:r>
                    </a:p>
                  </a:txBody>
                  <a:tcPr marL="152400" marT="95250" marB="952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601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241" y="244366"/>
            <a:ext cx="11235559" cy="638503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/>
              <a:t>2. Функции управления</a:t>
            </a:r>
          </a:p>
          <a:p>
            <a:pPr marL="0" indent="0">
              <a:buNone/>
            </a:pPr>
            <a:r>
              <a:rPr lang="ru-RU" dirty="0"/>
              <a:t>Функции управления в правоохранительных органах делятся на следующие группы :</a:t>
            </a:r>
          </a:p>
          <a:p>
            <a:pPr marL="0" indent="0">
              <a:buNone/>
            </a:pPr>
            <a:r>
              <a:rPr lang="ru-RU" b="1" dirty="0"/>
              <a:t>А. Общие функции управления (универсальные)</a:t>
            </a:r>
            <a:endParaRPr lang="ru-RU" dirty="0"/>
          </a:p>
          <a:p>
            <a:r>
              <a:rPr lang="ru-RU" b="1" dirty="0"/>
              <a:t>Анализ и прогнозирование</a:t>
            </a:r>
            <a:r>
              <a:rPr lang="ru-RU" dirty="0"/>
              <a:t> — оценка оперативной обстановки и криминогенной ситуации </a:t>
            </a:r>
          </a:p>
          <a:p>
            <a:r>
              <a:rPr lang="ru-RU" b="1" dirty="0"/>
              <a:t>Планирование</a:t>
            </a:r>
            <a:r>
              <a:rPr lang="ru-RU" dirty="0"/>
              <a:t> — определение задач, сроков и способов их решения </a:t>
            </a:r>
          </a:p>
          <a:p>
            <a:r>
              <a:rPr lang="ru-RU" b="1" dirty="0"/>
              <a:t>Организация</a:t>
            </a:r>
            <a:r>
              <a:rPr lang="ru-RU" dirty="0"/>
              <a:t> — создание условий для выполнения поставленных задач </a:t>
            </a:r>
          </a:p>
          <a:p>
            <a:r>
              <a:rPr lang="ru-RU" b="1" dirty="0"/>
              <a:t>Контроль</a:t>
            </a:r>
            <a:r>
              <a:rPr lang="ru-RU" dirty="0"/>
              <a:t> — проверка исполнения и оценка результатов деятельности </a:t>
            </a:r>
          </a:p>
          <a:p>
            <a:r>
              <a:rPr lang="ru-RU" b="1" dirty="0"/>
              <a:t>Мотивация</a:t>
            </a:r>
            <a:r>
              <a:rPr lang="ru-RU" dirty="0"/>
              <a:t> — побуждение сотрудников к эффективному выполнению задач </a:t>
            </a:r>
          </a:p>
          <a:p>
            <a:pPr marL="0" indent="0">
              <a:buNone/>
            </a:pPr>
            <a:r>
              <a:rPr lang="ru-RU" b="1" dirty="0"/>
              <a:t>Б. Специальные (отраслевые) функции</a:t>
            </a:r>
            <a:endParaRPr lang="ru-RU" dirty="0"/>
          </a:p>
          <a:p>
            <a:r>
              <a:rPr lang="ru-RU" b="1" dirty="0"/>
              <a:t>Административно-организационное управление</a:t>
            </a:r>
            <a:r>
              <a:rPr lang="ru-RU" dirty="0"/>
              <a:t> — создание, регулирование и обновление формальных организационных звеньев </a:t>
            </a:r>
          </a:p>
          <a:p>
            <a:r>
              <a:rPr lang="ru-RU" b="1" dirty="0"/>
              <a:t>Кадрово-ресурсное управление</a:t>
            </a:r>
            <a:r>
              <a:rPr lang="ru-RU" dirty="0"/>
              <a:t> — комплектование, профессиональное обучение, воспитание, стимулирование и оценивание сотрудников </a:t>
            </a:r>
          </a:p>
          <a:p>
            <a:r>
              <a:rPr lang="ru-RU" b="1" dirty="0"/>
              <a:t>Процессно-организационное управление</a:t>
            </a:r>
            <a:r>
              <a:rPr lang="ru-RU" dirty="0"/>
              <a:t> — планирование, контролирование и подведение итогов деятельности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66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4952"/>
            <a:ext cx="10515600" cy="5972011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3. Примеры функций конкретных органов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544254"/>
              </p:ext>
            </p:extLst>
          </p:nvPr>
        </p:nvGraphicFramePr>
        <p:xfrm>
          <a:off x="425668" y="890753"/>
          <a:ext cx="11705898" cy="5146578"/>
        </p:xfrm>
        <a:graphic>
          <a:graphicData uri="http://schemas.openxmlformats.org/drawingml/2006/table">
            <a:tbl>
              <a:tblPr/>
              <a:tblGrid>
                <a:gridCol w="4382815"/>
                <a:gridCol w="7323083"/>
              </a:tblGrid>
              <a:tr h="361925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effectLst/>
                          <a:latin typeface="quote-cjk-patch"/>
                        </a:rPr>
                        <a:t>Орган</a:t>
                      </a:r>
                    </a:p>
                  </a:txBody>
                  <a:tcPr marL="59269" marR="98782" marT="61739" marB="61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>
                          <a:effectLst/>
                          <a:latin typeface="quote-cjk-patch"/>
                        </a:rPr>
                        <a:t>Основные функции</a:t>
                      </a:r>
                    </a:p>
                  </a:txBody>
                  <a:tcPr marL="98782" marR="98782" marT="61739" marB="61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06222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  <a:latin typeface="quote-cjk-patch"/>
                        </a:rPr>
                        <a:t>Прокуратура РФ</a:t>
                      </a:r>
                      <a:endParaRPr lang="ru-RU" sz="1400" b="0" dirty="0">
                        <a:effectLst/>
                        <a:latin typeface="quote-cjk-patch"/>
                      </a:endParaRPr>
                    </a:p>
                  </a:txBody>
                  <a:tcPr marL="59269" marR="98782" marT="61739" marB="61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  <a:latin typeface="quote-cjk-patch"/>
                        </a:rPr>
                        <a:t>Аналитическая работа по установлению и оценке состояния законности, прогнозирование, взаимодействие структурных подразделений </a:t>
                      </a:r>
                    </a:p>
                  </a:txBody>
                  <a:tcPr marL="98782" marR="59269" marT="61739" marB="61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96163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МВД России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L="59269" marR="98782" marT="61739" marB="61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  <a:latin typeface="quote-cjk-patch"/>
                        </a:rPr>
                        <a:t>Выработка и реализация государственной политики, нормативно-правовое регулирование, оперативно-розыскная деятельность </a:t>
                      </a:r>
                    </a:p>
                  </a:txBody>
                  <a:tcPr marL="98782" marR="59269" marT="61739" marB="61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96163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Следственный комитет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L="59269" marR="98782" marT="61739" marB="61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  <a:latin typeface="quote-cjk-patch"/>
                        </a:rPr>
                        <a:t>Расследование преступлений, обеспечение законности на стадии предварительного следствия, защита прав и свобод граждан </a:t>
                      </a:r>
                    </a:p>
                  </a:txBody>
                  <a:tcPr marL="98782" marR="59269" marT="61739" marB="61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86105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Министерство юстиции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L="59269" marR="98782" marT="61739" marB="61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  <a:latin typeface="quote-cjk-patch"/>
                        </a:rPr>
                        <a:t>Проверка законопроектов, оценка и толкование нормативных актов, контроль деятельности нотариата</a:t>
                      </a:r>
                    </a:p>
                  </a:txBody>
                  <a:tcPr marL="98782" marR="59269" marT="61739" marB="6173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165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231</Words>
  <Application>Microsoft Office PowerPoint</Application>
  <PresentationFormat>Широкоэкранный</PresentationFormat>
  <Paragraphs>75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quote-cjk-patch</vt:lpstr>
      <vt:lpstr>Тема Office</vt:lpstr>
      <vt:lpstr>Тема 2. Организационные звенья в Правоохранительных органах.</vt:lpstr>
      <vt:lpstr>Организационные звенья в правоохранительных органах: понятие и характеристика</vt:lpstr>
      <vt:lpstr>Презентация PowerPoint</vt:lpstr>
      <vt:lpstr>Презентация PowerPoint</vt:lpstr>
      <vt:lpstr>Презентация PowerPoint</vt:lpstr>
      <vt:lpstr>Цели и функции организационных звеньев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2. Организационные звенья в Правоохранительных органах.</dc:title>
  <dc:creator>Kovanova</dc:creator>
  <cp:lastModifiedBy>Kovanova</cp:lastModifiedBy>
  <cp:revision>2</cp:revision>
  <dcterms:created xsi:type="dcterms:W3CDTF">2026-09-08T03:33:03Z</dcterms:created>
  <dcterms:modified xsi:type="dcterms:W3CDTF">2026-09-08T04:02:35Z</dcterms:modified>
</cp:coreProperties>
</file>