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05CE5-E0F6-47F3-83DA-A4A4BD0B9C02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54CA5-D475-40A3-B451-4EA851447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402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54CA5-D475-40A3-B451-4EA851447BF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954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860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9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66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915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470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44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62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290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36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82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15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EDF82-B67B-4978-AAF6-8559F1FF11C1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87FDA-46D8-466A-83D4-278642D435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32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1.1. Уголовно-исполнительная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политика.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право: понятие, цели, задачи, принципы</a:t>
            </a:r>
          </a:p>
        </p:txBody>
      </p:sp>
    </p:spTree>
    <p:extLst>
      <p:ext uri="{BB962C8B-B14F-4D97-AF65-F5344CB8AC3E}">
        <p14:creationId xmlns:p14="http://schemas.microsoft.com/office/powerpoint/2010/main" val="150355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766" y="365125"/>
            <a:ext cx="10195034" cy="63598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545" y="1324303"/>
            <a:ext cx="11682248" cy="5376041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уголовно-исполнительной политики, ее цели, задачи, содержание и стратегия.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уголовно-исполнительной политики в политике государства в сфере борьбы с преступностью.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уголовно-исполнительной политики.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уголовно-исполнительного права и его основные признаки.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 правового регулирования, система правовых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уголовно-исполнительного права с другими отраслями права и учебными дисциплинами.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задачи уголовно-исполнительного права Российской Федерации.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уголовно-исполнительного права.</a:t>
            </a:r>
          </a:p>
        </p:txBody>
      </p:sp>
    </p:spTree>
    <p:extLst>
      <p:ext uri="{BB962C8B-B14F-4D97-AF65-F5344CB8AC3E}">
        <p14:creationId xmlns:p14="http://schemas.microsoft.com/office/powerpoint/2010/main" val="334303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5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(Понятие)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661" y="1032642"/>
            <a:ext cx="11603421" cy="5517930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Уголовно-исполнительная политика (УИП)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часть государственной политики в сфере борьбы с преступностью.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идей, принципов, целей и стратегий, определяющих: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исполнения наказаний;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исправления осужденных;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и условия отбывания наказания;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Ресоциализацию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(возвращение) осужденных в общество.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 просто «тюремная политика». Это наука и практика управления процессом исполнения приговора суда с целью защиты общества и возвращения гражданина к законопослушной жизни.</a:t>
            </a:r>
          </a:p>
        </p:txBody>
      </p:sp>
    </p:spTree>
    <p:extLst>
      <p:ext uri="{BB962C8B-B14F-4D97-AF65-F5344CB8AC3E}">
        <p14:creationId xmlns:p14="http://schemas.microsoft.com/office/powerpoint/2010/main" val="1884102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59" y="0"/>
            <a:ext cx="12081641" cy="2714620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i="1" dirty="0"/>
              <a:t>Содержание уголовно-исполнительной политики</a:t>
            </a:r>
            <a:r>
              <a:rPr lang="ru-RU" sz="2000" i="1" dirty="0"/>
              <a:t> </a:t>
            </a:r>
            <a:r>
              <a:rPr lang="ru-RU" sz="2000" dirty="0"/>
              <a:t>выражается в разработке основных направлений порядка деятельности учреждений и органов, исполняющих наказания; порядка участия органов государственной власти и органов местного самоуправления, иных организаций, общественных объединений и отдельных граждан в исправлении осужденных; в определении характера применяемых к ним средств исправления и мероприятий, направленных на оказание помощи лицам, освобожденным из мест лишения свободы, в бытовом и трудовом устройстве.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0358" y="2857497"/>
            <a:ext cx="12081642" cy="400050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24298" y="2928934"/>
            <a:ext cx="4572032" cy="9144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/>
              <a:t>Факторам влияющими на уголовно-исполнительную политику являются</a:t>
            </a:r>
            <a:r>
              <a:rPr lang="ru-RU" sz="2000" b="1" dirty="0"/>
              <a:t>:</a:t>
            </a:r>
            <a:endParaRPr lang="ru-RU" sz="20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9545" y="4214818"/>
            <a:ext cx="11477295" cy="265747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chemeClr val="tx1"/>
                </a:solidFill>
              </a:rPr>
              <a:t>социально-политическое и экономическое состояние общества; состояние нравственности и уровень правового сознания;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состояние преступности; 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ru-RU" sz="2000" dirty="0" smtClean="0">
                <a:solidFill>
                  <a:schemeClr val="tx1"/>
                </a:solidFill>
              </a:rPr>
              <a:t>признание </a:t>
            </a:r>
            <a:r>
              <a:rPr lang="ru-RU" sz="2000" dirty="0">
                <a:solidFill>
                  <a:schemeClr val="tx1"/>
                </a:solidFill>
              </a:rPr>
              <a:t>международных актов о правах человека и обращении с осужденными;  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ru-RU" sz="2000" dirty="0" smtClean="0">
                <a:solidFill>
                  <a:schemeClr val="tx1"/>
                </a:solidFill>
              </a:rPr>
              <a:t>деятельность </a:t>
            </a:r>
            <a:r>
              <a:rPr lang="ru-RU" sz="2000" dirty="0">
                <a:solidFill>
                  <a:schemeClr val="tx1"/>
                </a:solidFill>
              </a:rPr>
              <a:t>международных организаций;  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ru-RU" sz="2000" dirty="0" smtClean="0">
                <a:solidFill>
                  <a:schemeClr val="tx1"/>
                </a:solidFill>
              </a:rPr>
              <a:t>состояние </a:t>
            </a:r>
            <a:r>
              <a:rPr lang="ru-RU" sz="2000" dirty="0">
                <a:solidFill>
                  <a:schemeClr val="tx1"/>
                </a:solidFill>
              </a:rPr>
              <a:t>гражданского общества; развитие общественных наук; 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/>
            <a:r>
              <a:rPr lang="ru-RU" sz="2000" dirty="0" smtClean="0">
                <a:solidFill>
                  <a:schemeClr val="tx1"/>
                </a:solidFill>
              </a:rPr>
              <a:t>опыт </a:t>
            </a:r>
            <a:r>
              <a:rPr lang="ru-RU" sz="2000" dirty="0">
                <a:solidFill>
                  <a:schemeClr val="tx1"/>
                </a:solidFill>
              </a:rPr>
              <a:t>практической деятельности.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5881686" y="3857628"/>
            <a:ext cx="484632" cy="357190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7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414" y="404538"/>
            <a:ext cx="10515600" cy="61233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уголовно-исполнительной политики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1469"/>
            <a:ext cx="10515600" cy="5065494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правопорядка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(обеспечение изоляции и предотвращение новых преступлений со стороны осужденных).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Исправление осужденных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(формирование уважительного отношения к человеку, обществу, труду, нормам права).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Ресоциализация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(успешная адаптация в обществе после освобождения).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социальной справедливости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(карательная функция в рамках закона).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216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28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(практическая реализация)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5345"/>
            <a:ext cx="10515600" cy="519161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уголовно-исполнительного законодательства.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условий содержания (приведение к европейским стандартам).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средств исправления (образование,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профобучение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психологическая помощь).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персонала ФСИН и осужденных.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контроль за условно-осужденными (пробация).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346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политики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183077"/>
              </p:ext>
            </p:extLst>
          </p:nvPr>
        </p:nvGraphicFramePr>
        <p:xfrm>
          <a:off x="291662" y="1256195"/>
          <a:ext cx="11753194" cy="5510104"/>
        </p:xfrm>
        <a:graphic>
          <a:graphicData uri="http://schemas.openxmlformats.org/drawingml/2006/table">
            <a:tbl>
              <a:tblPr/>
              <a:tblGrid>
                <a:gridCol w="5876597"/>
                <a:gridCol w="5876597"/>
              </a:tblGrid>
              <a:tr h="835500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Компонент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Характеристика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4382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Нормативный</a:t>
                      </a:r>
                      <a:r>
                        <a:rPr lang="ru-RU" sz="1600" b="0" dirty="0">
                          <a:effectLst/>
                          <a:latin typeface="quote-cjk-patch"/>
                        </a:rPr>
                        <a:t> (право)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Уголовно-исполнительный кодекс РФ (УИК РФ), ведомственные приказы ФСИН.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45476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Социально-экономический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Организация труда осужденных, их медобслуживание, пенсионное обеспечение.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4746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Организационно-управленческий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Структура и полномочия органов, исполняющих наказания, взаимодействие с судами и прокуратурой.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 rot="10800000" flipV="1">
            <a:off x="291662" y="979198"/>
            <a:ext cx="1190033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УИП раскрывается через три основных компонента:</a:t>
            </a:r>
            <a:endParaRPr kumimoji="0" lang="ru-RU" alt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93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УИП (вектор развития)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800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современной России стратегия направлена на: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тюремного населения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(альтернативные меры: штрафы, исправительные работы, ограничение свободы).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института пробации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(помощь в трудоустройстве и восстановлении документов после освобождения).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(электронные браслеты, видеонаблюдение, биометрия).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Социально-психологическое сопровождение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(акцент на работу с личностью, а не только на режим).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46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УИП в политике борьбы с преступностью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Ключевая мысль:</a:t>
            </a:r>
            <a:r>
              <a:rPr lang="ru-RU" dirty="0"/>
              <a:t> УИП — это </a:t>
            </a:r>
            <a:r>
              <a:rPr lang="ru-RU" b="1" dirty="0"/>
              <a:t>завершающий этап</a:t>
            </a:r>
            <a:r>
              <a:rPr lang="ru-RU" dirty="0"/>
              <a:t> уголовно-правового воздействия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Структура политики:</a:t>
            </a:r>
            <a:endParaRPr lang="ru-RU" dirty="0"/>
          </a:p>
          <a:p>
            <a:r>
              <a:rPr lang="ru-RU" b="1" dirty="0"/>
              <a:t>Уголовно-правовая политика</a:t>
            </a:r>
            <a:r>
              <a:rPr lang="ru-RU" dirty="0"/>
              <a:t> (что считать преступлением и какое наказание назначать).</a:t>
            </a:r>
          </a:p>
          <a:p>
            <a:r>
              <a:rPr lang="ru-RU" b="1" dirty="0"/>
              <a:t>Уголовно-процессуальная политика</a:t>
            </a:r>
            <a:r>
              <a:rPr lang="ru-RU" dirty="0"/>
              <a:t> (как расследовать и судить).</a:t>
            </a:r>
          </a:p>
          <a:p>
            <a:r>
              <a:rPr lang="ru-RU" b="1" dirty="0"/>
              <a:t>Уголовно-исполнительная политика</a:t>
            </a:r>
            <a:r>
              <a:rPr lang="ru-RU" dirty="0"/>
              <a:t> (как исполнять приговор).</a:t>
            </a:r>
          </a:p>
          <a:p>
            <a:r>
              <a:rPr lang="ru-RU" b="1" dirty="0"/>
              <a:t>Криминологическая политика</a:t>
            </a:r>
            <a:r>
              <a:rPr lang="ru-RU" dirty="0"/>
              <a:t> (профилактика).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Связь</a:t>
            </a:r>
            <a:r>
              <a:rPr lang="ru-RU" b="1" dirty="0"/>
              <a:t>:</a:t>
            </a:r>
            <a:r>
              <a:rPr lang="ru-RU" dirty="0"/>
              <a:t> УИП является индикатором гуманности всего правосудия. Если тюрьмы не исправляют, то бессмысленны усилия полиции и судов.</a:t>
            </a:r>
          </a:p>
        </p:txBody>
      </p:sp>
    </p:spTree>
    <p:extLst>
      <p:ext uri="{BB962C8B-B14F-4D97-AF65-F5344CB8AC3E}">
        <p14:creationId xmlns:p14="http://schemas.microsoft.com/office/powerpoint/2010/main" val="1244262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2248" y="0"/>
            <a:ext cx="11847786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10050" y="500042"/>
            <a:ext cx="3214710" cy="12144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/>
              <a:t>Субъекты формирования УИ политики</a:t>
            </a:r>
            <a:r>
              <a:rPr lang="ru-RU" sz="2400" dirty="0"/>
              <a:t> </a:t>
            </a:r>
            <a:endParaRPr lang="ru-RU" sz="2400" dirty="0"/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2381224" y="2143116"/>
            <a:ext cx="2643206" cy="2211856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Президент</a:t>
            </a:r>
            <a:r>
              <a:rPr lang="ru-RU" sz="2000" dirty="0">
                <a:solidFill>
                  <a:schemeClr val="tx1"/>
                </a:solidFill>
              </a:rPr>
              <a:t> определяет основные направления внутренней политики государства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5095868" y="2214554"/>
            <a:ext cx="2357454" cy="2140418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Федеральное Собрание РФ, </a:t>
            </a:r>
            <a:r>
              <a:rPr lang="ru-RU" sz="2000" dirty="0">
                <a:solidFill>
                  <a:schemeClr val="tx1"/>
                </a:solidFill>
              </a:rPr>
              <a:t>принимая соответствующие законы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с двумя скругленными соседними углами 6"/>
          <p:cNvSpPr/>
          <p:nvPr/>
        </p:nvSpPr>
        <p:spPr>
          <a:xfrm>
            <a:off x="7524760" y="2071678"/>
            <a:ext cx="2428892" cy="2283294"/>
          </a:xfrm>
          <a:prstGeom prst="round2Same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Правительство и иные общественные организации.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 rot="1928809">
            <a:off x="4246802" y="1738338"/>
            <a:ext cx="484632" cy="438937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738810" y="1714488"/>
            <a:ext cx="484632" cy="50006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9166216">
            <a:off x="7252048" y="1650051"/>
            <a:ext cx="484632" cy="658625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1207" y="4469524"/>
            <a:ext cx="11098923" cy="20312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/>
              <a:t>Уголовно-исполнительная политика</a:t>
            </a:r>
            <a:r>
              <a:rPr lang="ru-RU" sz="2000" b="1" dirty="0"/>
              <a:t> – это политика высших органов государственной власти, определяющая основные положения уголовно-исполнительного права, задачи, содержание и формы деятельности учреждений и органов в области исполнения уголовных наказаний, направленная на оптимизацию процесса исправления осужденных и предупреждения среди них преступлений</a:t>
            </a:r>
            <a:endParaRPr lang="ru-RU" sz="2000" dirty="0"/>
          </a:p>
        </p:txBody>
      </p:sp>
      <p:pic>
        <p:nvPicPr>
          <p:cNvPr id="16387" name="Picture 3" descr="http://fotki.ykt.ru/albums/userpics/45513/42_42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13" y="500042"/>
            <a:ext cx="2214578" cy="1571636"/>
          </a:xfrm>
          <a:prstGeom prst="rect">
            <a:avLst/>
          </a:prstGeom>
          <a:noFill/>
        </p:spPr>
      </p:pic>
      <p:pic>
        <p:nvPicPr>
          <p:cNvPr id="16389" name="Picture 5" descr="http://im0-tub-ru.yandex.net/i?id=bb2833cf8117917427fcdf438555d041-59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472" y="500042"/>
            <a:ext cx="2114550" cy="1571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594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формирования (Правотворчество и общество)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Важно помнить, что политика формируется не только государством:</a:t>
            </a:r>
          </a:p>
          <a:p>
            <a:r>
              <a:rPr lang="ru-RU" b="1" dirty="0"/>
              <a:t>Общественная палата РФ</a:t>
            </a:r>
            <a:r>
              <a:rPr lang="ru-RU" dirty="0"/>
              <a:t> и </a:t>
            </a:r>
            <a:r>
              <a:rPr lang="ru-RU" b="1" dirty="0"/>
              <a:t>ОНОН</a:t>
            </a:r>
            <a:r>
              <a:rPr lang="ru-RU" dirty="0"/>
              <a:t> (Общественные наблюдательные комиссии) — контролируют условия содержания и инициируют изменения.</a:t>
            </a:r>
          </a:p>
          <a:p>
            <a:r>
              <a:rPr lang="ru-RU" b="1" dirty="0"/>
              <a:t>Уполномоченный по правам человека</a:t>
            </a:r>
            <a:r>
              <a:rPr lang="ru-RU" dirty="0"/>
              <a:t> — докладывает о нарушениях.</a:t>
            </a:r>
          </a:p>
          <a:p>
            <a:r>
              <a:rPr lang="ru-RU" b="1" dirty="0"/>
              <a:t>Научное сообщество</a:t>
            </a:r>
            <a:r>
              <a:rPr lang="ru-RU" dirty="0"/>
              <a:t> (ВНИИ МВД, Академия ФСИН) — разрабатывает концепции и проводит мониторинг.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361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вывод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Уголовно-исполнительная политика является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заключительным звеном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уголовной юстиции.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главная цель — не месть, 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исправление и безопасный возврат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граждан в социум.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Сегодняшняя стратегия строится на балансе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кары и гуманизма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субъект формирования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общественный контроль и законодатель корректируют этот процесс.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429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</a:t>
            </a:r>
            <a:r>
              <a:rPr lang="ru-RU" dirty="0"/>
              <a:t>вы считаете, нужно ли ужесточать или смягчать УИП в условиях современной экономики?</a:t>
            </a:r>
          </a:p>
          <a:p>
            <a:r>
              <a:rPr lang="ru-RU" dirty="0"/>
              <a:t>Может ли общество влиять на политику исполнения наказаний? Приведите примеры.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00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232" y="274638"/>
            <a:ext cx="4714908" cy="1368412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/>
              <a:t>Понятие </a:t>
            </a:r>
            <a:r>
              <a:rPr lang="ru-RU" sz="3200" b="1" dirty="0"/>
              <a:t>уголовно-исполнительного права.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8959" y="1928802"/>
            <a:ext cx="11853041" cy="4714908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http://im1-tub-ru.yandex.net/i?id=cdbd2bb9ee78c5545a72ac7fd7928c0a-7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16" y="214290"/>
            <a:ext cx="3733784" cy="1571636"/>
          </a:xfrm>
          <a:prstGeom prst="rect">
            <a:avLst/>
          </a:prstGeom>
          <a:noFill/>
        </p:spPr>
      </p:pic>
      <p:pic>
        <p:nvPicPr>
          <p:cNvPr id="17412" name="Picture 4" descr="http://im3-tub-ru.yandex.net/i?id=4718a69d60ed9252a947886802987692-32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959" y="285728"/>
            <a:ext cx="3113689" cy="1571626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480848" y="2000240"/>
            <a:ext cx="11711152" cy="12858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Уголовно-исполнительное право представляет собой самостоятельную отрасль права, которая характеризуется собственными предметом и методом правового регулирования, а также системой норм, регулирующих определенную группу общественных отношений. 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95538" y="3357562"/>
            <a:ext cx="7000924" cy="11430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/>
              <a:t>Предметом УИП </a:t>
            </a:r>
            <a:r>
              <a:rPr lang="ru-RU" sz="2000" b="1" dirty="0"/>
              <a:t>являются общественные отношения, складывающиеся в области исполнения наказаний и применения иных мер уголовно-правового характера.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0848" y="4786322"/>
            <a:ext cx="11634952" cy="18573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/>
          </a:p>
          <a:p>
            <a:pPr algn="ctr"/>
            <a:r>
              <a:rPr lang="ru-RU" sz="1600" b="1" dirty="0"/>
              <a:t>В соответствии с ч. 2 ст. 2 УИК кодекс</a:t>
            </a:r>
            <a:r>
              <a:rPr lang="ru-RU" sz="1600" dirty="0"/>
              <a:t> устанавливает общие положения и принципы исполнения наказании, применения иных мер уголовно-правового воздействия (УК); порядок и условия исполнения и отбывания наказания, применения средств исправления осужденных; порядок деятельности учреждении и органов, исполняющих наказания; порядок участия органов государственной власти и органов местного самоуправления; иных организации, общественных объединении, а также граждан в исправлении осужденных; порядок освобождения от наказания и оказания помощи освобожденным лицам.</a:t>
            </a:r>
          </a:p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6024562" y="4500570"/>
            <a:ext cx="484632" cy="28575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15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500175"/>
            <a:ext cx="8229600" cy="4625989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/>
              <a:t>Уголовно-исполнительное право – это совокупность юридических норм, которые регулируют порядок и условия исполнения (отбывания) всех видов уголовного наказания</a:t>
            </a:r>
            <a:r>
              <a:rPr lang="ru-RU" b="1" dirty="0" smtClean="0"/>
              <a:t>.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http://im1-tub-ru.yandex.net/i?id=f895237589481830d2d2b74b13b77d20-73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20" y="0"/>
            <a:ext cx="2357454" cy="1428750"/>
          </a:xfrm>
          <a:prstGeom prst="rect">
            <a:avLst/>
          </a:prstGeom>
          <a:noFill/>
        </p:spPr>
      </p:pic>
      <p:pic>
        <p:nvPicPr>
          <p:cNvPr id="1028" name="Picture 4" descr="http://im3-tub-ru.yandex.net/i?id=9cfb8d7bcfeff973f7d51e30d8ccc6a5-92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96330" y="0"/>
            <a:ext cx="1905000" cy="1428750"/>
          </a:xfrm>
          <a:prstGeom prst="rect">
            <a:avLst/>
          </a:prstGeom>
          <a:noFill/>
        </p:spPr>
      </p:pic>
      <p:pic>
        <p:nvPicPr>
          <p:cNvPr id="1030" name="Picture 6" descr="http://im0-tub-ru.yandex.net/i?id=100a2afa5d5be3fcbba8a0f1dc175475-61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0182" y="0"/>
            <a:ext cx="1771650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6449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7662" y="214290"/>
            <a:ext cx="5875792" cy="135732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/>
              <a:t>Методом УИП </a:t>
            </a:r>
            <a:r>
              <a:rPr lang="ru-RU" sz="2400" b="1" dirty="0"/>
              <a:t>являются </a:t>
            </a:r>
            <a:r>
              <a:rPr lang="ru-RU" sz="2400" b="1" i="1" dirty="0"/>
              <a:t>способы воздействия наказанием на осужденного в процессе его исполнения</a:t>
            </a:r>
            <a:r>
              <a:rPr lang="ru-RU" sz="2400" dirty="0"/>
              <a:t>.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24034" y="1857364"/>
            <a:ext cx="3214710" cy="15716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/>
              <a:t>императивный метод</a:t>
            </a:r>
            <a:r>
              <a:rPr lang="ru-RU" sz="2000" b="1" dirty="0"/>
              <a:t> предполагающий неравенство субъектов правоотношений (метод властного приказа).</a:t>
            </a:r>
            <a:r>
              <a:rPr lang="ru-RU" sz="2000" dirty="0"/>
              <a:t> 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24562" y="1857364"/>
            <a:ext cx="4357718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/>
              <a:t>Диспозитивный</a:t>
            </a:r>
            <a:r>
              <a:rPr lang="ru-RU" b="1" i="1" dirty="0"/>
              <a:t> -</a:t>
            </a:r>
            <a:r>
              <a:rPr lang="ru-RU" dirty="0"/>
              <a:t> предоставления права выбора действий и поведения осужденным. Особенно этот метод проявляется при реализации осужденными своих прав. </a:t>
            </a:r>
            <a:r>
              <a:rPr lang="ru-RU" b="1" dirty="0"/>
              <a:t> </a:t>
            </a:r>
            <a:endParaRPr lang="ru-RU" dirty="0"/>
          </a:p>
        </p:txBody>
      </p:sp>
      <p:pic>
        <p:nvPicPr>
          <p:cNvPr id="18434" name="Picture 2" descr="http://im0-tub-ru.yandex.net/i?id=560fbb84efbaecedc9ecd9df987912ad-11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96329" y="214290"/>
            <a:ext cx="3385463" cy="1428750"/>
          </a:xfrm>
          <a:prstGeom prst="rect">
            <a:avLst/>
          </a:prstGeom>
          <a:noFill/>
        </p:spPr>
      </p:pic>
      <p:pic>
        <p:nvPicPr>
          <p:cNvPr id="18436" name="Picture 4" descr="http://im0-tub-ru.yandex.net/i?id=d6ff725e270c78947da9445c52317700-86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67303" cy="1643050"/>
          </a:xfrm>
          <a:prstGeom prst="rect">
            <a:avLst/>
          </a:prstGeom>
          <a:noFill/>
        </p:spPr>
      </p:pic>
      <p:sp>
        <p:nvSpPr>
          <p:cNvPr id="8" name="Овал 7"/>
          <p:cNvSpPr/>
          <p:nvPr/>
        </p:nvSpPr>
        <p:spPr>
          <a:xfrm>
            <a:off x="1952596" y="3857628"/>
            <a:ext cx="3571900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Присущи способы правового</a:t>
            </a:r>
            <a:r>
              <a:rPr lang="ru-RU" b="1" dirty="0"/>
              <a:t> регулирования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66844" y="5072074"/>
            <a:ext cx="2428892" cy="1643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позитивное </a:t>
            </a:r>
            <a:r>
              <a:rPr lang="ru-RU" sz="2000" b="1" i="1" dirty="0" err="1">
                <a:solidFill>
                  <a:schemeClr val="tx1"/>
                </a:solidFill>
              </a:rPr>
              <a:t>обязывание</a:t>
            </a:r>
            <a:r>
              <a:rPr lang="ru-RU" sz="2000" b="1" i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(возложение на субъекта обязанности активно себя вести)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67174" y="5072074"/>
            <a:ext cx="2643206" cy="17859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запрещение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(возложение на субъекта обязанности воздерживаться от совершения действий определенного рода).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2754040">
            <a:off x="4996500" y="1644544"/>
            <a:ext cx="484632" cy="354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8732258">
            <a:off x="5746363" y="1599027"/>
            <a:ext cx="484632" cy="302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595670" y="3500438"/>
            <a:ext cx="48463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894456">
            <a:off x="2196448" y="4658298"/>
            <a:ext cx="484632" cy="506901"/>
          </a:xfrm>
          <a:prstGeom prst="downArrow">
            <a:avLst>
              <a:gd name="adj1" fmla="val 50000"/>
              <a:gd name="adj2" fmla="val 626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9343729">
            <a:off x="4511554" y="4682770"/>
            <a:ext cx="484632" cy="3571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167570" y="3643314"/>
            <a:ext cx="3000396" cy="10001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/>
              <a:t>Способ правового</a:t>
            </a:r>
            <a:r>
              <a:rPr lang="ru-RU" b="1" dirty="0"/>
              <a:t> регулирования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024694" y="5000636"/>
            <a:ext cx="4957098" cy="185736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1"/>
                </a:solidFill>
              </a:rPr>
              <a:t>дозволение</a:t>
            </a:r>
            <a:r>
              <a:rPr lang="ru-RU" sz="2000" i="1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Осужденному, обладающему субъективными правами и свободами, предоставляется возможность выбора: воспользоваться ими или нет. Органы, исполняющие наказания, обязаны охранять эти права и свободы (ст. 10 УИК РФ).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8524892" y="3286124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8667768" y="4714884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8" name="Picture 6" descr="http://im3-tub-ru.yandex.net/i?id=5245205da122b65d8722910aa0f886af-05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8744" y="3500438"/>
            <a:ext cx="1905000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4959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107860"/>
              </p:ext>
            </p:extLst>
          </p:nvPr>
        </p:nvGraphicFramePr>
        <p:xfrm>
          <a:off x="677916" y="165538"/>
          <a:ext cx="11240814" cy="5860906"/>
        </p:xfrm>
        <a:graphic>
          <a:graphicData uri="http://schemas.openxmlformats.org/drawingml/2006/table">
            <a:tbl>
              <a:tblPr/>
              <a:tblGrid>
                <a:gridCol w="3746938"/>
                <a:gridCol w="3746938"/>
                <a:gridCol w="3746938"/>
              </a:tblGrid>
              <a:tr h="34122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</a:p>
                  </a:txBody>
                  <a:tcPr marL="48709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</a:p>
                  </a:txBody>
                  <a:tcPr marL="81182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</a:t>
                      </a:r>
                    </a:p>
                  </a:txBody>
                  <a:tcPr marL="81182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3996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Императивный (властный)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09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Основной метод. Отношения строятся на основе власти и подчинения. Субъекты вправе делать только то, что прямо разрешено.</a:t>
                      </a:r>
                    </a:p>
                  </a:txBody>
                  <a:tcPr marL="81182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Запрет нарушать установленный порядок отбывания наказания под угрозой применения взысканий (выговор, штраф, ШИЗО) .</a:t>
                      </a:r>
                    </a:p>
                  </a:txBody>
                  <a:tcPr marL="81182" marR="48709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7596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Диспозитивный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09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Предоставляет субъектам возможность выбора варианта поведения в пределах, определенных законом.</a:t>
                      </a:r>
                    </a:p>
                  </a:txBody>
                  <a:tcPr marL="81182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осужденного просить о замене длительного свидания на телефонный разговор .</a:t>
                      </a:r>
                    </a:p>
                  </a:txBody>
                  <a:tcPr marL="81182" marR="48709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3996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Поощрительный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09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Используется как средство убеждения и стимулирования правомерного поведения, предоставляя льготы и преимущества.</a:t>
                      </a:r>
                    </a:p>
                  </a:txBody>
                  <a:tcPr marL="81182" marR="81182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Условно-досрочное освобождение, изменение условий отбывания наказания в лучшую сторону </a:t>
                      </a:r>
                    </a:p>
                  </a:txBody>
                  <a:tcPr marL="81182" marR="48709" marT="50739" marB="50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14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правового регулирования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61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УИП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общественные отношения, возникающие по поводу и в связи с исполнением и отбыванием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группы отношений 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и условий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отбывания наказания;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средств исправления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(режим, труд, образование, воспитание);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прав, свобод и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интересов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осужденных;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в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адаптации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ресоциализации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после освобождения.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Исполнение наказания всегда связано с принудительными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правоограничениями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его порядок должен быть четко урегулирован федеральным законом (ч. 3 ст. 55 Конституции РФ) </a:t>
            </a:r>
          </a:p>
        </p:txBody>
      </p:sp>
    </p:spTree>
    <p:extLst>
      <p:ext uri="{BB962C8B-B14F-4D97-AF65-F5344CB8AC3E}">
        <p14:creationId xmlns:p14="http://schemas.microsoft.com/office/powerpoint/2010/main" val="96635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уголовно-исполнительного права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387366"/>
            <a:ext cx="11902966" cy="52656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отрасли отражает структуру Уголовно-исполнительного кодекса РФ 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часть: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Понятие, цели, задачи и принципы законодательства;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положение осужденных;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и органы, исполняющие наказания;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их деятельностью.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Особенная часть: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исполнения конкретных видов наказаний:</a:t>
            </a: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связанных с изоляцией (штраф, обязательные/исправительные работы, ограничение свободы);</a:t>
            </a:r>
          </a:p>
          <a:p>
            <a:pPr lvl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 изоляцией (арест, лишение свободы в колониях разных режимов, тюрьмах).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отбывания наказания;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и контроль за лицами, отбывшими наказание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3596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751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другими отраслями права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796158"/>
            <a:ext cx="11808372" cy="569135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УИП тесно взаимодействует с другими правовыми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отраслями.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175550"/>
              </p:ext>
            </p:extLst>
          </p:nvPr>
        </p:nvGraphicFramePr>
        <p:xfrm>
          <a:off x="70945" y="1340070"/>
          <a:ext cx="11902964" cy="5347094"/>
        </p:xfrm>
        <a:graphic>
          <a:graphicData uri="http://schemas.openxmlformats.org/drawingml/2006/table">
            <a:tbl>
              <a:tblPr/>
              <a:tblGrid>
                <a:gridCol w="5951482"/>
                <a:gridCol w="5951482"/>
              </a:tblGrid>
              <a:tr h="210902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Отрасль права</a:t>
                      </a: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 связи</a:t>
                      </a:r>
                    </a:p>
                  </a:txBody>
                  <a:tcPr marL="62206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2164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основание.</a:t>
                      </a: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Уголовное право определяет, </a:t>
                      </a:r>
                      <a:r>
                        <a:rPr lang="ru-RU" sz="1800" b="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</a:t>
                      </a: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является преступлением и </a:t>
                      </a:r>
                      <a:r>
                        <a:rPr lang="ru-RU" sz="1800" b="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какое</a:t>
                      </a: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наказание назначается. УИП регулирует </a:t>
                      </a:r>
                      <a:r>
                        <a:rPr lang="ru-RU" sz="1800" b="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реализации</a:t>
                      </a: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этого наказания .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8766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Уголовно-процессуальное право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Регулирует процедуру вынесения приговора. УИП вступает в силу с момента вступления приговора в законную силу.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4299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Используются механизмы государственного управления и контроля, общие принципы деятельности органов власти.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4299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Регулирует привлечение осужденных к труду, условия и оплату их труда (с изъятиями, установленными УИК) .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7698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Гражданское, семейное право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Регулируют имущественные, наследственные и семейные отношения осужденных, поскольку в местах лишения свободы они не лишены гражданской правоспособности.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8766">
                <a:tc>
                  <a:txBody>
                    <a:bodyPr/>
                    <a:lstStyle/>
                    <a:p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социального обеспечения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24" marR="62206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Регулирует вопросы пенсионного и страхового обеспечения осужденных (например, обязательное социальное страхование) </a:t>
                      </a:r>
                    </a:p>
                  </a:txBody>
                  <a:tcPr marL="62206" marR="37324" marT="38879" marB="388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814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уголовно-исполнительного права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— это основополагающие идеи, на которых строится отрасль 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строгое соблюдение закона всеми участниками правоотношений.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уважение чести и достоинства осужденного, запрет жестокого обращения.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и индивидуализация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применение разных условий отбывания наказания в зависимости от личности осужденного, его поведения, тяжести преступления.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наказания с исправительным воздействием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кара не является самоцелью, она должна сочетаться с мерами воспитания, труда и образования для исправления 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применение мер принуждения и стимулирования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баланс между карательными санкциями и поощрениями для законопослушного поведения.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678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закрепления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чем заключается главное отличие предмета УИП от предмета уголовного права?</a:t>
            </a:r>
          </a:p>
          <a:p>
            <a:r>
              <a:rPr lang="ru-RU" dirty="0"/>
              <a:t>Почему метод УИП называют «комплексным»?</a:t>
            </a:r>
          </a:p>
          <a:p>
            <a:r>
              <a:rPr lang="ru-RU" dirty="0"/>
              <a:t>Как вы считаете, какая наука (отрасль права) оказывает наибольшее влияние на УИП и почему?</a:t>
            </a:r>
          </a:p>
          <a:p>
            <a:r>
              <a:rPr lang="ru-RU" dirty="0"/>
              <a:t>Что такое «</a:t>
            </a:r>
            <a:r>
              <a:rPr lang="ru-RU" dirty="0" err="1"/>
              <a:t>ресоциализация</a:t>
            </a:r>
            <a:r>
              <a:rPr lang="ru-RU" dirty="0"/>
              <a:t>» и почему она является ключевой задачей современной науки и политики?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559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2794" y="274638"/>
            <a:ext cx="5143536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/>
              <a:t>Задание на самостоятельную работу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490" y="1600200"/>
            <a:ext cx="11821510" cy="5029200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itchFamily="18" charset="0"/>
              </a:rPr>
              <a:t>Вопросы к семинару</a:t>
            </a:r>
          </a:p>
          <a:p>
            <a:pPr marL="514350" indent="-514350" fontAlgn="base" hangingPunct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Уголовно-исполнительная политика.</a:t>
            </a:r>
          </a:p>
          <a:p>
            <a:pPr marL="514350" indent="-514350" fontAlgn="base" hangingPunct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уголовно-исполнительного права.</a:t>
            </a:r>
          </a:p>
          <a:p>
            <a:pPr marL="514350" indent="-514350" fontAlgn="base" hangingPunct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 уголовно-исполнительного права в системе российского права и его взаимосвязь с другими отраслями права.</a:t>
            </a:r>
          </a:p>
          <a:p>
            <a:pPr marL="514350" indent="-514350" fontAlgn="base" hangingPunct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 система курса уголовно-исполнительного права.</a:t>
            </a:r>
          </a:p>
          <a:p>
            <a:pPr algn="ctr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 докладов: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уголовно-исполнительной политики в современный период развития общества.</a:t>
            </a: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дальнейшего развития уголовно-исполнительного права в связи с принятием Концепции развития уголовно-исполнительной системы Российской Федерации .</a:t>
            </a:r>
          </a:p>
          <a:p>
            <a:pPr algn="ctr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самостоятельной подготовки: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соотношение социальной, уголовной и уголовно-исполнительной политики? </a:t>
            </a: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факторы определяют содержание уголовно-исполнительной политики?</a:t>
            </a: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предмет и методы уголовно-исполнительного права?</a:t>
            </a: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какими отраслями наук связано уголовно-исполнительное право, в чем проявляется данная связь?</a:t>
            </a:r>
          </a:p>
          <a:p>
            <a:pPr lvl="0">
              <a:buFont typeface="+mj-lt"/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предмет и задачи курса уголовно-исполнительного права?</a:t>
            </a:r>
          </a:p>
          <a:p>
            <a:pPr lvl="0" algn="ctr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s://im1-tub-ru.yandex.net/i?id=d636985dca016afdea1f2cb901b1ea68&amp;n=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29" y="214290"/>
            <a:ext cx="3373966" cy="1238250"/>
          </a:xfrm>
          <a:prstGeom prst="rect">
            <a:avLst/>
          </a:prstGeom>
          <a:noFill/>
        </p:spPr>
      </p:pic>
      <p:pic>
        <p:nvPicPr>
          <p:cNvPr id="9220" name="Picture 4" descr="https://im0-tub-ru.yandex.net/i?id=7dd13a484c177319b2c6a9ca00290907&amp;n=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96331" y="214290"/>
            <a:ext cx="3527352" cy="1238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9550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1072</Words>
  <Application>Microsoft Office PowerPoint</Application>
  <PresentationFormat>Широкоэкранный</PresentationFormat>
  <Paragraphs>176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quote-cjk-patch</vt:lpstr>
      <vt:lpstr>Times New Roman</vt:lpstr>
      <vt:lpstr>Тема Office</vt:lpstr>
      <vt:lpstr>Тема 1.1. Уголовно-исполнительная политика.  Уголовно-исполнительное право: понятие, цели, задачи, принципы</vt:lpstr>
      <vt:lpstr>Вопросы:</vt:lpstr>
      <vt:lpstr>Определение (Понятие) </vt:lpstr>
      <vt:lpstr>Содержание уголовно-исполнительной политики выражается в разработке основных направлений порядка деятельности учреждений и органов, исполняющих наказания; порядка участия органов государственной власти и органов местного самоуправления, иных организаций, общественных объединений и отдельных граждан в исправлении осужденных; в определении характера применяемых к ним средств исправления и мероприятий, направленных на оказание помощи лицам, освобожденным из мест лишения свободы, в бытовом и трудовом устройстве.</vt:lpstr>
      <vt:lpstr>Цели уголовно-исполнительной политики </vt:lpstr>
      <vt:lpstr>Задачи (практическая реализация) </vt:lpstr>
      <vt:lpstr>Содержание политики </vt:lpstr>
      <vt:lpstr>Стратегия УИП (вектор развития) </vt:lpstr>
      <vt:lpstr>Место УИП в политике борьбы с преступностью </vt:lpstr>
      <vt:lpstr>Презентация PowerPoint</vt:lpstr>
      <vt:lpstr>Субъекты формирования (Правотворчество и общество) </vt:lpstr>
      <vt:lpstr>Итоговый вывод </vt:lpstr>
      <vt:lpstr>Вопросы</vt:lpstr>
      <vt:lpstr>Понятие уголовно-исполнительного права.</vt:lpstr>
      <vt:lpstr>Презентация PowerPoint</vt:lpstr>
      <vt:lpstr>Методом УИП являются способы воздействия наказанием на осужденного в процессе его исполнения.</vt:lpstr>
      <vt:lpstr>Презентация PowerPoint</vt:lpstr>
      <vt:lpstr>Предмет правового регулирования </vt:lpstr>
      <vt:lpstr>Система уголовно-исполнительного права </vt:lpstr>
      <vt:lpstr>Связь с другими отраслями права </vt:lpstr>
      <vt:lpstr>Принципы уголовно-исполнительного права </vt:lpstr>
      <vt:lpstr>Вопросы для закрепления </vt:lpstr>
      <vt:lpstr>Задание на самостоятельную работу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1.1. Уголовно-исполнительная политика.  Уголовно-исполнительное право: понятие, цели, задачи, принципы</dc:title>
  <dc:creator>Kovanova</dc:creator>
  <cp:lastModifiedBy>Kovanova</cp:lastModifiedBy>
  <cp:revision>14</cp:revision>
  <dcterms:created xsi:type="dcterms:W3CDTF">2026-09-01T07:34:31Z</dcterms:created>
  <dcterms:modified xsi:type="dcterms:W3CDTF">2026-09-01T09:32:44Z</dcterms:modified>
</cp:coreProperties>
</file>