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72" r:id="rId15"/>
    <p:sldId id="268" r:id="rId16"/>
    <p:sldId id="269" r:id="rId17"/>
    <p:sldId id="270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22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517D-D5ED-4CB6-8D8D-A458EE1307B2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D043-251C-4941-96B6-F9A611811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958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517D-D5ED-4CB6-8D8D-A458EE1307B2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D043-251C-4941-96B6-F9A611811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22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517D-D5ED-4CB6-8D8D-A458EE1307B2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D043-251C-4941-96B6-F9A611811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004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517D-D5ED-4CB6-8D8D-A458EE1307B2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D043-251C-4941-96B6-F9A611811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953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517D-D5ED-4CB6-8D8D-A458EE1307B2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D043-251C-4941-96B6-F9A611811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388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517D-D5ED-4CB6-8D8D-A458EE1307B2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D043-251C-4941-96B6-F9A611811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36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517D-D5ED-4CB6-8D8D-A458EE1307B2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D043-251C-4941-96B6-F9A611811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184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517D-D5ED-4CB6-8D8D-A458EE1307B2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D043-251C-4941-96B6-F9A611811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3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517D-D5ED-4CB6-8D8D-A458EE1307B2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D043-251C-4941-96B6-F9A611811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657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517D-D5ED-4CB6-8D8D-A458EE1307B2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D043-251C-4941-96B6-F9A611811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704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8517D-D5ED-4CB6-8D8D-A458EE1307B2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D043-251C-4941-96B6-F9A611811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753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8517D-D5ED-4CB6-8D8D-A458EE1307B2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ED043-251C-4941-96B6-F9A611811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исполнения управленческих решений в правоохранительных органах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51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и значение организации исполнения управленческих решений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Требования, предъявляемые к организации исполнения решений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организации исполнения решений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элементы (стадии) процесса организации исполнения решений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Уяснение и детализация управленческих решений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и расстановка исполнителей, их инструктаж и обучение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правила подбора исполнителей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исполнителей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обеспечения исполнителей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576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0417" y="34770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исполнения управленческих решений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исполнения управленческого решения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система целенаправленных действий субъекта управления по созданию условий, необходимых для эффективной реализации принятого решения, включающая подбор и расстановку исполнителей, их инструктаж, обеспечение деятельности и координацию усилий.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организации исполнения решений: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переход от принятия решения к его практической реализации;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создаёт условия для достижения поставленных целей;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минимизирует риски неисполнения или некачественного исполнения;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рационально использовать имеющиеся ресурсы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6241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предъявляемые к организации исполнения решений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требования: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Целенаправленность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все действия подчинены достижению цели решения.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учёт всех факторов и взаимосвязей.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чёткое определение задач, сроков, ответственных.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обеспеченность ресурсами и возможностями.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оперативность в доведении задач и начале работы.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соответствие исполнителей характеру задач.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персональная ответственность 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2721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организации исполнения решений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52338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организации исполнения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руководители и органы управления, осуществляющие организаторскую работу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b="1" dirty="0" smtClean="0"/>
          </a:p>
          <a:p>
            <a:endParaRPr lang="ru-RU" b="1" dirty="0"/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руководитель, который организует работу и несёт ответственность за её результаты</a:t>
            </a:r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121366"/>
              </p:ext>
            </p:extLst>
          </p:nvPr>
        </p:nvGraphicFramePr>
        <p:xfrm>
          <a:off x="957942" y="2647406"/>
          <a:ext cx="10711543" cy="2788920"/>
        </p:xfrm>
        <a:graphic>
          <a:graphicData uri="http://schemas.openxmlformats.org/drawingml/2006/table">
            <a:tbl>
              <a:tblPr/>
              <a:tblGrid>
                <a:gridCol w="5063278"/>
                <a:gridCol w="5648265"/>
              </a:tblGrid>
              <a:tr h="422728">
                <a:tc>
                  <a:txBody>
                    <a:bodyPr/>
                    <a:lstStyle/>
                    <a:p>
                      <a:pPr algn="l"/>
                      <a:r>
                        <a:rPr lang="ru-RU" b="0" dirty="0" smtClean="0">
                          <a:effectLst/>
                          <a:latin typeface="quote-cjk-patch"/>
                        </a:rPr>
                        <a:t>Субъект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  <a:latin typeface="quote-cjk-patch"/>
                        </a:rPr>
                        <a:t>Функции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22728">
                <a:tc>
                  <a:txBody>
                    <a:bodyPr/>
                    <a:lstStyle/>
                    <a:p>
                      <a:r>
                        <a:rPr lang="ru-RU" b="1" dirty="0">
                          <a:effectLst/>
                          <a:latin typeface="quote-cjk-patch"/>
                        </a:rPr>
                        <a:t>Руководитель органа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Общее руководство, принятие решений, контроль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22728">
                <a:tc>
                  <a:txBody>
                    <a:bodyPr/>
                    <a:lstStyle/>
                    <a:p>
                      <a:r>
                        <a:rPr lang="ru-RU" b="1" dirty="0">
                          <a:effectLst/>
                          <a:latin typeface="quote-cjk-patch"/>
                        </a:rPr>
                        <a:t>Заместители руководителя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Координация направлений деятельности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22728">
                <a:tc>
                  <a:txBody>
                    <a:bodyPr/>
                    <a:lstStyle/>
                    <a:p>
                      <a:r>
                        <a:rPr lang="ru-RU" b="1" dirty="0">
                          <a:effectLst/>
                          <a:latin typeface="quote-cjk-patch"/>
                        </a:rPr>
                        <a:t>Руководители подразделений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Организация исполнения в своих подразделениях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22728">
                <a:tc>
                  <a:txBody>
                    <a:bodyPr/>
                    <a:lstStyle/>
                    <a:p>
                      <a:r>
                        <a:rPr lang="ru-RU" b="1" dirty="0">
                          <a:effectLst/>
                          <a:latin typeface="quote-cjk-patch"/>
                        </a:rPr>
                        <a:t>Штабные подразделения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Аналитическое и организационное обеспечение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22728">
                <a:tc>
                  <a:txBody>
                    <a:bodyPr/>
                    <a:lstStyle/>
                    <a:p>
                      <a:r>
                        <a:rPr lang="ru-RU" b="1">
                          <a:effectLst/>
                          <a:latin typeface="quote-cjk-patch"/>
                        </a:rPr>
                        <a:t>Кадровые аппараты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Подбор и расстановка исполнителей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6017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элементы (стадии) процесса организации исполнения решений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4"/>
            <a:ext cx="11118669" cy="491480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этап — Уяснение и детализация решения: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осмысление общих задач, средств и способов исполнения;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формулирование конкретных заданий для исполнителей 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этап — Подбор и расстановка исполнителей: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кандидатов и выбор работников;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расстановки с учётом функциональных обязанностей и личностных качеств;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инструктаж и обучение 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этап — Обеспечение деятельности исполнителей: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правовое, психологическое, материально-техническое обеспечение;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взаимодействия и координация 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Четвёртый этап — Контроль и регулирование: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оперативное руководство реализацией решения;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результатов и корректировка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2268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Уяснение управленческого решения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754" y="1227908"/>
            <a:ext cx="11197046" cy="54776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Уяснение решения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осмысление исполнителем содержания, цели и задач управленческого решения.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необходимо уяснить: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смысл и цель решения;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конкретные задачи и ожидаемые результаты;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и последовательность действий;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и роль в общей системе мероприятий;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и возможные сложности.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Смысловой барьер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препятствие к пониманию решения — должен быть преодолён, так как это влияет на качество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381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процесса детализации управленческих решений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925" y="1825625"/>
            <a:ext cx="11625943" cy="476676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Детализация решения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конкретизация общего решения применительно к задачам и условиям конкретных исполнителей.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Конкретизация и детализация необходимы для того, чтобы: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спланировать мероприятия, необходимые для реализации решения;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сформулировать конкретные задачи перед исполнителями;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проблемные аспекты, не отражённые в общей формулировке;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необходимость во взаимодействии исполнителей;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устранить дублирование действий;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контроль и оценку результатов 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решений, требующих детализации: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общего характера (приказ об активизации борьбы с преступностью);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сложные и комплексные решения (план обеспечения безопасности при массовом мероприятии)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820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и расстановка исполнителей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926" y="1227909"/>
            <a:ext cx="11617234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исполнителей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изучение кандидатов и выбор работника для назначения на должность или выполнения задания .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Расстановка исполнителей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распределение работников по участкам работы с учётом их квалификации и особенностей задач.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правила подбора исполнителей: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сложность задания должна достигать верхней границы возможностей исполнителя — это обеспечивает его развитие 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023234"/>
              </p:ext>
            </p:extLst>
          </p:nvPr>
        </p:nvGraphicFramePr>
        <p:xfrm>
          <a:off x="566057" y="3274422"/>
          <a:ext cx="11382102" cy="2468880"/>
        </p:xfrm>
        <a:graphic>
          <a:graphicData uri="http://schemas.openxmlformats.org/drawingml/2006/table">
            <a:tbl>
              <a:tblPr/>
              <a:tblGrid>
                <a:gridCol w="5621859"/>
                <a:gridCol w="5760243"/>
              </a:tblGrid>
              <a:tr h="304850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effectLst/>
                          <a:latin typeface="quote-cjk-patch"/>
                        </a:rPr>
                        <a:t>Правило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effectLst/>
                          <a:latin typeface="quote-cjk-patch"/>
                        </a:rPr>
                        <a:t>Содержание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84761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  <a:latin typeface="quote-cjk-patch"/>
                        </a:rPr>
                        <a:t>Правило 1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Сначала сформулировать задачу, затем подобрать исполнителя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84761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  <a:latin typeface="quote-cjk-patch"/>
                        </a:rPr>
                        <a:t>Правило 2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Уровень сложности задания не должен превышать возможности исполнителя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84761">
                <a:tc>
                  <a:txBody>
                    <a:bodyPr/>
                    <a:lstStyle/>
                    <a:p>
                      <a:r>
                        <a:rPr lang="ru-RU" sz="1600" b="1">
                          <a:effectLst/>
                          <a:latin typeface="quote-cjk-patch"/>
                        </a:rPr>
                        <a:t>Правило 3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Учитывать функциональные обязанности, знания, умения и личностные особенности 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8831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Инструктаж и обучение исполнителей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71154"/>
            <a:ext cx="10515600" cy="578684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Инструктаж исполнителей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доведение до исполнителей четких указаний о порядке выполнения управленческого решения 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Вопросы, освещаемые при инструктаже: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решения и цель его выполнения;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запланированные мероприятия и задачи структурных подразделений;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 действия конкретного подразделения;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обстановки и возможных факторов противодействия;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 изменения обстановки и варианты действий;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временной период исполнения;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поддержания коммуникации;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материально-технического обеспечения;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и порядок контроля 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обучения: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учения, тренировки, репетиции, практические занятия, изучение правовых актов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828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правила подбора исполнителей (расширенно)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297" y="1367246"/>
            <a:ext cx="11826240" cy="525997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1.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Необходимо вначале сформулировать задачу, а затем подобрать исполнителя, а не наоборот. Орган должен решать первостепенные задачи, а не ограничиваться возможностями кадрового состава 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2.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Уровень сложности задания не должен превышать границы возможностей исполнителей: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превышение сложности может привести к срыву задания;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поручение лёгких заданий опытному исполнителю нецелесообразно 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3.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При выборе исполнителя необходимо учитывать: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функциональные обязанности;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и умения;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особенности личности;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 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4.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Сложность задания должна достигать верхней границы возможностей исполнителя. Исключения возможны при условии, что последствия неисполнения не будут серьёзными и есть время для повторного поручения 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1023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617696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«Принцип соответствия сложности задания возможностям исполнителя»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 управления правоохранительными органами подбор исполнителей строится по принципу «задача определяет исполнителя». Например, при организации профилактической операции по IT-преступлениям руководитель сначала формулирует задачу: необходимо провести беседы с представителями организаций и предприятий, разъяснить способы совершения преступлений и меры защиты. И только после этого подбираются исполнители, обладающие навыками общения, знанием законодательства и базовым пониманием IT-сферы.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 города Кургана в 2025 году именно таким образом было организовано 450 личных встреч с представителями организаций и предприятий, профилактической работой охвачено более 35 тысяч граждан. Это показывает, что правильный подбор позволяет достичь максимального охвата при ограниченных кадровых ресурсах.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Дополнительный пример: «Правило соответствия сложности задания и возможностей исполнителя»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Нижнем Новгороде для обеспечения охраны общественного порядка городская администрация приняла решение о ежемесячной социальной поддержке полицейских, задействованных в охране общественного порядка, в размере 10 тысяч рублей. Это управленческое решение при исполнении также потребовало чёткого распределения задач и инструктажа между руководителями и исполнителями (сотрудниками полиции).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116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исполнителей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63772"/>
            <a:ext cx="10515600" cy="52979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исполнителей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комплекс мер по созданию условий для успешного выполнения решения.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Правовое обеспечение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наделение исполнителей правами и полномочиями, необходимыми для выполнения решения 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Организационное обеспечение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создание организационных условий, инструкций, рекомендаций, памяток 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Материально-техническое обеспечение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предоставление техники, средств связи, транспорта 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обеспечение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формирование готовности исполнителя к полной самоотдаче 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обеспечение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установление каналов получения и передачи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622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96091"/>
            <a:ext cx="10515600" cy="588087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«Материально-техническое обеспечение как условие исполнения решения»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практике Ростова-на-Дону в 2024 году для обеспечения охраны общественного порядка при проведении почти 2000 культурных и спортивных мероприятий было задействовано около 16,5 тысяч сотрудников органов внутренних дел. Исполнение решения такого масштаба потребовало заблаговременного материально-технического обеспечения: транспорта, средств связи, экипировки, а также механизмов координации в период проведения мероприятий.</a:t>
            </a:r>
          </a:p>
          <a:p>
            <a:pPr marL="0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Дополнительный пример: «Обеспечение через укрепление инфраструктуры»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Нижнем Новгороде для обеспечения эффективной работы участковых уполномоченных и создания условий для их общения с гражданами в 2025 году был завершён ремонт помещения участкового пункта полиции Советского района, а на 2026 год запланирован ремонт ещё 5 участковых пунктов полиции. Это свидетельствует о том, что исполнение управленческих решений требует соответствующего инфраструктурного обеспечения.</a:t>
            </a:r>
          </a:p>
          <a:p>
            <a:pPr marL="0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«Межведомственное взаимодействие как механизм координации»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Хабаровском крае совместная работа бизнес-омбудсмена и органов прокуратуры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demonstrates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эффективность межведомственного взаимодействия при исполнении управленческих решений. По обращению бизнес-омбудсмена в прокуратуру края о проекте муниципального нормативного правового акта, который мог нарушить права владельцев рекламных конструкций и содержал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коррупциогенные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факторы, прокуратура незамедлительно организовала проверку, подтвердила доводы заявителя и направила разработчику требование об устранении нарушений. В результате проект был снят с рассмотрения.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пример можно использовать для иллюстрации слайда 13: координация действий разных органов (бизнес-омбудсмен, прокуратура, муниципальная администрация) позволила предотвратить принятие и исполнение неправомерного решения.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940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взаимодействия и координация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67246"/>
            <a:ext cx="10515600" cy="480971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исполнителей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согласованная деятельность различных подразделений и сотрудников для достижения общей цели.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 действий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обеспечение согласованности усилий всех участников.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организации взаимодействия: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форм, способов и средств взаимодействия;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каналов получения и передачи информации;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форм отчёта и учёта результатов;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совместных совещаний и инструктажей.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устранение дублирования, обеспечение согласованности и повышение эффективности исполнения 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240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обеспечения деятельности исполнителей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7787439"/>
              </p:ext>
            </p:extLst>
          </p:nvPr>
        </p:nvGraphicFramePr>
        <p:xfrm>
          <a:off x="348343" y="1314993"/>
          <a:ext cx="11591107" cy="5181602"/>
        </p:xfrm>
        <a:graphic>
          <a:graphicData uri="http://schemas.openxmlformats.org/drawingml/2006/table">
            <a:tbl>
              <a:tblPr/>
              <a:tblGrid>
                <a:gridCol w="2733159"/>
                <a:gridCol w="8857948"/>
              </a:tblGrid>
              <a:tr h="396523"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</a:t>
                      </a: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обеспечения</a:t>
                      </a:r>
                    </a:p>
                  </a:txBody>
                  <a:tcPr marL="56585" marR="94309" marT="58943" marB="589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и характеристика</a:t>
                      </a:r>
                    </a:p>
                  </a:txBody>
                  <a:tcPr marL="94309" marR="94309" marT="58943" marB="589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39667">
                <a:tc>
                  <a:txBody>
                    <a:bodyPr/>
                    <a:lstStyle/>
                    <a:p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85" marR="94309" marT="58943" marB="589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Наделение исполнителей правами и полномочиями; внесение изменений в должностные инструкции; определение пределов действий «по усмотрению» </a:t>
                      </a:r>
                    </a:p>
                  </a:txBody>
                  <a:tcPr marL="94309" marR="56585" marT="58943" marB="589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84365">
                <a:tc>
                  <a:txBody>
                    <a:bodyPr/>
                    <a:lstStyle/>
                    <a:p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Организационное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85" marR="94309" marT="58943" marB="589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инструкций, рекомендаций, памяток; определение порядка работы; внесение изменений в «набор» функций</a:t>
                      </a:r>
                    </a:p>
                  </a:txBody>
                  <a:tcPr marL="94309" marR="56585" marT="58943" marB="589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73862">
                <a:tc>
                  <a:txBody>
                    <a:bodyPr/>
                    <a:lstStyle/>
                    <a:p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Материально-техническое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85" marR="94309" marT="58943" marB="589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техники, средств связи, транспорта, расходных материалов </a:t>
                      </a:r>
                    </a:p>
                  </a:txBody>
                  <a:tcPr marL="94309" marR="56585" marT="58943" marB="589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84365">
                <a:tc>
                  <a:txBody>
                    <a:bodyPr/>
                    <a:lstStyle/>
                    <a:p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85" marR="94309" marT="58943" marB="589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готовности к самоотдаче; личный пример и авторитет руководителя; стимулирование ответственности </a:t>
                      </a:r>
                    </a:p>
                  </a:txBody>
                  <a:tcPr marL="94309" marR="56585" marT="58943" marB="589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29061">
                <a:tc>
                  <a:txBody>
                    <a:bodyPr/>
                    <a:lstStyle/>
                    <a:p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85" marR="94309" marT="58943" marB="589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Установление каналов получения и передачи информации; определение форм отчёта и учёта</a:t>
                      </a:r>
                    </a:p>
                  </a:txBody>
                  <a:tcPr marL="94309" marR="56585" marT="58943" marB="589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73759">
                <a:tc>
                  <a:txBody>
                    <a:bodyPr/>
                    <a:lstStyle/>
                    <a:p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Кадровое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85" marR="94309" marT="58943" marB="589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Подбор и расстановка исполнителей; повышение квалификации; обучение </a:t>
                      </a:r>
                    </a:p>
                  </a:txBody>
                  <a:tcPr marL="94309" marR="56585" marT="58943" marB="589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245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36617"/>
            <a:ext cx="10515600" cy="494034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исполнения решений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ключевой этап управленческого цикла, обеспечивающий переход от принятия решения к его практической реализации.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стадии процесса: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уяснение и детализация решения → подбор и расстановка исполнителей → инструктаж и обучение → обеспечение деятельности → организация взаимодействия → контроль.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исполнителей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осуществляется по правилам: задача определяет исполнителя; сложность соответствует возможностям; учитываются функциональные обязанности и личностные качества.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Инструктаж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важнейший инструмент минимизации рисков неисполнения решения.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включает правовой, организационный, материально-технический, психологический и информационный компоненты.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исполнения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достигается через комплексный подход, координацию усилий и контроль на всех этапах.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3083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087" y="174171"/>
            <a:ext cx="11930742" cy="6002792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требований к организации исполнения решений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Заполните таблицу, раскрыв содержание каждого требования и приведя пример из практики правоохранительных органов.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273892"/>
              </p:ext>
            </p:extLst>
          </p:nvPr>
        </p:nvGraphicFramePr>
        <p:xfrm>
          <a:off x="243840" y="1867692"/>
          <a:ext cx="11504022" cy="4846616"/>
        </p:xfrm>
        <a:graphic>
          <a:graphicData uri="http://schemas.openxmlformats.org/drawingml/2006/table">
            <a:tbl>
              <a:tblPr/>
              <a:tblGrid>
                <a:gridCol w="3834674"/>
                <a:gridCol w="3834674"/>
                <a:gridCol w="3834674"/>
              </a:tblGrid>
              <a:tr h="605827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effectLst/>
                          <a:latin typeface="quote-cjk-patch"/>
                        </a:rPr>
                        <a:t>Требование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effectLst/>
                          <a:latin typeface="quote-cjk-patch"/>
                        </a:rPr>
                        <a:t>Содержание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effectLst/>
                          <a:latin typeface="quote-cjk-patch"/>
                        </a:rPr>
                        <a:t>Пример из практики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605827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Целенаправленность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605827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Системность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605827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Конкретность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605827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Реальность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605827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Своевременность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605827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Компетентность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605827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Ответственность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9234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549" y="156754"/>
            <a:ext cx="11817531" cy="65662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ситуация «Подбор исполнителей»</a:t>
            </a:r>
          </a:p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Руководителю отдела поручено организовать профилактическое мероприятие по предупреждению дистанционных мошенничеств среди пожилых граждан. В отделе работают: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 А — опытный, хорошо знает законодательство, но не обладает навыками публичных выступлений;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 Б — молодой специалист, легко устанавливает контакт с людьми, но недостаточно знает нормативную базу;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 В — имеет опыт работы с пожилыми гражданами, но низкую мотивацию к дополнительной нагрузке.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Кого из сотрудников целесообразно назначить исполнителем? Обоснуйте выбор, опираясь на правила подбора исполнителей.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меры обеспечения деятельности необходимо предусмотреть для выбранного исполнителя?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риски возможны при назначении каждого из трёх сотрудников?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отчёта: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письменный ответ с обоснованием.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671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9337"/>
            <a:ext cx="10515600" cy="651401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Задание </a:t>
            </a:r>
            <a:r>
              <a:rPr lang="ru-RU" b="1" dirty="0" smtClean="0"/>
              <a:t>3. </a:t>
            </a:r>
            <a:r>
              <a:rPr lang="ru-RU" b="1" dirty="0"/>
              <a:t>Разработка инструктажа исполнителей</a:t>
            </a:r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В </a:t>
            </a:r>
            <a:r>
              <a:rPr lang="ru-RU" b="1" dirty="0"/>
              <a:t>инструктаже отразить:</a:t>
            </a:r>
            <a:endParaRPr lang="ru-RU" dirty="0"/>
          </a:p>
          <a:p>
            <a:r>
              <a:rPr lang="ru-RU" dirty="0"/>
              <a:t>общую характеристику решения и цель;</a:t>
            </a:r>
          </a:p>
          <a:p>
            <a:r>
              <a:rPr lang="ru-RU" dirty="0"/>
              <a:t>задачи структурных подразделений;</a:t>
            </a:r>
          </a:p>
          <a:p>
            <a:r>
              <a:rPr lang="ru-RU" dirty="0"/>
              <a:t>задачи конкретного исполнителя;</a:t>
            </a:r>
          </a:p>
          <a:p>
            <a:r>
              <a:rPr lang="ru-RU" dirty="0"/>
              <a:t>временной период исполнения;</a:t>
            </a:r>
          </a:p>
          <a:p>
            <a:r>
              <a:rPr lang="ru-RU" dirty="0"/>
              <a:t>порядок поддержания коммуникации;</a:t>
            </a:r>
          </a:p>
          <a:p>
            <a:r>
              <a:rPr lang="ru-RU" dirty="0"/>
              <a:t>средства материально-технического обеспечения;</a:t>
            </a:r>
          </a:p>
          <a:p>
            <a:r>
              <a:rPr lang="ru-RU" dirty="0"/>
              <a:t>виды и порядок контроля.</a:t>
            </a:r>
          </a:p>
          <a:p>
            <a:pPr marL="0" indent="0">
              <a:buNone/>
            </a:pPr>
            <a:r>
              <a:rPr lang="ru-RU" b="1" dirty="0"/>
              <a:t>Форма отчёта:</a:t>
            </a:r>
            <a:r>
              <a:rPr lang="ru-RU" dirty="0"/>
              <a:t> текст инструктажа (структурированный по пунктам).</a:t>
            </a:r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10800000" flipV="1">
            <a:off x="838199" y="998774"/>
            <a:ext cx="11014166" cy="11079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Формулировка: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 Разработайте текст инструктажа для исполнителей по следующему решению: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«В целях активизации работы по профилактике правонарушений среди несовершеннолетних провести в образовательных организациях города цикл профилактических бесед в период с 1 по 15 ноября 2026 года».</a:t>
            </a:r>
          </a:p>
        </p:txBody>
      </p:sp>
    </p:spTree>
    <p:extLst>
      <p:ext uri="{BB962C8B-B14F-4D97-AF65-F5344CB8AC3E}">
        <p14:creationId xmlns:p14="http://schemas.microsoft.com/office/powerpoint/2010/main" val="2161415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Анализ видов обеспечения деятельности исполнителей</a:t>
            </a:r>
          </a:p>
          <a:p>
            <a:r>
              <a:rPr lang="ru-RU" b="1" dirty="0"/>
              <a:t>Формулировка:</a:t>
            </a:r>
            <a:r>
              <a:rPr lang="ru-RU" dirty="0"/>
              <a:t> Заполните таблицу, раскрыв содержание каждого </a:t>
            </a:r>
            <a:r>
              <a:rPr lang="ru-RU" dirty="0" smtClean="0"/>
              <a:t>вида </a:t>
            </a:r>
            <a:r>
              <a:rPr lang="ru-RU" dirty="0"/>
              <a:t>обеспечения и приведя пример из практики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927825"/>
              </p:ext>
            </p:extLst>
          </p:nvPr>
        </p:nvGraphicFramePr>
        <p:xfrm>
          <a:off x="408373" y="3293616"/>
          <a:ext cx="11656380" cy="3632196"/>
        </p:xfrm>
        <a:graphic>
          <a:graphicData uri="http://schemas.openxmlformats.org/drawingml/2006/table">
            <a:tbl>
              <a:tblPr/>
              <a:tblGrid>
                <a:gridCol w="3885460"/>
                <a:gridCol w="3885460"/>
                <a:gridCol w="3885460"/>
              </a:tblGrid>
              <a:tr h="654048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effectLst/>
                          <a:latin typeface="quote-cjk-patch"/>
                        </a:rPr>
                        <a:t>Вид обеспечения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  <a:latin typeface="quote-cjk-patch"/>
                        </a:rPr>
                        <a:t>Содержание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  <a:latin typeface="quote-cjk-patch"/>
                        </a:rPr>
                        <a:t>Пример из практики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308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Правовое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308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Организационное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4048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Материально-техническое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308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Психологическое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308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  <a:latin typeface="quote-cjk-patch"/>
                        </a:rPr>
                        <a:t>Информационное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308"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  <a:latin typeface="quote-cjk-patch"/>
                        </a:rPr>
                        <a:t>Кадровое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 flipV="1">
            <a:off x="2646820" y="1799956"/>
            <a:ext cx="1205977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3703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691</Words>
  <Application>Microsoft Office PowerPoint</Application>
  <PresentationFormat>Широкоэкранный</PresentationFormat>
  <Paragraphs>228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quote-cjk-patch</vt:lpstr>
      <vt:lpstr>Times New Roman</vt:lpstr>
      <vt:lpstr>Тема Office</vt:lpstr>
      <vt:lpstr>Организация исполнения управленческих решений в правоохранительных органах </vt:lpstr>
      <vt:lpstr>Презентация PowerPoint</vt:lpstr>
      <vt:lpstr> Понятие организации исполнения управленческих решений </vt:lpstr>
      <vt:lpstr> Требования, предъявляемые к организации исполнения решений </vt:lpstr>
      <vt:lpstr>Субъекты организации исполнения решений </vt:lpstr>
      <vt:lpstr>Основные элементы (стадии) процесса организации исполнения решений </vt:lpstr>
      <vt:lpstr>Уяснение управленческого решения </vt:lpstr>
      <vt:lpstr>Содержание процесса детализации управленческих решений </vt:lpstr>
      <vt:lpstr>Подбор и расстановка исполнителей </vt:lpstr>
      <vt:lpstr>Инструктаж и обучение исполнителей </vt:lpstr>
      <vt:lpstr>Основные правила подбора исполнителей (расширенно) </vt:lpstr>
      <vt:lpstr>Презентация PowerPoint</vt:lpstr>
      <vt:lpstr>Обеспечение деятельности исполнителей </vt:lpstr>
      <vt:lpstr>Презентация PowerPoint</vt:lpstr>
      <vt:lpstr>Организация взаимодействия и координация </vt:lpstr>
      <vt:lpstr>Виды обеспечения деятельности исполнителей </vt:lpstr>
      <vt:lpstr>Выводы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исполнения управленческих решений в правоохранительных органах </dc:title>
  <dc:creator>Kovanova</dc:creator>
  <cp:lastModifiedBy>Kovanova</cp:lastModifiedBy>
  <cp:revision>6</cp:revision>
  <dcterms:created xsi:type="dcterms:W3CDTF">2026-10-13T03:38:51Z</dcterms:created>
  <dcterms:modified xsi:type="dcterms:W3CDTF">2026-10-13T04:20:45Z</dcterms:modified>
</cp:coreProperties>
</file>