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1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5DD500C-5674-4910-A468-FC813D792408}" type="datetimeFigureOut">
              <a:rPr lang="ru-RU" smtClean="0"/>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3146971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5DD500C-5674-4910-A468-FC813D792408}" type="datetimeFigureOut">
              <a:rPr lang="ru-RU" smtClean="0"/>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1194279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5DD500C-5674-4910-A468-FC813D792408}" type="datetimeFigureOut">
              <a:rPr lang="ru-RU" smtClean="0"/>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3963576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5DD500C-5674-4910-A468-FC813D792408}" type="datetimeFigureOut">
              <a:rPr lang="ru-RU" smtClean="0"/>
              <a:t>30.09.2026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403019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5DD500C-5674-4910-A468-FC813D792408}" type="datetimeFigureOut">
              <a:rPr lang="ru-RU" smtClean="0"/>
              <a:t>30.09.2026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231837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5DD500C-5674-4910-A468-FC813D792408}" type="datetimeFigureOut">
              <a:rPr lang="ru-RU" smtClean="0"/>
              <a:t>30.09.2026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245520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5DD500C-5674-4910-A468-FC813D792408}" type="datetimeFigureOut">
              <a:rPr lang="ru-RU" smtClean="0"/>
              <a:t>30.09.2026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2827731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5DD500C-5674-4910-A468-FC813D792408}" type="datetimeFigureOut">
              <a:rPr lang="ru-RU" smtClean="0"/>
              <a:t>30.09.2026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60538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5DD500C-5674-4910-A468-FC813D792408}" type="datetimeFigureOut">
              <a:rPr lang="ru-RU" smtClean="0"/>
              <a:t>30.09.2026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3008059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5DD500C-5674-4910-A468-FC813D792408}" type="datetimeFigureOut">
              <a:rPr lang="ru-RU" smtClean="0"/>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2802644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5DD500C-5674-4910-A468-FC813D792408}" type="datetimeFigureOut">
              <a:rPr lang="ru-RU" smtClean="0"/>
              <a:t>30.09.2026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8E451BF-14B3-42EC-A533-F15063776CD5}" type="slidenum">
              <a:rPr lang="ru-RU" smtClean="0"/>
              <a:t>‹#›</a:t>
            </a:fld>
            <a:endParaRPr lang="ru-RU"/>
          </a:p>
        </p:txBody>
      </p:sp>
    </p:spTree>
    <p:extLst>
      <p:ext uri="{BB962C8B-B14F-4D97-AF65-F5344CB8AC3E}">
        <p14:creationId xmlns:p14="http://schemas.microsoft.com/office/powerpoint/2010/main" val="3427794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DD500C-5674-4910-A468-FC813D792408}" type="datetimeFigureOut">
              <a:rPr lang="ru-RU" smtClean="0"/>
              <a:t>30.09.2026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451BF-14B3-42EC-A533-F15063776CD5}" type="slidenum">
              <a:rPr lang="ru-RU" smtClean="0"/>
              <a:t>‹#›</a:t>
            </a:fld>
            <a:endParaRPr lang="ru-RU"/>
          </a:p>
        </p:txBody>
      </p:sp>
    </p:spTree>
    <p:extLst>
      <p:ext uri="{BB962C8B-B14F-4D97-AF65-F5344CB8AC3E}">
        <p14:creationId xmlns:p14="http://schemas.microsoft.com/office/powerpoint/2010/main" val="323999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latin typeface="Times New Roman" panose="02020603050405020304" pitchFamily="18" charset="0"/>
                <a:cs typeface="Times New Roman" panose="02020603050405020304" pitchFamily="18" charset="0"/>
              </a:rPr>
              <a:t>Тема 1.3. Общие положения исполнения наказаний</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233410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dirty="0" smtClean="0">
                <a:latin typeface="Times New Roman" panose="02020603050405020304" pitchFamily="18" charset="0"/>
                <a:cs typeface="Times New Roman" panose="02020603050405020304" pitchFamily="18" charset="0"/>
              </a:rPr>
              <a:t>1. Понятие </a:t>
            </a:r>
            <a:r>
              <a:rPr lang="ru-RU" sz="2400" dirty="0">
                <a:latin typeface="Times New Roman" panose="02020603050405020304" pitchFamily="18" charset="0"/>
                <a:cs typeface="Times New Roman" panose="02020603050405020304" pitchFamily="18" charset="0"/>
              </a:rPr>
              <a:t>исполнения и отбывания наказания, его основные признаки и</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содержание. Правовое регулирование исполнения (отбывания) наказания.</a:t>
            </a:r>
          </a:p>
        </p:txBody>
      </p:sp>
      <p:sp>
        <p:nvSpPr>
          <p:cNvPr id="3" name="Объект 2"/>
          <p:cNvSpPr>
            <a:spLocks noGrp="1"/>
          </p:cNvSpPr>
          <p:nvPr>
            <p:ph idx="1"/>
          </p:nvPr>
        </p:nvSpPr>
        <p:spPr/>
        <p:txBody>
          <a:bodyPr>
            <a:normAutofit fontScale="92500" lnSpcReduction="20000"/>
          </a:bodyPr>
          <a:lstStyle/>
          <a:p>
            <a:pPr algn="just"/>
            <a:r>
              <a:rPr lang="ru-RU" dirty="0">
                <a:latin typeface="Times New Roman" panose="02020603050405020304" pitchFamily="18" charset="0"/>
                <a:cs typeface="Times New Roman" panose="02020603050405020304" pitchFamily="18" charset="0"/>
              </a:rPr>
              <a:t>Уголовное наказание — это не только карательная мера, назначаемая судом, но и сложный процесс, который начинается после вступления приговора в законную силу и продолжается вплоть до погашения или снятия судимости. В этом процессе различают два тесно связанных, но принципиально разных понятия: </a:t>
            </a:r>
            <a:r>
              <a:rPr lang="ru-RU" b="1" dirty="0">
                <a:latin typeface="Times New Roman" panose="02020603050405020304" pitchFamily="18" charset="0"/>
                <a:cs typeface="Times New Roman" panose="02020603050405020304" pitchFamily="18" charset="0"/>
              </a:rPr>
              <a:t>исполнение наказания</a:t>
            </a:r>
            <a:r>
              <a:rPr lang="ru-RU" dirty="0">
                <a:latin typeface="Times New Roman" panose="02020603050405020304" pitchFamily="18" charset="0"/>
                <a:cs typeface="Times New Roman" panose="02020603050405020304" pitchFamily="18" charset="0"/>
              </a:rPr>
              <a:t> и </a:t>
            </a:r>
            <a:r>
              <a:rPr lang="ru-RU" b="1" dirty="0">
                <a:latin typeface="Times New Roman" panose="02020603050405020304" pitchFamily="18" charset="0"/>
                <a:cs typeface="Times New Roman" panose="02020603050405020304" pitchFamily="18" charset="0"/>
              </a:rPr>
              <a:t>отбывание наказания</a:t>
            </a:r>
            <a:r>
              <a:rPr lang="ru-RU" dirty="0">
                <a:latin typeface="Times New Roman" panose="02020603050405020304" pitchFamily="18" charset="0"/>
                <a:cs typeface="Times New Roman" panose="02020603050405020304" pitchFamily="18" charset="0"/>
              </a:rPr>
              <a:t>. Понимание их соотношения, признаков и содержания составляет основу уголовно-исполнительного права.</a:t>
            </a:r>
          </a:p>
          <a:p>
            <a:pPr algn="just"/>
            <a:r>
              <a:rPr lang="ru-RU" dirty="0">
                <a:latin typeface="Times New Roman" panose="02020603050405020304" pitchFamily="18" charset="0"/>
                <a:cs typeface="Times New Roman" panose="02020603050405020304" pitchFamily="18" charset="0"/>
              </a:rPr>
              <a:t>В соответствии со </a:t>
            </a:r>
            <a:r>
              <a:rPr lang="ru-RU" b="1" dirty="0">
                <a:latin typeface="Times New Roman" panose="02020603050405020304" pitchFamily="18" charset="0"/>
                <a:cs typeface="Times New Roman" panose="02020603050405020304" pitchFamily="18" charset="0"/>
              </a:rPr>
              <a:t>статьёй 7 УИК РФ</a:t>
            </a:r>
            <a:r>
              <a:rPr lang="ru-RU" dirty="0">
                <a:latin typeface="Times New Roman" panose="02020603050405020304" pitchFamily="18" charset="0"/>
                <a:cs typeface="Times New Roman" panose="02020603050405020304" pitchFamily="18" charset="0"/>
              </a:rPr>
              <a:t>, основаниями исполнения наказания являются приговор суда, вступивший в законную силу, а также изменения, внесённые в него в установленном порядке. С момента обращения приговора к исполнению возникают уголовно-исполнительные правоотношения, в рамках которых реализуется весь комплекс </a:t>
            </a:r>
            <a:r>
              <a:rPr lang="ru-RU" dirty="0" err="1">
                <a:latin typeface="Times New Roman" panose="02020603050405020304" pitchFamily="18" charset="0"/>
                <a:cs typeface="Times New Roman" panose="02020603050405020304" pitchFamily="18" charset="0"/>
              </a:rPr>
              <a:t>правоограничений</a:t>
            </a:r>
            <a:r>
              <a:rPr lang="ru-RU" dirty="0">
                <a:latin typeface="Times New Roman" panose="02020603050405020304" pitchFamily="18" charset="0"/>
                <a:cs typeface="Times New Roman" panose="02020603050405020304" pitchFamily="18" charset="0"/>
              </a:rPr>
              <a:t>, предусмотренных конкретным видом наказания.</a:t>
            </a:r>
          </a:p>
          <a:p>
            <a:endParaRPr lang="ru-RU" dirty="0"/>
          </a:p>
        </p:txBody>
      </p:sp>
    </p:spTree>
    <p:extLst>
      <p:ext uri="{BB962C8B-B14F-4D97-AF65-F5344CB8AC3E}">
        <p14:creationId xmlns:p14="http://schemas.microsoft.com/office/powerpoint/2010/main" val="3731958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5897" y="244366"/>
            <a:ext cx="11682248" cy="6503275"/>
          </a:xfrm>
        </p:spPr>
        <p:txBody>
          <a:bodyPr>
            <a:normAutofit fontScale="92500" lnSpcReduction="20000"/>
          </a:bodyPr>
          <a:lstStyle/>
          <a:p>
            <a:pPr marL="0" indent="0">
              <a:buNone/>
            </a:pPr>
            <a:r>
              <a:rPr lang="ru-RU" b="1" dirty="0">
                <a:latin typeface="Times New Roman" panose="02020603050405020304" pitchFamily="18" charset="0"/>
                <a:cs typeface="Times New Roman" panose="02020603050405020304" pitchFamily="18" charset="0"/>
              </a:rPr>
              <a:t>1. Понятие исполнения и отбывания наказания</a:t>
            </a:r>
          </a:p>
          <a:p>
            <a:pPr marL="0" indent="0">
              <a:buNone/>
            </a:pPr>
            <a:r>
              <a:rPr lang="ru-RU" b="1" dirty="0">
                <a:latin typeface="Times New Roman" panose="02020603050405020304" pitchFamily="18" charset="0"/>
                <a:cs typeface="Times New Roman" panose="02020603050405020304" pitchFamily="18" charset="0"/>
              </a:rPr>
              <a:t>1.1. Исполнение наказания</a:t>
            </a:r>
          </a:p>
          <a:p>
            <a:pPr marL="0" indent="0">
              <a:buNone/>
            </a:pPr>
            <a:r>
              <a:rPr lang="ru-RU" b="1" dirty="0">
                <a:latin typeface="Times New Roman" panose="02020603050405020304" pitchFamily="18" charset="0"/>
                <a:cs typeface="Times New Roman" panose="02020603050405020304" pitchFamily="18" charset="0"/>
              </a:rPr>
              <a:t>Исполнение наказания</a:t>
            </a:r>
            <a:r>
              <a:rPr lang="ru-RU" dirty="0">
                <a:latin typeface="Times New Roman" panose="02020603050405020304" pitchFamily="18" charset="0"/>
                <a:cs typeface="Times New Roman" panose="02020603050405020304" pitchFamily="18" charset="0"/>
              </a:rPr>
              <a:t> — это деятельность уполномоченных государственных органов и учреждений (учреждений и органов уголовно-исполнительной системы, судебных приставов, уголовно-исполнительных инспекций и др.) по реализации приговора суда, обеспечению процесса отбывания наказания осуждённым и применению к нему установленных законом мер исправительного воздействия.</a:t>
            </a:r>
          </a:p>
          <a:p>
            <a:pPr marL="0" indent="0">
              <a:buNone/>
            </a:pPr>
            <a:r>
              <a:rPr lang="ru-RU" dirty="0">
                <a:latin typeface="Times New Roman" panose="02020603050405020304" pitchFamily="18" charset="0"/>
                <a:cs typeface="Times New Roman" panose="02020603050405020304" pitchFamily="18" charset="0"/>
              </a:rPr>
              <a:t>Исполнение наказания — это </a:t>
            </a:r>
            <a:r>
              <a:rPr lang="ru-RU" b="1" dirty="0">
                <a:latin typeface="Times New Roman" panose="02020603050405020304" pitchFamily="18" charset="0"/>
                <a:cs typeface="Times New Roman" panose="02020603050405020304" pitchFamily="18" charset="0"/>
              </a:rPr>
              <a:t>функция государства</a:t>
            </a:r>
            <a:r>
              <a:rPr lang="ru-RU" dirty="0">
                <a:latin typeface="Times New Roman" panose="02020603050405020304" pitchFamily="18" charset="0"/>
                <a:cs typeface="Times New Roman" panose="02020603050405020304" pitchFamily="18" charset="0"/>
              </a:rPr>
              <a:t>, его специальных органов. Оно включает:</a:t>
            </a:r>
          </a:p>
          <a:p>
            <a:r>
              <a:rPr lang="ru-RU" dirty="0">
                <a:latin typeface="Times New Roman" panose="02020603050405020304" pitchFamily="18" charset="0"/>
                <a:cs typeface="Times New Roman" panose="02020603050405020304" pitchFamily="18" charset="0"/>
              </a:rPr>
              <a:t>приём осуждённого и его учёт;</a:t>
            </a:r>
          </a:p>
          <a:p>
            <a:r>
              <a:rPr lang="ru-RU" dirty="0">
                <a:latin typeface="Times New Roman" panose="02020603050405020304" pitchFamily="18" charset="0"/>
                <a:cs typeface="Times New Roman" panose="02020603050405020304" pitchFamily="18" charset="0"/>
              </a:rPr>
              <a:t>обеспечение режима содержания (для наказаний, связанных с изоляцией от общества);</a:t>
            </a:r>
          </a:p>
          <a:p>
            <a:r>
              <a:rPr lang="ru-RU" dirty="0">
                <a:latin typeface="Times New Roman" panose="02020603050405020304" pitchFamily="18" charset="0"/>
                <a:cs typeface="Times New Roman" panose="02020603050405020304" pitchFamily="18" charset="0"/>
              </a:rPr>
              <a:t>организацию труда, обучения, воспитательной работы;</a:t>
            </a:r>
          </a:p>
          <a:p>
            <a:r>
              <a:rPr lang="ru-RU" dirty="0">
                <a:latin typeface="Times New Roman" panose="02020603050405020304" pitchFamily="18" charset="0"/>
                <a:cs typeface="Times New Roman" panose="02020603050405020304" pitchFamily="18" charset="0"/>
              </a:rPr>
              <a:t>применение мер поощрения и взыскания;</a:t>
            </a:r>
          </a:p>
          <a:p>
            <a:r>
              <a:rPr lang="ru-RU" dirty="0">
                <a:latin typeface="Times New Roman" panose="02020603050405020304" pitchFamily="18" charset="0"/>
                <a:cs typeface="Times New Roman" panose="02020603050405020304" pitchFamily="18" charset="0"/>
              </a:rPr>
              <a:t>освобождение от отбывания наказания;</a:t>
            </a:r>
          </a:p>
          <a:p>
            <a:r>
              <a:rPr lang="ru-RU" dirty="0">
                <a:latin typeface="Times New Roman" panose="02020603050405020304" pitchFamily="18" charset="0"/>
                <a:cs typeface="Times New Roman" panose="02020603050405020304" pitchFamily="18" charset="0"/>
              </a:rPr>
              <a:t>контроль за поведением условно осуждённых и лиц с отсрочкой отбывания наказания.</a:t>
            </a:r>
          </a:p>
          <a:p>
            <a:endParaRPr lang="ru-RU" dirty="0"/>
          </a:p>
        </p:txBody>
      </p:sp>
    </p:spTree>
    <p:extLst>
      <p:ext uri="{BB962C8B-B14F-4D97-AF65-F5344CB8AC3E}">
        <p14:creationId xmlns:p14="http://schemas.microsoft.com/office/powerpoint/2010/main" val="3215001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0489" y="236482"/>
            <a:ext cx="11548241" cy="6329855"/>
          </a:xfrm>
        </p:spPr>
        <p:txBody>
          <a:bodyPr/>
          <a:lstStyle/>
          <a:p>
            <a:pPr marL="0" indent="0">
              <a:buNone/>
            </a:pPr>
            <a:r>
              <a:rPr lang="ru-RU" b="1" dirty="0">
                <a:latin typeface="Times New Roman" panose="02020603050405020304" pitchFamily="18" charset="0"/>
                <a:cs typeface="Times New Roman" panose="02020603050405020304" pitchFamily="18" charset="0"/>
              </a:rPr>
              <a:t>1.2. Отбывание наказания</a:t>
            </a:r>
          </a:p>
          <a:p>
            <a:pPr marL="0" indent="0">
              <a:buNone/>
            </a:pPr>
            <a:r>
              <a:rPr lang="ru-RU" b="1" dirty="0">
                <a:latin typeface="Times New Roman" panose="02020603050405020304" pitchFamily="18" charset="0"/>
                <a:cs typeface="Times New Roman" panose="02020603050405020304" pitchFamily="18" charset="0"/>
              </a:rPr>
              <a:t>Отбывание наказания</a:t>
            </a:r>
            <a:r>
              <a:rPr lang="ru-RU" dirty="0">
                <a:latin typeface="Times New Roman" panose="02020603050405020304" pitchFamily="18" charset="0"/>
                <a:cs typeface="Times New Roman" panose="02020603050405020304" pitchFamily="18" charset="0"/>
              </a:rPr>
              <a:t> — это процесс </a:t>
            </a:r>
            <a:r>
              <a:rPr lang="ru-RU" dirty="0" err="1">
                <a:latin typeface="Times New Roman" panose="02020603050405020304" pitchFamily="18" charset="0"/>
                <a:cs typeface="Times New Roman" panose="02020603050405020304" pitchFamily="18" charset="0"/>
              </a:rPr>
              <a:t>претерпевания</a:t>
            </a:r>
            <a:r>
              <a:rPr lang="ru-RU" dirty="0">
                <a:latin typeface="Times New Roman" panose="02020603050405020304" pitchFamily="18" charset="0"/>
                <a:cs typeface="Times New Roman" panose="02020603050405020304" pitchFamily="18" charset="0"/>
              </a:rPr>
              <a:t> осуждённым </a:t>
            </a:r>
            <a:r>
              <a:rPr lang="ru-RU" dirty="0" err="1">
                <a:latin typeface="Times New Roman" panose="02020603050405020304" pitchFamily="18" charset="0"/>
                <a:cs typeface="Times New Roman" panose="02020603050405020304" pitchFamily="18" charset="0"/>
              </a:rPr>
              <a:t>правоограничений</a:t>
            </a:r>
            <a:r>
              <a:rPr lang="ru-RU" dirty="0">
                <a:latin typeface="Times New Roman" panose="02020603050405020304" pitchFamily="18" charset="0"/>
                <a:cs typeface="Times New Roman" panose="02020603050405020304" pitchFamily="18" charset="0"/>
              </a:rPr>
              <a:t>, предусмотренных назначенным наказанием, и выполнения возложенных на него обязанностей и запретов в течение установленного судом срока.</a:t>
            </a:r>
          </a:p>
          <a:p>
            <a:pPr marL="0" indent="0">
              <a:buNone/>
            </a:pPr>
            <a:r>
              <a:rPr lang="ru-RU" dirty="0">
                <a:latin typeface="Times New Roman" panose="02020603050405020304" pitchFamily="18" charset="0"/>
                <a:cs typeface="Times New Roman" panose="02020603050405020304" pitchFamily="18" charset="0"/>
              </a:rPr>
              <a:t>Отбывание наказания — это </a:t>
            </a:r>
            <a:r>
              <a:rPr lang="ru-RU" b="1" dirty="0">
                <a:latin typeface="Times New Roman" panose="02020603050405020304" pitchFamily="18" charset="0"/>
                <a:cs typeface="Times New Roman" panose="02020603050405020304" pitchFamily="18" charset="0"/>
              </a:rPr>
              <a:t>состояние осуждённого</a:t>
            </a:r>
            <a:r>
              <a:rPr lang="ru-RU" dirty="0">
                <a:latin typeface="Times New Roman" panose="02020603050405020304" pitchFamily="18" charset="0"/>
                <a:cs typeface="Times New Roman" panose="02020603050405020304" pitchFamily="18" charset="0"/>
              </a:rPr>
              <a:t>, его поведение в условиях исполнения наказания. Оно выражается в:</a:t>
            </a:r>
          </a:p>
          <a:p>
            <a:r>
              <a:rPr lang="ru-RU" dirty="0">
                <a:latin typeface="Times New Roman" panose="02020603050405020304" pitchFamily="18" charset="0"/>
                <a:cs typeface="Times New Roman" panose="02020603050405020304" pitchFamily="18" charset="0"/>
              </a:rPr>
              <a:t>соблюдении требований режима (распорядка дня, правил внутреннего распорядка);</a:t>
            </a:r>
          </a:p>
          <a:p>
            <a:r>
              <a:rPr lang="ru-RU" dirty="0">
                <a:latin typeface="Times New Roman" panose="02020603050405020304" pitchFamily="18" charset="0"/>
                <a:cs typeface="Times New Roman" panose="02020603050405020304" pitchFamily="18" charset="0"/>
              </a:rPr>
              <a:t>выполнении обязанностей (трудиться, возмещать ущерб, проходить лечение);</a:t>
            </a:r>
          </a:p>
          <a:p>
            <a:r>
              <a:rPr lang="ru-RU" dirty="0">
                <a:latin typeface="Times New Roman" panose="02020603050405020304" pitchFamily="18" charset="0"/>
                <a:cs typeface="Times New Roman" panose="02020603050405020304" pitchFamily="18" charset="0"/>
              </a:rPr>
              <a:t>соблюдении запретов (не покидать пределы территории, не менять место жительства без уведомления, не посещать определённые места).</a:t>
            </a:r>
          </a:p>
          <a:p>
            <a:endParaRPr lang="ru-RU" dirty="0"/>
          </a:p>
        </p:txBody>
      </p:sp>
    </p:spTree>
    <p:extLst>
      <p:ext uri="{BB962C8B-B14F-4D97-AF65-F5344CB8AC3E}">
        <p14:creationId xmlns:p14="http://schemas.microsoft.com/office/powerpoint/2010/main" val="2476081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5083" y="260131"/>
            <a:ext cx="10888717" cy="6463862"/>
          </a:xfrm>
        </p:spPr>
        <p:txBody>
          <a:bodyPr>
            <a:normAutofit lnSpcReduction="10000"/>
          </a:bodyPr>
          <a:lstStyle/>
          <a:p>
            <a:pPr marL="0" indent="0" algn="just">
              <a:buNone/>
            </a:pPr>
            <a:r>
              <a:rPr lang="ru-RU" b="1" dirty="0"/>
              <a:t>1.3. Соотношение понятий</a:t>
            </a:r>
          </a:p>
          <a:p>
            <a:pPr marL="0" indent="0" algn="just">
              <a:buNone/>
            </a:pPr>
            <a:r>
              <a:rPr lang="ru-RU" b="1" dirty="0"/>
              <a:t>Исполнение</a:t>
            </a:r>
            <a:r>
              <a:rPr lang="ru-RU" dirty="0"/>
              <a:t> и </a:t>
            </a:r>
            <a:r>
              <a:rPr lang="ru-RU" b="1" dirty="0"/>
              <a:t>отбывание</a:t>
            </a:r>
            <a:r>
              <a:rPr lang="ru-RU" dirty="0"/>
              <a:t> — это две стороны одного процесса. Исполнение — это деятельность органов государства, а отбывание — это поведение осуждённого в условиях исполнения наказания. Они неразрывно связаны: без исполнения невозможно отбывание, а исполнение утрачивает смысл без отбывания.</a:t>
            </a:r>
          </a:p>
          <a:p>
            <a:pPr marL="0" indent="0" algn="just">
              <a:buNone/>
            </a:pPr>
            <a:r>
              <a:rPr lang="ru-RU" b="1" dirty="0"/>
              <a:t>Пример:</a:t>
            </a:r>
            <a:r>
              <a:rPr lang="ru-RU" dirty="0"/>
              <a:t> Гражданин осуждён к 1 году ограничения свободы. </a:t>
            </a:r>
            <a:r>
              <a:rPr lang="ru-RU" b="1" dirty="0"/>
              <a:t>Исполнение</a:t>
            </a:r>
            <a:r>
              <a:rPr lang="ru-RU" dirty="0"/>
              <a:t> наказания осуществляет уголовно-исполнительная инспекция: ставит его на учёт, разъясняет порядок и условия отбывания, контролирует соблюдение ограничений. </a:t>
            </a:r>
            <a:r>
              <a:rPr lang="ru-RU" b="1" dirty="0"/>
              <a:t>Отбывание</a:t>
            </a:r>
            <a:r>
              <a:rPr lang="ru-RU" dirty="0"/>
              <a:t> наказания осуществляет сам осуждённый: он должен соблюдать установленные судом ограничения (не выезжать за пределы муниципального образования, не посещать определённые места, являться в инспекцию для регистрации). Если он систематически игнорирует эти ограничения и скрывается, суд по представлению инспекции может заменить ограничение свободы лишением свободы.</a:t>
            </a:r>
          </a:p>
          <a:p>
            <a:endParaRPr lang="ru-RU" dirty="0"/>
          </a:p>
        </p:txBody>
      </p:sp>
    </p:spTree>
    <p:extLst>
      <p:ext uri="{BB962C8B-B14F-4D97-AF65-F5344CB8AC3E}">
        <p14:creationId xmlns:p14="http://schemas.microsoft.com/office/powerpoint/2010/main" val="402105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5310" y="157654"/>
            <a:ext cx="11674366" cy="6534807"/>
          </a:xfrm>
        </p:spPr>
        <p:txBody>
          <a:bodyPr>
            <a:normAutofit fontScale="92500" lnSpcReduction="10000"/>
          </a:bodyPr>
          <a:lstStyle/>
          <a:p>
            <a:pPr marL="0" indent="0" algn="just">
              <a:buNone/>
            </a:pPr>
            <a:r>
              <a:rPr lang="ru-RU" b="1" dirty="0">
                <a:latin typeface="Times New Roman" panose="02020603050405020304" pitchFamily="18" charset="0"/>
                <a:cs typeface="Times New Roman" panose="02020603050405020304" pitchFamily="18" charset="0"/>
              </a:rPr>
              <a:t>2. Основные признаки исполнения и отбывания наказания</a:t>
            </a:r>
          </a:p>
          <a:p>
            <a:pPr marL="0" indent="0" algn="just">
              <a:buNone/>
            </a:pPr>
            <a:r>
              <a:rPr lang="ru-RU" b="1" dirty="0">
                <a:latin typeface="Times New Roman" panose="02020603050405020304" pitchFamily="18" charset="0"/>
                <a:cs typeface="Times New Roman" panose="02020603050405020304" pitchFamily="18" charset="0"/>
              </a:rPr>
              <a:t>2.1. Признаки исполнения наказания</a:t>
            </a:r>
          </a:p>
          <a:p>
            <a:pPr marL="0" indent="0" algn="just">
              <a:buNone/>
            </a:pPr>
            <a:r>
              <a:rPr lang="ru-RU" b="1" dirty="0">
                <a:latin typeface="Times New Roman" panose="02020603050405020304" pitchFamily="18" charset="0"/>
                <a:cs typeface="Times New Roman" panose="02020603050405020304" pitchFamily="18" charset="0"/>
              </a:rPr>
              <a:t>1. Государственно-властный характер.</a:t>
            </a:r>
            <a:r>
              <a:rPr lang="ru-RU" dirty="0">
                <a:latin typeface="Times New Roman" panose="02020603050405020304" pitchFamily="18" charset="0"/>
                <a:cs typeface="Times New Roman" panose="02020603050405020304" pitchFamily="18" charset="0"/>
              </a:rPr>
              <a:t> Исполнение наказания — исключительная прерогатива государства. Никакие иные органы, кроме прямо уполномоченных, не вправе исполнять уголовные наказания.</a:t>
            </a:r>
          </a:p>
          <a:p>
            <a:pPr marL="0" indent="0" algn="just">
              <a:buNone/>
            </a:pPr>
            <a:r>
              <a:rPr lang="ru-RU" b="1" dirty="0">
                <a:latin typeface="Times New Roman" panose="02020603050405020304" pitchFamily="18" charset="0"/>
                <a:cs typeface="Times New Roman" panose="02020603050405020304" pitchFamily="18" charset="0"/>
              </a:rPr>
              <a:t>2. Правоприменительный характер.</a:t>
            </a:r>
            <a:r>
              <a:rPr lang="ru-RU" dirty="0">
                <a:latin typeface="Times New Roman" panose="02020603050405020304" pitchFamily="18" charset="0"/>
                <a:cs typeface="Times New Roman" panose="02020603050405020304" pitchFamily="18" charset="0"/>
              </a:rPr>
              <a:t> Исполнение наказания — это применение норм уголовно-исполнительного права к конкретному осуждённому. Оно основано на приговоре суда и осуществляется в строгом соответствии с законом.</a:t>
            </a:r>
          </a:p>
          <a:p>
            <a:pPr marL="0" indent="0" algn="just">
              <a:buNone/>
            </a:pPr>
            <a:r>
              <a:rPr lang="ru-RU" b="1" dirty="0">
                <a:latin typeface="Times New Roman" panose="02020603050405020304" pitchFamily="18" charset="0"/>
                <a:cs typeface="Times New Roman" panose="02020603050405020304" pitchFamily="18" charset="0"/>
              </a:rPr>
              <a:t>3. Длящийся характер.</a:t>
            </a:r>
            <a:r>
              <a:rPr lang="ru-RU" dirty="0">
                <a:latin typeface="Times New Roman" panose="02020603050405020304" pitchFamily="18" charset="0"/>
                <a:cs typeface="Times New Roman" panose="02020603050405020304" pitchFamily="18" charset="0"/>
              </a:rPr>
              <a:t> Исполнение наказания продолжается в течение всего срока, установленного приговором, вплоть до освобождения осуждённого.</a:t>
            </a:r>
          </a:p>
          <a:p>
            <a:pPr marL="0" indent="0" algn="just">
              <a:buNone/>
            </a:pPr>
            <a:r>
              <a:rPr lang="ru-RU" b="1" dirty="0">
                <a:latin typeface="Times New Roman" panose="02020603050405020304" pitchFamily="18" charset="0"/>
                <a:cs typeface="Times New Roman" panose="02020603050405020304" pitchFamily="18" charset="0"/>
              </a:rPr>
              <a:t>4. Комплексный характер.</a:t>
            </a:r>
            <a:r>
              <a:rPr lang="ru-RU" dirty="0">
                <a:latin typeface="Times New Roman" panose="02020603050405020304" pitchFamily="18" charset="0"/>
                <a:cs typeface="Times New Roman" panose="02020603050405020304" pitchFamily="18" charset="0"/>
              </a:rPr>
              <a:t> Исполнение наказания включает не только карательное воздействие, но и меры исправления, воспитания, образования, трудовой адаптации.</a:t>
            </a:r>
          </a:p>
          <a:p>
            <a:pPr marL="0" indent="0" algn="just">
              <a:buNone/>
            </a:pPr>
            <a:r>
              <a:rPr lang="ru-RU" b="1" dirty="0">
                <a:latin typeface="Times New Roman" panose="02020603050405020304" pitchFamily="18" charset="0"/>
                <a:cs typeface="Times New Roman" panose="02020603050405020304" pitchFamily="18" charset="0"/>
              </a:rPr>
              <a:t>5. Обеспечительный характер.</a:t>
            </a:r>
            <a:r>
              <a:rPr lang="ru-RU" dirty="0">
                <a:latin typeface="Times New Roman" panose="02020603050405020304" pitchFamily="18" charset="0"/>
                <a:cs typeface="Times New Roman" panose="02020603050405020304" pitchFamily="18" charset="0"/>
              </a:rPr>
              <a:t> Исполнение наказания обеспечивает достижение целей наказания: восстановление социальной справедливости, исправление осуждённого, предупреждение совершения новых преступлений.</a:t>
            </a: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2906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6483" y="338958"/>
            <a:ext cx="11753193" cy="6266793"/>
          </a:xfrm>
        </p:spPr>
        <p:txBody>
          <a:bodyPr>
            <a:normAutofit/>
          </a:bodyPr>
          <a:lstStyle/>
          <a:p>
            <a:pPr marL="0" indent="0" algn="just">
              <a:buNone/>
            </a:pPr>
            <a:r>
              <a:rPr lang="ru-RU" b="1" dirty="0">
                <a:latin typeface="Times New Roman" panose="02020603050405020304" pitchFamily="18" charset="0"/>
                <a:cs typeface="Times New Roman" panose="02020603050405020304" pitchFamily="18" charset="0"/>
              </a:rPr>
              <a:t>2.2. Признаки отбывания наказания</a:t>
            </a:r>
          </a:p>
          <a:p>
            <a:pPr marL="0" indent="0" algn="just">
              <a:buNone/>
            </a:pPr>
            <a:r>
              <a:rPr lang="ru-RU" b="1" dirty="0">
                <a:latin typeface="Times New Roman" panose="02020603050405020304" pitchFamily="18" charset="0"/>
                <a:cs typeface="Times New Roman" panose="02020603050405020304" pitchFamily="18" charset="0"/>
              </a:rPr>
              <a:t>1. Личный характер.</a:t>
            </a:r>
            <a:r>
              <a:rPr lang="ru-RU" dirty="0">
                <a:latin typeface="Times New Roman" panose="02020603050405020304" pitchFamily="18" charset="0"/>
                <a:cs typeface="Times New Roman" panose="02020603050405020304" pitchFamily="18" charset="0"/>
              </a:rPr>
              <a:t> Наказание отбывает конкретное физическое лицо, осуждённое судом. Оно не может быть переложено на других лиц.</a:t>
            </a:r>
          </a:p>
          <a:p>
            <a:pPr marL="0" indent="0" algn="just">
              <a:buNone/>
            </a:pPr>
            <a:r>
              <a:rPr lang="ru-RU" b="1" dirty="0">
                <a:latin typeface="Times New Roman" panose="02020603050405020304" pitchFamily="18" charset="0"/>
                <a:cs typeface="Times New Roman" panose="02020603050405020304" pitchFamily="18" charset="0"/>
              </a:rPr>
              <a:t>2. Обязательный характер.</a:t>
            </a:r>
            <a:r>
              <a:rPr lang="ru-RU" dirty="0">
                <a:latin typeface="Times New Roman" panose="02020603050405020304" pitchFamily="18" charset="0"/>
                <a:cs typeface="Times New Roman" panose="02020603050405020304" pitchFamily="18" charset="0"/>
              </a:rPr>
              <a:t> Осуждённый обязан отбывать наказание. Уклонение от отбывания влечёт замену на более строгое наказание или ответственность.</a:t>
            </a:r>
          </a:p>
          <a:p>
            <a:pPr marL="0" indent="0" algn="just">
              <a:buNone/>
            </a:pPr>
            <a:r>
              <a:rPr lang="ru-RU" b="1" dirty="0">
                <a:latin typeface="Times New Roman" panose="02020603050405020304" pitchFamily="18" charset="0"/>
                <a:cs typeface="Times New Roman" panose="02020603050405020304" pitchFamily="18" charset="0"/>
              </a:rPr>
              <a:t>3. Длящийся характер.</a:t>
            </a:r>
            <a:r>
              <a:rPr lang="ru-RU" dirty="0">
                <a:latin typeface="Times New Roman" panose="02020603050405020304" pitchFamily="18" charset="0"/>
                <a:cs typeface="Times New Roman" panose="02020603050405020304" pitchFamily="18" charset="0"/>
              </a:rPr>
              <a:t> Отбывание наказания продолжается в течение всего срока, установленного приговором.</a:t>
            </a:r>
          </a:p>
          <a:p>
            <a:pPr marL="0" indent="0" algn="just">
              <a:buNone/>
            </a:pPr>
            <a:r>
              <a:rPr lang="ru-RU" b="1" dirty="0">
                <a:latin typeface="Times New Roman" panose="02020603050405020304" pitchFamily="18" charset="0"/>
                <a:cs typeface="Times New Roman" panose="02020603050405020304" pitchFamily="18" charset="0"/>
              </a:rPr>
              <a:t>4. </a:t>
            </a:r>
            <a:r>
              <a:rPr lang="ru-RU" b="1" dirty="0" err="1">
                <a:latin typeface="Times New Roman" panose="02020603050405020304" pitchFamily="18" charset="0"/>
                <a:cs typeface="Times New Roman" panose="02020603050405020304" pitchFamily="18" charset="0"/>
              </a:rPr>
              <a:t>Правоограничительный</a:t>
            </a:r>
            <a:r>
              <a:rPr lang="ru-RU" b="1" dirty="0">
                <a:latin typeface="Times New Roman" panose="02020603050405020304" pitchFamily="18" charset="0"/>
                <a:cs typeface="Times New Roman" panose="02020603050405020304" pitchFamily="18" charset="0"/>
              </a:rPr>
              <a:t> характер.</a:t>
            </a:r>
            <a:r>
              <a:rPr lang="ru-RU" dirty="0">
                <a:latin typeface="Times New Roman" panose="02020603050405020304" pitchFamily="18" charset="0"/>
                <a:cs typeface="Times New Roman" panose="02020603050405020304" pitchFamily="18" charset="0"/>
              </a:rPr>
              <a:t> Отбывание наказания связано с ограничением прав и свобод осуждённого (свобода передвижения, общение, труд, личная неприкосновенность и др.).</a:t>
            </a:r>
          </a:p>
          <a:p>
            <a:pPr marL="0" indent="0" algn="just">
              <a:buNone/>
            </a:pPr>
            <a:r>
              <a:rPr lang="ru-RU" b="1" dirty="0">
                <a:latin typeface="Times New Roman" panose="02020603050405020304" pitchFamily="18" charset="0"/>
                <a:cs typeface="Times New Roman" panose="02020603050405020304" pitchFamily="18" charset="0"/>
              </a:rPr>
              <a:t>5. Исправительный характер.</a:t>
            </a:r>
            <a:r>
              <a:rPr lang="ru-RU" dirty="0">
                <a:latin typeface="Times New Roman" panose="02020603050405020304" pitchFamily="18" charset="0"/>
                <a:cs typeface="Times New Roman" panose="02020603050405020304" pitchFamily="18" charset="0"/>
              </a:rPr>
              <a:t> Отбывание наказания направлено на исправление осуждённого, формирование уважительного отношения к человеку, обществу, труду, нормам и правилам человеческого общежития.</a:t>
            </a:r>
          </a:p>
          <a:p>
            <a:endParaRPr lang="ru-RU" dirty="0"/>
          </a:p>
        </p:txBody>
      </p:sp>
    </p:spTree>
    <p:extLst>
      <p:ext uri="{BB962C8B-B14F-4D97-AF65-F5344CB8AC3E}">
        <p14:creationId xmlns:p14="http://schemas.microsoft.com/office/powerpoint/2010/main" val="3225029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15310" y="291662"/>
            <a:ext cx="11038490" cy="6314090"/>
          </a:xfrm>
        </p:spPr>
        <p:txBody>
          <a:bodyPr>
            <a:normAutofit fontScale="77500" lnSpcReduction="20000"/>
          </a:bodyPr>
          <a:lstStyle/>
          <a:p>
            <a:pPr marL="0" indent="0" algn="just">
              <a:buNone/>
            </a:pPr>
            <a:r>
              <a:rPr lang="ru-RU" b="1" dirty="0">
                <a:latin typeface="Times New Roman" panose="02020603050405020304" pitchFamily="18" charset="0"/>
                <a:cs typeface="Times New Roman" panose="02020603050405020304" pitchFamily="18" charset="0"/>
              </a:rPr>
              <a:t>2.3. Примеры признаков</a:t>
            </a:r>
          </a:p>
          <a:p>
            <a:pPr marL="0" indent="0" algn="just">
              <a:buNone/>
            </a:pPr>
            <a:r>
              <a:rPr lang="ru-RU" b="1" dirty="0">
                <a:latin typeface="Times New Roman" panose="02020603050405020304" pitchFamily="18" charset="0"/>
                <a:cs typeface="Times New Roman" panose="02020603050405020304" pitchFamily="18" charset="0"/>
              </a:rPr>
              <a:t>Пример личного характера:</a:t>
            </a:r>
            <a:r>
              <a:rPr lang="ru-RU" dirty="0">
                <a:latin typeface="Times New Roman" panose="02020603050405020304" pitchFamily="18" charset="0"/>
                <a:cs typeface="Times New Roman" panose="02020603050405020304" pitchFamily="18" charset="0"/>
              </a:rPr>
              <a:t> Условно осуждённая женщина систематически нарушала общественный порядок (находилась в общественных местах в нетрезвом виде), за что трижды привлекалась к административной ответственности. Суд по представлению уголовно-исполнительной инспекции заменил условный срок на реальное лишение свободы в колонии-поселении. Это демонстрирует, что отбывание наказания — это личная обязанность осуждённого, и уклонение от неё влечёт реальные последствия.</a:t>
            </a:r>
          </a:p>
          <a:p>
            <a:pPr marL="0" indent="0" algn="just">
              <a:buNone/>
            </a:pPr>
            <a:r>
              <a:rPr lang="ru-RU" b="1" dirty="0">
                <a:latin typeface="Times New Roman" panose="02020603050405020304" pitchFamily="18" charset="0"/>
                <a:cs typeface="Times New Roman" panose="02020603050405020304" pitchFamily="18" charset="0"/>
              </a:rPr>
              <a:t>Пример обязательного характера:</a:t>
            </a:r>
            <a:r>
              <a:rPr lang="ru-RU" dirty="0">
                <a:latin typeface="Times New Roman" panose="02020603050405020304" pitchFamily="18" charset="0"/>
                <a:cs typeface="Times New Roman" panose="02020603050405020304" pitchFamily="18" charset="0"/>
              </a:rPr>
              <a:t> Осуждённый к принудительным работам самовольно покинул исправительный центр. Суд заменил </a:t>
            </a:r>
            <a:r>
              <a:rPr lang="ru-RU" dirty="0" err="1">
                <a:latin typeface="Times New Roman" panose="02020603050405020304" pitchFamily="18" charset="0"/>
                <a:cs typeface="Times New Roman" panose="02020603050405020304" pitchFamily="18" charset="0"/>
              </a:rPr>
              <a:t>неотбытую</a:t>
            </a:r>
            <a:r>
              <a:rPr lang="ru-RU" dirty="0">
                <a:latin typeface="Times New Roman" panose="02020603050405020304" pitchFamily="18" charset="0"/>
                <a:cs typeface="Times New Roman" panose="02020603050405020304" pitchFamily="18" charset="0"/>
              </a:rPr>
              <a:t> часть принудительных работ лишением свободы на срок 2 года 6 месяцев 24 дня с отбыванием в колонии строгого режима. Это показывает, что отбывание наказания обязательно, и уклонение от него недопустимо.</a:t>
            </a:r>
          </a:p>
          <a:p>
            <a:pPr marL="0" indent="0" algn="just">
              <a:buNone/>
            </a:pPr>
            <a:r>
              <a:rPr lang="ru-RU" b="1" dirty="0">
                <a:latin typeface="Times New Roman" panose="02020603050405020304" pitchFamily="18" charset="0"/>
                <a:cs typeface="Times New Roman" panose="02020603050405020304" pitchFamily="18" charset="0"/>
              </a:rPr>
              <a:t>Пример </a:t>
            </a:r>
            <a:r>
              <a:rPr lang="ru-RU" b="1" dirty="0" err="1">
                <a:latin typeface="Times New Roman" panose="02020603050405020304" pitchFamily="18" charset="0"/>
                <a:cs typeface="Times New Roman" panose="02020603050405020304" pitchFamily="18" charset="0"/>
              </a:rPr>
              <a:t>правоограничительного</a:t>
            </a:r>
            <a:r>
              <a:rPr lang="ru-RU" b="1" dirty="0">
                <a:latin typeface="Times New Roman" panose="02020603050405020304" pitchFamily="18" charset="0"/>
                <a:cs typeface="Times New Roman" panose="02020603050405020304" pitchFamily="18" charset="0"/>
              </a:rPr>
              <a:t> характера:</a:t>
            </a:r>
            <a:r>
              <a:rPr lang="ru-RU" dirty="0">
                <a:latin typeface="Times New Roman" panose="02020603050405020304" pitchFamily="18" charset="0"/>
                <a:cs typeface="Times New Roman" panose="02020603050405020304" pitchFamily="18" charset="0"/>
              </a:rPr>
              <a:t> Осуждённый к лишению свободы в исправительной колонии строгого режима содержится в условиях, ограничивающих его свободу передвижения, общение, доступ к определённым благам. Он обязан соблюдать правила внутреннего распорядка, за нарушение которых может быть водворён в ШИЗО (штрафной изолятор), ПКТ (помещение камерного типа) или ЕПКТ (единое помещение камерного типа).</a:t>
            </a:r>
          </a:p>
          <a:p>
            <a:pPr marL="0" indent="0" algn="just">
              <a:buNone/>
            </a:pPr>
            <a:r>
              <a:rPr lang="ru-RU" b="1" dirty="0">
                <a:latin typeface="Times New Roman" panose="02020603050405020304" pitchFamily="18" charset="0"/>
                <a:cs typeface="Times New Roman" panose="02020603050405020304" pitchFamily="18" charset="0"/>
              </a:rPr>
              <a:t>Пример исправительного характера:</a:t>
            </a:r>
            <a:r>
              <a:rPr lang="ru-RU" dirty="0">
                <a:latin typeface="Times New Roman" panose="02020603050405020304" pitchFamily="18" charset="0"/>
                <a:cs typeface="Times New Roman" panose="02020603050405020304" pitchFamily="18" charset="0"/>
              </a:rPr>
              <a:t> Осуждённая к лишению свободы за мошенничество женщина в колонии общего режима «начала зарабатывать поощрения и участвовать в мероприятиях, проводимых в колонии», рассматривает заключение как «жизненное испытание, справедливую расплату за преступление». Это иллюстрирует исправительное воздействие отбывания наказания.</a:t>
            </a:r>
          </a:p>
          <a:p>
            <a:endParaRPr lang="ru-RU" dirty="0"/>
          </a:p>
        </p:txBody>
      </p:sp>
    </p:spTree>
    <p:extLst>
      <p:ext uri="{BB962C8B-B14F-4D97-AF65-F5344CB8AC3E}">
        <p14:creationId xmlns:p14="http://schemas.microsoft.com/office/powerpoint/2010/main" val="2029889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6841" y="220717"/>
            <a:ext cx="11627069" cy="6314090"/>
          </a:xfrm>
        </p:spPr>
        <p:txBody>
          <a:bodyPr>
            <a:normAutofit fontScale="77500" lnSpcReduction="20000"/>
          </a:bodyPr>
          <a:lstStyle/>
          <a:p>
            <a:pPr marL="0" indent="0">
              <a:buNone/>
            </a:pPr>
            <a:r>
              <a:rPr lang="ru-RU" b="1" dirty="0">
                <a:latin typeface="Times New Roman" panose="02020603050405020304" pitchFamily="18" charset="0"/>
                <a:cs typeface="Times New Roman" panose="02020603050405020304" pitchFamily="18" charset="0"/>
              </a:rPr>
              <a:t>3. Содержание исполнения и отбывания наказания</a:t>
            </a:r>
          </a:p>
          <a:p>
            <a:pPr marL="0" indent="0">
              <a:buNone/>
            </a:pPr>
            <a:r>
              <a:rPr lang="ru-RU" b="1" dirty="0">
                <a:latin typeface="Times New Roman" panose="02020603050405020304" pitchFamily="18" charset="0"/>
                <a:cs typeface="Times New Roman" panose="02020603050405020304" pitchFamily="18" charset="0"/>
              </a:rPr>
              <a:t>3.1. Содержание исполнения наказания</a:t>
            </a:r>
          </a:p>
          <a:p>
            <a:pPr marL="0" indent="0">
              <a:buNone/>
            </a:pPr>
            <a:r>
              <a:rPr lang="ru-RU" dirty="0">
                <a:latin typeface="Times New Roman" panose="02020603050405020304" pitchFamily="18" charset="0"/>
                <a:cs typeface="Times New Roman" panose="02020603050405020304" pitchFamily="18" charset="0"/>
              </a:rPr>
              <a:t>Содержание исполнения наказания раскрывается через </a:t>
            </a:r>
            <a:r>
              <a:rPr lang="ru-RU" b="1" dirty="0">
                <a:latin typeface="Times New Roman" panose="02020603050405020304" pitchFamily="18" charset="0"/>
                <a:cs typeface="Times New Roman" panose="02020603050405020304" pitchFamily="18" charset="0"/>
              </a:rPr>
              <a:t>функции</a:t>
            </a:r>
            <a:r>
              <a:rPr lang="ru-RU" dirty="0">
                <a:latin typeface="Times New Roman" panose="02020603050405020304" pitchFamily="18" charset="0"/>
                <a:cs typeface="Times New Roman" panose="02020603050405020304" pitchFamily="18" charset="0"/>
              </a:rPr>
              <a:t> учреждений и органов, исполняющих наказания:</a:t>
            </a:r>
          </a:p>
          <a:p>
            <a:pPr marL="0" indent="0">
              <a:buNone/>
            </a:pPr>
            <a:r>
              <a:rPr lang="ru-RU" b="1" dirty="0">
                <a:latin typeface="Times New Roman" panose="02020603050405020304" pitchFamily="18" charset="0"/>
                <a:cs typeface="Times New Roman" panose="02020603050405020304" pitchFamily="18" charset="0"/>
              </a:rPr>
              <a:t>1. Режимная функция.</a:t>
            </a:r>
            <a:r>
              <a:rPr lang="ru-RU" dirty="0">
                <a:latin typeface="Times New Roman" panose="02020603050405020304" pitchFamily="18" charset="0"/>
                <a:cs typeface="Times New Roman" panose="02020603050405020304" pitchFamily="18" charset="0"/>
              </a:rPr>
              <a:t> Обеспечение порядка и условий отбывания наказания, изоляция осуждённых, надзор за ними, охрана.</a:t>
            </a:r>
          </a:p>
          <a:p>
            <a:pPr marL="0" indent="0">
              <a:buNone/>
            </a:pPr>
            <a:r>
              <a:rPr lang="ru-RU" b="1" dirty="0">
                <a:latin typeface="Times New Roman" panose="02020603050405020304" pitchFamily="18" charset="0"/>
                <a:cs typeface="Times New Roman" panose="02020603050405020304" pitchFamily="18" charset="0"/>
              </a:rPr>
              <a:t>2. Воспитательная функция.</a:t>
            </a:r>
            <a:r>
              <a:rPr lang="ru-RU" dirty="0">
                <a:latin typeface="Times New Roman" panose="02020603050405020304" pitchFamily="18" charset="0"/>
                <a:cs typeface="Times New Roman" panose="02020603050405020304" pitchFamily="18" charset="0"/>
              </a:rPr>
              <a:t> Проведение воспитательной работы, направленной на исправление осуждённых, формирование у них уважительного отношения к закону и обществу.</a:t>
            </a:r>
          </a:p>
          <a:p>
            <a:pPr marL="0" indent="0">
              <a:buNone/>
            </a:pPr>
            <a:r>
              <a:rPr lang="ru-RU" b="1" dirty="0">
                <a:latin typeface="Times New Roman" panose="02020603050405020304" pitchFamily="18" charset="0"/>
                <a:cs typeface="Times New Roman" panose="02020603050405020304" pitchFamily="18" charset="0"/>
              </a:rPr>
              <a:t>3. Трудовая функция.</a:t>
            </a:r>
            <a:r>
              <a:rPr lang="ru-RU" dirty="0">
                <a:latin typeface="Times New Roman" panose="02020603050405020304" pitchFamily="18" charset="0"/>
                <a:cs typeface="Times New Roman" panose="02020603050405020304" pitchFamily="18" charset="0"/>
              </a:rPr>
              <a:t> Привлечение осуждённых к общественно полезному труду, организация профессионального обучения.</a:t>
            </a:r>
          </a:p>
          <a:p>
            <a:pPr marL="0" indent="0">
              <a:buNone/>
            </a:pPr>
            <a:r>
              <a:rPr lang="ru-RU" b="1" dirty="0">
                <a:latin typeface="Times New Roman" panose="02020603050405020304" pitchFamily="18" charset="0"/>
                <a:cs typeface="Times New Roman" panose="02020603050405020304" pitchFamily="18" charset="0"/>
              </a:rPr>
              <a:t>4. Образовательная функция.</a:t>
            </a:r>
            <a:r>
              <a:rPr lang="ru-RU" dirty="0">
                <a:latin typeface="Times New Roman" panose="02020603050405020304" pitchFamily="18" charset="0"/>
                <a:cs typeface="Times New Roman" panose="02020603050405020304" pitchFamily="18" charset="0"/>
              </a:rPr>
              <a:t> Обеспечение получения осуждёнными общего и профессионального образования.</a:t>
            </a:r>
          </a:p>
          <a:p>
            <a:pPr marL="0" indent="0">
              <a:buNone/>
            </a:pPr>
            <a:r>
              <a:rPr lang="ru-RU" b="1" dirty="0">
                <a:latin typeface="Times New Roman" panose="02020603050405020304" pitchFamily="18" charset="0"/>
                <a:cs typeface="Times New Roman" panose="02020603050405020304" pitchFamily="18" charset="0"/>
              </a:rPr>
              <a:t>5. Социальная функция.</a:t>
            </a:r>
            <a:r>
              <a:rPr lang="ru-RU" dirty="0">
                <a:latin typeface="Times New Roman" panose="02020603050405020304" pitchFamily="18" charset="0"/>
                <a:cs typeface="Times New Roman" panose="02020603050405020304" pitchFamily="18" charset="0"/>
              </a:rPr>
              <a:t> Оказание осуждённым социальной, психологической, медицинской помощи, подготовка к освобождению.</a:t>
            </a:r>
          </a:p>
          <a:p>
            <a:pPr marL="0" indent="0">
              <a:buNone/>
            </a:pPr>
            <a:r>
              <a:rPr lang="ru-RU" b="1" dirty="0">
                <a:latin typeface="Times New Roman" panose="02020603050405020304" pitchFamily="18" charset="0"/>
                <a:cs typeface="Times New Roman" panose="02020603050405020304" pitchFamily="18" charset="0"/>
              </a:rPr>
              <a:t>6. Контрольная функция.</a:t>
            </a:r>
            <a:r>
              <a:rPr lang="ru-RU" dirty="0">
                <a:latin typeface="Times New Roman" panose="02020603050405020304" pitchFamily="18" charset="0"/>
                <a:cs typeface="Times New Roman" panose="02020603050405020304" pitchFamily="18" charset="0"/>
              </a:rPr>
              <a:t> Осуществление контроля за поведением условно осуждённых, лиц с отсрочкой отбывания наказания, а также за лицами, отбывшими наказание (административный надзор).</a:t>
            </a:r>
          </a:p>
          <a:p>
            <a:pPr marL="0" indent="0">
              <a:buNone/>
            </a:pPr>
            <a:r>
              <a:rPr lang="ru-RU" b="1" dirty="0">
                <a:latin typeface="Times New Roman" panose="02020603050405020304" pitchFamily="18" charset="0"/>
                <a:cs typeface="Times New Roman" panose="02020603050405020304" pitchFamily="18" charset="0"/>
              </a:rPr>
              <a:t>Пример контрольной функции:</a:t>
            </a:r>
            <a:r>
              <a:rPr lang="ru-RU" dirty="0">
                <a:latin typeface="Times New Roman" panose="02020603050405020304" pitchFamily="18" charset="0"/>
                <a:cs typeface="Times New Roman" panose="02020603050405020304" pitchFamily="18" charset="0"/>
              </a:rPr>
              <a:t> В отношении ФИО1, признанного злостным нарушителем установленного порядка отбывания наказания и освобождаемого из мест лишения свободы, суд установил административный надзор на срок 3 года. Это мера контроля за поведением лица после освобождения, направленная на предупреждение совершения новых преступлений.</a:t>
            </a:r>
          </a:p>
          <a:p>
            <a:endParaRPr lang="ru-RU" dirty="0"/>
          </a:p>
        </p:txBody>
      </p:sp>
    </p:spTree>
    <p:extLst>
      <p:ext uri="{BB962C8B-B14F-4D97-AF65-F5344CB8AC3E}">
        <p14:creationId xmlns:p14="http://schemas.microsoft.com/office/powerpoint/2010/main" val="4276027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4365" y="165538"/>
            <a:ext cx="11674365" cy="6471745"/>
          </a:xfrm>
        </p:spPr>
        <p:txBody>
          <a:bodyPr>
            <a:normAutofit fontScale="85000" lnSpcReduction="20000"/>
          </a:bodyPr>
          <a:lstStyle/>
          <a:p>
            <a:pPr marL="0" indent="0" algn="just">
              <a:buNone/>
            </a:pPr>
            <a:r>
              <a:rPr lang="ru-RU" b="1" dirty="0">
                <a:latin typeface="Times New Roman" panose="02020603050405020304" pitchFamily="18" charset="0"/>
                <a:cs typeface="Times New Roman" panose="02020603050405020304" pitchFamily="18" charset="0"/>
              </a:rPr>
              <a:t>3.2. Содержание отбывания наказания</a:t>
            </a:r>
          </a:p>
          <a:p>
            <a:pPr marL="0" indent="0" algn="just">
              <a:buNone/>
            </a:pPr>
            <a:r>
              <a:rPr lang="ru-RU" dirty="0">
                <a:latin typeface="Times New Roman" panose="02020603050405020304" pitchFamily="18" charset="0"/>
                <a:cs typeface="Times New Roman" panose="02020603050405020304" pitchFamily="18" charset="0"/>
              </a:rPr>
              <a:t>Содержание отбывания наказания раскрывается через </a:t>
            </a:r>
            <a:r>
              <a:rPr lang="ru-RU" b="1" dirty="0">
                <a:latin typeface="Times New Roman" panose="02020603050405020304" pitchFamily="18" charset="0"/>
                <a:cs typeface="Times New Roman" panose="02020603050405020304" pitchFamily="18" charset="0"/>
              </a:rPr>
              <a:t>права, обязанности и запреты</a:t>
            </a:r>
            <a:r>
              <a:rPr lang="ru-RU" dirty="0">
                <a:latin typeface="Times New Roman" panose="02020603050405020304" pitchFamily="18" charset="0"/>
                <a:cs typeface="Times New Roman" panose="02020603050405020304" pitchFamily="18" charset="0"/>
              </a:rPr>
              <a:t> осуждённого:</a:t>
            </a:r>
          </a:p>
          <a:p>
            <a:pPr marL="0" indent="0" algn="just">
              <a:buNone/>
            </a:pPr>
            <a:r>
              <a:rPr lang="ru-RU" b="1" dirty="0">
                <a:latin typeface="Times New Roman" panose="02020603050405020304" pitchFamily="18" charset="0"/>
                <a:cs typeface="Times New Roman" panose="02020603050405020304" pitchFamily="18" charset="0"/>
              </a:rPr>
              <a:t>1. Обязанности осуждённого:</a:t>
            </a:r>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соблюдать требования режима (распорядок дня, правила внутреннего распорядка);</a:t>
            </a:r>
          </a:p>
          <a:p>
            <a:pPr algn="just"/>
            <a:r>
              <a:rPr lang="ru-RU" dirty="0">
                <a:latin typeface="Times New Roman" panose="02020603050405020304" pitchFamily="18" charset="0"/>
                <a:cs typeface="Times New Roman" panose="02020603050405020304" pitchFamily="18" charset="0"/>
              </a:rPr>
              <a:t>выполнять законные требования администрации;</a:t>
            </a:r>
          </a:p>
          <a:p>
            <a:pPr algn="just"/>
            <a:r>
              <a:rPr lang="ru-RU" dirty="0">
                <a:latin typeface="Times New Roman" panose="02020603050405020304" pitchFamily="18" charset="0"/>
                <a:cs typeface="Times New Roman" panose="02020603050405020304" pitchFamily="18" charset="0"/>
              </a:rPr>
              <a:t>трудиться (для лиц, отбывающих наказания, связанные с трудовым воздействием);</a:t>
            </a:r>
          </a:p>
          <a:p>
            <a:pPr algn="just"/>
            <a:r>
              <a:rPr lang="ru-RU" dirty="0">
                <a:latin typeface="Times New Roman" panose="02020603050405020304" pitchFamily="18" charset="0"/>
                <a:cs typeface="Times New Roman" panose="02020603050405020304" pitchFamily="18" charset="0"/>
              </a:rPr>
              <a:t>возмещать ущерб, причинённый преступлением;</a:t>
            </a:r>
          </a:p>
          <a:p>
            <a:pPr algn="just"/>
            <a:r>
              <a:rPr lang="ru-RU" dirty="0">
                <a:latin typeface="Times New Roman" panose="02020603050405020304" pitchFamily="18" charset="0"/>
                <a:cs typeface="Times New Roman" panose="02020603050405020304" pitchFamily="18" charset="0"/>
              </a:rPr>
              <a:t>проходить лечение (при необходимости);</a:t>
            </a:r>
          </a:p>
          <a:p>
            <a:pPr algn="just"/>
            <a:r>
              <a:rPr lang="ru-RU" dirty="0">
                <a:latin typeface="Times New Roman" panose="02020603050405020304" pitchFamily="18" charset="0"/>
                <a:cs typeface="Times New Roman" panose="02020603050405020304" pitchFamily="18" charset="0"/>
              </a:rPr>
              <a:t>являться по вызову в уголовно-исполнительную инспекцию.</a:t>
            </a:r>
          </a:p>
          <a:p>
            <a:pPr marL="0" indent="0" algn="just">
              <a:buNone/>
            </a:pPr>
            <a:r>
              <a:rPr lang="ru-RU" b="1" dirty="0">
                <a:latin typeface="Times New Roman" panose="02020603050405020304" pitchFamily="18" charset="0"/>
                <a:cs typeface="Times New Roman" panose="02020603050405020304" pitchFamily="18" charset="0"/>
              </a:rPr>
              <a:t>2. Права осуждённого:</a:t>
            </a:r>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на получение информации о своих правах и обязанностях;</a:t>
            </a:r>
          </a:p>
          <a:p>
            <a:pPr algn="just"/>
            <a:r>
              <a:rPr lang="ru-RU" dirty="0">
                <a:latin typeface="Times New Roman" panose="02020603050405020304" pitchFamily="18" charset="0"/>
                <a:cs typeface="Times New Roman" panose="02020603050405020304" pitchFamily="18" charset="0"/>
              </a:rPr>
              <a:t>на гуманное обращение;</a:t>
            </a:r>
          </a:p>
          <a:p>
            <a:pPr algn="just"/>
            <a:r>
              <a:rPr lang="ru-RU" dirty="0">
                <a:latin typeface="Times New Roman" panose="02020603050405020304" pitchFamily="18" charset="0"/>
                <a:cs typeface="Times New Roman" panose="02020603050405020304" pitchFamily="18" charset="0"/>
              </a:rPr>
              <a:t>на охрану здоровья и медицинскую помощь;</a:t>
            </a:r>
          </a:p>
          <a:p>
            <a:pPr algn="just"/>
            <a:r>
              <a:rPr lang="ru-RU" dirty="0">
                <a:latin typeface="Times New Roman" panose="02020603050405020304" pitchFamily="18" charset="0"/>
                <a:cs typeface="Times New Roman" panose="02020603050405020304" pitchFamily="18" charset="0"/>
              </a:rPr>
              <a:t>на образование и профессиональное обучение;</a:t>
            </a:r>
          </a:p>
          <a:p>
            <a:pPr algn="just"/>
            <a:r>
              <a:rPr lang="ru-RU" dirty="0">
                <a:latin typeface="Times New Roman" panose="02020603050405020304" pitchFamily="18" charset="0"/>
                <a:cs typeface="Times New Roman" panose="02020603050405020304" pitchFamily="18" charset="0"/>
              </a:rPr>
              <a:t>на свидания, переписку, телефонные разговоры (в установленных пределах);</a:t>
            </a:r>
          </a:p>
          <a:p>
            <a:pPr algn="just"/>
            <a:r>
              <a:rPr lang="ru-RU" dirty="0">
                <a:latin typeface="Times New Roman" panose="02020603050405020304" pitchFamily="18" charset="0"/>
                <a:cs typeface="Times New Roman" panose="02020603050405020304" pitchFamily="18" charset="0"/>
              </a:rPr>
              <a:t>на подачу жалоб и заявлений.</a:t>
            </a:r>
          </a:p>
          <a:p>
            <a:endParaRPr lang="ru-RU" dirty="0"/>
          </a:p>
        </p:txBody>
      </p:sp>
    </p:spTree>
    <p:extLst>
      <p:ext uri="{BB962C8B-B14F-4D97-AF65-F5344CB8AC3E}">
        <p14:creationId xmlns:p14="http://schemas.microsoft.com/office/powerpoint/2010/main" val="3441984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717331"/>
            <a:ext cx="10515600" cy="5459632"/>
          </a:xfrm>
        </p:spPr>
        <p:txBody>
          <a:bodyPr>
            <a:normAutofit fontScale="92500" lnSpcReduction="20000"/>
          </a:bodyPr>
          <a:lstStyle/>
          <a:p>
            <a:pPr marL="0" indent="0" algn="just">
              <a:buNone/>
            </a:pPr>
            <a:r>
              <a:rPr lang="ru-RU" b="1" dirty="0" smtClean="0">
                <a:latin typeface="Times New Roman" panose="02020603050405020304" pitchFamily="18" charset="0"/>
                <a:cs typeface="Times New Roman" panose="02020603050405020304" pitchFamily="18" charset="0"/>
              </a:rPr>
              <a:t>3. Запреты для осуждённого:</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не покидать пределы территории (для ограничения свободы, принудительных работ);</a:t>
            </a:r>
          </a:p>
          <a:p>
            <a:pPr algn="just"/>
            <a:r>
              <a:rPr lang="ru-RU" dirty="0" smtClean="0">
                <a:latin typeface="Times New Roman" panose="02020603050405020304" pitchFamily="18" charset="0"/>
                <a:cs typeface="Times New Roman" panose="02020603050405020304" pitchFamily="18" charset="0"/>
              </a:rPr>
              <a:t>не менять место жительства без уведомления;</a:t>
            </a:r>
          </a:p>
          <a:p>
            <a:pPr algn="just"/>
            <a:r>
              <a:rPr lang="ru-RU" dirty="0" smtClean="0">
                <a:latin typeface="Times New Roman" panose="02020603050405020304" pitchFamily="18" charset="0"/>
                <a:cs typeface="Times New Roman" panose="02020603050405020304" pitchFamily="18" charset="0"/>
              </a:rPr>
              <a:t>не посещать определённые места;</a:t>
            </a:r>
          </a:p>
          <a:p>
            <a:pPr algn="just"/>
            <a:r>
              <a:rPr lang="ru-RU" dirty="0" smtClean="0">
                <a:latin typeface="Times New Roman" panose="02020603050405020304" pitchFamily="18" charset="0"/>
                <a:cs typeface="Times New Roman" panose="02020603050405020304" pitchFamily="18" charset="0"/>
              </a:rPr>
              <a:t>не общаться с определёнными лицами;</a:t>
            </a:r>
          </a:p>
          <a:p>
            <a:pPr algn="just"/>
            <a:r>
              <a:rPr lang="ru-RU" dirty="0" smtClean="0">
                <a:latin typeface="Times New Roman" panose="02020603050405020304" pitchFamily="18" charset="0"/>
                <a:cs typeface="Times New Roman" panose="02020603050405020304" pitchFamily="18" charset="0"/>
              </a:rPr>
              <a:t>не управлять транспортным средством (для лишённых права управления);</a:t>
            </a:r>
          </a:p>
          <a:p>
            <a:pPr algn="just"/>
            <a:r>
              <a:rPr lang="ru-RU" dirty="0" smtClean="0">
                <a:latin typeface="Times New Roman" panose="02020603050405020304" pitchFamily="18" charset="0"/>
                <a:cs typeface="Times New Roman" panose="02020603050405020304" pitchFamily="18" charset="0"/>
              </a:rPr>
              <a:t>не приобретать, хранить, употреблять запрещённые предметы (наркотики, алкоголь, оружие).</a:t>
            </a:r>
          </a:p>
          <a:p>
            <a:pPr marL="0" indent="0" algn="just">
              <a:buNone/>
            </a:pPr>
            <a:r>
              <a:rPr lang="ru-RU" b="1" dirty="0" smtClean="0">
                <a:latin typeface="Times New Roman" panose="02020603050405020304" pitchFamily="18" charset="0"/>
                <a:cs typeface="Times New Roman" panose="02020603050405020304" pitchFamily="18" charset="0"/>
              </a:rPr>
              <a:t>Пример запретов:</a:t>
            </a:r>
            <a:r>
              <a:rPr lang="ru-RU" dirty="0" smtClean="0">
                <a:latin typeface="Times New Roman" panose="02020603050405020304" pitchFamily="18" charset="0"/>
                <a:cs typeface="Times New Roman" panose="02020603050405020304" pitchFamily="18" charset="0"/>
              </a:rPr>
              <a:t> Осуждённый к ограничению свободы обязан соблюдать ограничения, установленные судом: не выезжать за пределы муниципального образования, не посещать места проведения массовых мероприятий, не изменять место жительства без уведомления инспекции. Систематическое нарушение этих запретов повлекло замену ограничения свободы на лишение свободы.</a:t>
            </a:r>
          </a:p>
          <a:p>
            <a:endParaRPr lang="ru-RU" dirty="0"/>
          </a:p>
        </p:txBody>
      </p:sp>
    </p:spTree>
    <p:extLst>
      <p:ext uri="{BB962C8B-B14F-4D97-AF65-F5344CB8AC3E}">
        <p14:creationId xmlns:p14="http://schemas.microsoft.com/office/powerpoint/2010/main" val="1459994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3779" y="307428"/>
            <a:ext cx="11698014" cy="6353503"/>
          </a:xfrm>
        </p:spPr>
        <p:txBody>
          <a:bodyPr>
            <a:normAutofit fontScale="85000" lnSpcReduction="10000"/>
          </a:bodyPr>
          <a:lstStyle/>
          <a:p>
            <a:pPr marL="0" indent="0" algn="just">
              <a:buNone/>
            </a:pPr>
            <a:r>
              <a:rPr lang="ru-RU" b="1" dirty="0"/>
              <a:t>3.3. Правовое регулирование исполнения и отбывания наказания</a:t>
            </a:r>
          </a:p>
          <a:p>
            <a:pPr marL="0" indent="0" algn="just">
              <a:buNone/>
            </a:pPr>
            <a:r>
              <a:rPr lang="ru-RU" dirty="0"/>
              <a:t>Правовое регулирование исполнения и отбывания наказания осуществляется </a:t>
            </a:r>
            <a:r>
              <a:rPr lang="ru-RU" b="1" dirty="0"/>
              <a:t>уголовно-исполнительным законодательством</a:t>
            </a:r>
            <a:r>
              <a:rPr lang="ru-RU" dirty="0"/>
              <a:t>, которое включает:</a:t>
            </a:r>
          </a:p>
          <a:p>
            <a:pPr marL="0" indent="0" algn="just">
              <a:buNone/>
            </a:pPr>
            <a:r>
              <a:rPr lang="ru-RU" b="1" dirty="0"/>
              <a:t>1. Уголовно-исполнительный кодекс РФ</a:t>
            </a:r>
            <a:r>
              <a:rPr lang="ru-RU" dirty="0"/>
              <a:t> — основной нормативный акт, регулирующий исполнение всех видов уголовных наказаний.</a:t>
            </a:r>
          </a:p>
          <a:p>
            <a:pPr marL="0" indent="0" algn="just">
              <a:buNone/>
            </a:pPr>
            <a:r>
              <a:rPr lang="ru-RU" b="1" dirty="0"/>
              <a:t>2. Федеральные законы:</a:t>
            </a:r>
            <a:endParaRPr lang="ru-RU" dirty="0"/>
          </a:p>
          <a:p>
            <a:pPr algn="just"/>
            <a:r>
              <a:rPr lang="ru-RU" dirty="0"/>
              <a:t>Федеральный закон «О содержании под стражей подозреваемых и обвиняемых в совершении преступлений»;</a:t>
            </a:r>
          </a:p>
          <a:p>
            <a:pPr algn="just"/>
            <a:r>
              <a:rPr lang="ru-RU" dirty="0"/>
              <a:t>Федеральный закон «Об исполнительном производстве» (в части исполнения имущественных наказаний);</a:t>
            </a:r>
          </a:p>
          <a:p>
            <a:pPr algn="just"/>
            <a:r>
              <a:rPr lang="ru-RU" dirty="0"/>
              <a:t>Федеральный закон «О прокуратуре РФ» (в части надзора за соблюдением законов в исправительных учреждениях).</a:t>
            </a:r>
          </a:p>
          <a:p>
            <a:pPr marL="0" indent="0" algn="just">
              <a:buNone/>
            </a:pPr>
            <a:r>
              <a:rPr lang="ru-RU" b="1" dirty="0"/>
              <a:t>3. Подзаконные акты:</a:t>
            </a:r>
            <a:endParaRPr lang="ru-RU" dirty="0"/>
          </a:p>
          <a:p>
            <a:pPr algn="just"/>
            <a:r>
              <a:rPr lang="ru-RU" dirty="0"/>
              <a:t>Правила внутреннего распорядка исправительных учреждений;</a:t>
            </a:r>
          </a:p>
          <a:p>
            <a:pPr algn="just"/>
            <a:r>
              <a:rPr lang="ru-RU" dirty="0"/>
              <a:t>Правила внутреннего распорядка следственных изоляторов;</a:t>
            </a:r>
          </a:p>
          <a:p>
            <a:pPr algn="just"/>
            <a:r>
              <a:rPr lang="ru-RU" dirty="0"/>
              <a:t>Инструкции по организации исполнения наказаний, не связанных с изоляцией от общества.</a:t>
            </a:r>
          </a:p>
          <a:p>
            <a:endParaRPr lang="ru-RU" dirty="0"/>
          </a:p>
        </p:txBody>
      </p:sp>
    </p:spTree>
    <p:extLst>
      <p:ext uri="{BB962C8B-B14F-4D97-AF65-F5344CB8AC3E}">
        <p14:creationId xmlns:p14="http://schemas.microsoft.com/office/powerpoint/2010/main" val="4077427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193" y="504497"/>
            <a:ext cx="11627069" cy="6235262"/>
          </a:xfrm>
        </p:spPr>
        <p:txBody>
          <a:bodyPr>
            <a:normAutofit fontScale="77500" lnSpcReduction="20000"/>
          </a:bodyPr>
          <a:lstStyle/>
          <a:p>
            <a:pPr marL="0" indent="0">
              <a:buNone/>
            </a:pPr>
            <a:r>
              <a:rPr lang="ru-RU" b="1" dirty="0" smtClean="0">
                <a:latin typeface="Times New Roman" panose="02020603050405020304" pitchFamily="18" charset="0"/>
                <a:cs typeface="Times New Roman" panose="02020603050405020304" pitchFamily="18" charset="0"/>
              </a:rPr>
              <a:t>4. Международные акты:</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Минимальные стандартные правила обращения с заключёнными (Правила Нельсона </a:t>
            </a:r>
            <a:r>
              <a:rPr lang="ru-RU" dirty="0" err="1" smtClean="0">
                <a:latin typeface="Times New Roman" panose="02020603050405020304" pitchFamily="18" charset="0"/>
                <a:cs typeface="Times New Roman" panose="02020603050405020304" pitchFamily="18" charset="0"/>
              </a:rPr>
              <a:t>Манделы</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Европейские пенитенциарные правила (утратили обязательную силу для РФ после выхода из Совета Европы, но учитываются в правоприменительной практике).</a:t>
            </a:r>
          </a:p>
          <a:p>
            <a:pPr marL="0" indent="0">
              <a:buNone/>
            </a:pPr>
            <a:r>
              <a:rPr lang="ru-RU" b="1" dirty="0" smtClean="0">
                <a:latin typeface="Times New Roman" panose="02020603050405020304" pitchFamily="18" charset="0"/>
                <a:cs typeface="Times New Roman" panose="02020603050405020304" pitchFamily="18" charset="0"/>
              </a:rPr>
              <a:t>Принципы правового регулирования:</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законность;</a:t>
            </a:r>
          </a:p>
          <a:p>
            <a:r>
              <a:rPr lang="ru-RU" dirty="0" smtClean="0">
                <a:latin typeface="Times New Roman" panose="02020603050405020304" pitchFamily="18" charset="0"/>
                <a:cs typeface="Times New Roman" panose="02020603050405020304" pitchFamily="18" charset="0"/>
              </a:rPr>
              <a:t>гуманизм;</a:t>
            </a:r>
          </a:p>
          <a:p>
            <a:r>
              <a:rPr lang="ru-RU" dirty="0" smtClean="0">
                <a:latin typeface="Times New Roman" panose="02020603050405020304" pitchFamily="18" charset="0"/>
                <a:cs typeface="Times New Roman" panose="02020603050405020304" pitchFamily="18" charset="0"/>
              </a:rPr>
              <a:t>демократизм;</a:t>
            </a:r>
          </a:p>
          <a:p>
            <a:r>
              <a:rPr lang="ru-RU" dirty="0" smtClean="0">
                <a:latin typeface="Times New Roman" panose="02020603050405020304" pitchFamily="18" charset="0"/>
                <a:cs typeface="Times New Roman" panose="02020603050405020304" pitchFamily="18" charset="0"/>
              </a:rPr>
              <a:t>равенство осуждённых перед законом;</a:t>
            </a:r>
          </a:p>
          <a:p>
            <a:r>
              <a:rPr lang="ru-RU" dirty="0" smtClean="0">
                <a:latin typeface="Times New Roman" panose="02020603050405020304" pitchFamily="18" charset="0"/>
                <a:cs typeface="Times New Roman" panose="02020603050405020304" pitchFamily="18" charset="0"/>
              </a:rPr>
              <a:t>дифференциация и индивидуализация исполнения наказаний;</a:t>
            </a:r>
          </a:p>
          <a:p>
            <a:r>
              <a:rPr lang="ru-RU" dirty="0" smtClean="0">
                <a:latin typeface="Times New Roman" panose="02020603050405020304" pitchFamily="18" charset="0"/>
                <a:cs typeface="Times New Roman" panose="02020603050405020304" pitchFamily="18" charset="0"/>
              </a:rPr>
              <a:t>рациональное применение мер принуждения, средств исправления и стимулирование </a:t>
            </a:r>
            <a:r>
              <a:rPr lang="ru-RU" dirty="0" err="1" smtClean="0">
                <a:latin typeface="Times New Roman" panose="02020603050405020304" pitchFamily="18" charset="0"/>
                <a:cs typeface="Times New Roman" panose="02020603050405020304" pitchFamily="18" charset="0"/>
              </a:rPr>
              <a:t>правопослушного</a:t>
            </a:r>
            <a:r>
              <a:rPr lang="ru-RU" dirty="0" smtClean="0">
                <a:latin typeface="Times New Roman" panose="02020603050405020304" pitchFamily="18" charset="0"/>
                <a:cs typeface="Times New Roman" panose="02020603050405020304" pitchFamily="18" charset="0"/>
              </a:rPr>
              <a:t> поведения;</a:t>
            </a:r>
          </a:p>
          <a:p>
            <a:r>
              <a:rPr lang="ru-RU" dirty="0" smtClean="0">
                <a:latin typeface="Times New Roman" panose="02020603050405020304" pitchFamily="18" charset="0"/>
                <a:cs typeface="Times New Roman" panose="02020603050405020304" pitchFamily="18" charset="0"/>
              </a:rPr>
              <a:t>соединение наказания с исправительным воздействием.</a:t>
            </a:r>
          </a:p>
          <a:p>
            <a:pPr marL="0" indent="0">
              <a:buNone/>
            </a:pPr>
            <a:r>
              <a:rPr lang="ru-RU" b="1" dirty="0" smtClean="0">
                <a:latin typeface="Times New Roman" panose="02020603050405020304" pitchFamily="18" charset="0"/>
                <a:cs typeface="Times New Roman" panose="02020603050405020304" pitchFamily="18" charset="0"/>
              </a:rPr>
              <a:t>Пример правового регулирования:</a:t>
            </a:r>
            <a:r>
              <a:rPr lang="ru-RU" dirty="0" smtClean="0">
                <a:latin typeface="Times New Roman" panose="02020603050405020304" pitchFamily="18" charset="0"/>
                <a:cs typeface="Times New Roman" panose="02020603050405020304" pitchFamily="18" charset="0"/>
              </a:rPr>
              <a:t> Замена </a:t>
            </a:r>
            <a:r>
              <a:rPr lang="ru-RU" dirty="0" err="1" smtClean="0">
                <a:latin typeface="Times New Roman" panose="02020603050405020304" pitchFamily="18" charset="0"/>
                <a:cs typeface="Times New Roman" panose="02020603050405020304" pitchFamily="18" charset="0"/>
              </a:rPr>
              <a:t>неотбытой</a:t>
            </a:r>
            <a:r>
              <a:rPr lang="ru-RU" dirty="0" smtClean="0">
                <a:latin typeface="Times New Roman" panose="02020603050405020304" pitchFamily="18" charset="0"/>
                <a:cs typeface="Times New Roman" panose="02020603050405020304" pitchFamily="18" charset="0"/>
              </a:rPr>
              <a:t> части наказания более строгим видом осуществляется судом по представлению учреждения или органа, исполняющего наказание (ч. 4 ст. 50 УИК РФ, ст. 397 УПК РФ). Основанием является злостное уклонение осуждённого от отбывания наказания. В приведённых примерах уголовно-исполнительные инспекции направляли в суд представления о замене ограничения свободы, принудительных работ и условного осуждения на лишение свободы, и суды удовлетворяли эти представления</a:t>
            </a:r>
          </a:p>
          <a:p>
            <a:endParaRPr lang="ru-RU" dirty="0"/>
          </a:p>
        </p:txBody>
      </p:sp>
    </p:spTree>
    <p:extLst>
      <p:ext uri="{BB962C8B-B14F-4D97-AF65-F5344CB8AC3E}">
        <p14:creationId xmlns:p14="http://schemas.microsoft.com/office/powerpoint/2010/main" val="761511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2248" y="173421"/>
            <a:ext cx="11721662" cy="6629400"/>
          </a:xfrm>
        </p:spPr>
        <p:txBody>
          <a:bodyPr>
            <a:normAutofit fontScale="85000" lnSpcReduction="20000"/>
          </a:bodyPr>
          <a:lstStyle/>
          <a:p>
            <a:pPr marL="0" indent="0" algn="just">
              <a:buNone/>
            </a:pPr>
            <a:r>
              <a:rPr lang="ru-RU" b="1" dirty="0">
                <a:latin typeface="Times New Roman" panose="02020603050405020304" pitchFamily="18" charset="0"/>
                <a:cs typeface="Times New Roman" panose="02020603050405020304" pitchFamily="18" charset="0"/>
              </a:rPr>
              <a:t>4. Практические примеры из правоприменительной практики</a:t>
            </a:r>
          </a:p>
          <a:p>
            <a:pPr marL="0" indent="0" algn="just">
              <a:buNone/>
            </a:pPr>
            <a:r>
              <a:rPr lang="ru-RU" b="1" dirty="0">
                <a:latin typeface="Times New Roman" panose="02020603050405020304" pitchFamily="18" charset="0"/>
                <a:cs typeface="Times New Roman" panose="02020603050405020304" pitchFamily="18" charset="0"/>
              </a:rPr>
              <a:t>Пример 1. Замена ограничения свободы на лишение свободы.</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Гражданин осуждён к 1 году ограничения свободы за незаконное приобретение и хранение наркотиков. В период отбывания наказания он систематически игнорировал наложенные судом ограничения, скрылся от контроля уголовно-исполнительной инспекции и был объявлен в федеральный розыск. Суд по представлению инспекции заменил </a:t>
            </a:r>
            <a:r>
              <a:rPr lang="ru-RU" dirty="0" err="1">
                <a:latin typeface="Times New Roman" panose="02020603050405020304" pitchFamily="18" charset="0"/>
                <a:cs typeface="Times New Roman" panose="02020603050405020304" pitchFamily="18" charset="0"/>
              </a:rPr>
              <a:t>неотбытую</a:t>
            </a:r>
            <a:r>
              <a:rPr lang="ru-RU" dirty="0">
                <a:latin typeface="Times New Roman" panose="02020603050405020304" pitchFamily="18" charset="0"/>
                <a:cs typeface="Times New Roman" panose="02020603050405020304" pitchFamily="18" charset="0"/>
              </a:rPr>
              <a:t> часть наказания на 6 месяцев лишения свободы в колонии строгого режима. </a:t>
            </a:r>
            <a:r>
              <a:rPr lang="ru-RU" b="1" dirty="0">
                <a:latin typeface="Times New Roman" panose="02020603050405020304" pitchFamily="18" charset="0"/>
                <a:cs typeface="Times New Roman" panose="02020603050405020304" pitchFamily="18" charset="0"/>
              </a:rPr>
              <a:t>Исполнение</a:t>
            </a:r>
            <a:r>
              <a:rPr lang="ru-RU" dirty="0">
                <a:latin typeface="Times New Roman" panose="02020603050405020304" pitchFamily="18" charset="0"/>
                <a:cs typeface="Times New Roman" panose="02020603050405020304" pitchFamily="18" charset="0"/>
              </a:rPr>
              <a:t> наказания осуществляла инспекция, </a:t>
            </a:r>
            <a:r>
              <a:rPr lang="ru-RU" b="1" dirty="0">
                <a:latin typeface="Times New Roman" panose="02020603050405020304" pitchFamily="18" charset="0"/>
                <a:cs typeface="Times New Roman" panose="02020603050405020304" pitchFamily="18" charset="0"/>
              </a:rPr>
              <a:t>отбывание</a:t>
            </a:r>
            <a:r>
              <a:rPr lang="ru-RU" dirty="0">
                <a:latin typeface="Times New Roman" panose="02020603050405020304" pitchFamily="18" charset="0"/>
                <a:cs typeface="Times New Roman" panose="02020603050405020304" pitchFamily="18" charset="0"/>
              </a:rPr>
              <a:t> — осуждённый, который своими действиями нарушил условия отбывания.</a:t>
            </a:r>
          </a:p>
          <a:p>
            <a:pPr marL="0" indent="0" algn="just">
              <a:buNone/>
            </a:pPr>
            <a:r>
              <a:rPr lang="ru-RU" b="1" dirty="0">
                <a:latin typeface="Times New Roman" panose="02020603050405020304" pitchFamily="18" charset="0"/>
                <a:cs typeface="Times New Roman" panose="02020603050405020304" pitchFamily="18" charset="0"/>
              </a:rPr>
              <a:t>Пример 2. Замена условного осуждения на реальное лишение свободы.</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Мужчина осуждён за кражу и хранение наркотиков к 2 годам лишения свободы условно. В течение испытательного срока он не являлся в уголовно-исполнительную инспекцию без уважительных причин, меры профилактического воздействия на него не действовали. Суд отменил условное осуждение и направил его в исправительную колонию общего режима. </a:t>
            </a:r>
            <a:r>
              <a:rPr lang="ru-RU" b="1" dirty="0">
                <a:latin typeface="Times New Roman" panose="02020603050405020304" pitchFamily="18" charset="0"/>
                <a:cs typeface="Times New Roman" panose="02020603050405020304" pitchFamily="18" charset="0"/>
              </a:rPr>
              <a:t>Исполнение</a:t>
            </a:r>
            <a:r>
              <a:rPr lang="ru-RU" dirty="0">
                <a:latin typeface="Times New Roman" panose="02020603050405020304" pitchFamily="18" charset="0"/>
                <a:cs typeface="Times New Roman" panose="02020603050405020304" pitchFamily="18" charset="0"/>
              </a:rPr>
              <a:t> условного осуждения осуществляла инспекция, </a:t>
            </a:r>
            <a:r>
              <a:rPr lang="ru-RU" b="1" dirty="0">
                <a:latin typeface="Times New Roman" panose="02020603050405020304" pitchFamily="18" charset="0"/>
                <a:cs typeface="Times New Roman" panose="02020603050405020304" pitchFamily="18" charset="0"/>
              </a:rPr>
              <a:t>отбывание</a:t>
            </a:r>
            <a:r>
              <a:rPr lang="ru-RU" dirty="0">
                <a:latin typeface="Times New Roman" panose="02020603050405020304" pitchFamily="18" charset="0"/>
                <a:cs typeface="Times New Roman" panose="02020603050405020304" pitchFamily="18" charset="0"/>
              </a:rPr>
              <a:t> — осуждённый, который не выполнял возложенные обязанности.</a:t>
            </a:r>
          </a:p>
          <a:p>
            <a:pPr marL="0" indent="0" algn="just">
              <a:buNone/>
            </a:pPr>
            <a:r>
              <a:rPr lang="ru-RU" b="1" dirty="0">
                <a:latin typeface="Times New Roman" panose="02020603050405020304" pitchFamily="18" charset="0"/>
                <a:cs typeface="Times New Roman" panose="02020603050405020304" pitchFamily="18" charset="0"/>
              </a:rPr>
              <a:t>Пример 3. Признание злостным нарушителем и административный надзор.</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Осуждённый ФИО1 в период отбывания наказания в исправительной колонии многократно водворялся в ШИЗО, ПКТ, ЕПКТ, был признан злостным нарушителем установленного порядка отбывания наказания. После освобождения суд установил в отношении него административный надзор на 3 года. Это демонстрирует, что </a:t>
            </a:r>
            <a:r>
              <a:rPr lang="ru-RU" b="1" dirty="0">
                <a:latin typeface="Times New Roman" panose="02020603050405020304" pitchFamily="18" charset="0"/>
                <a:cs typeface="Times New Roman" panose="02020603050405020304" pitchFamily="18" charset="0"/>
              </a:rPr>
              <a:t>отбывание</a:t>
            </a:r>
            <a:r>
              <a:rPr lang="ru-RU" dirty="0">
                <a:latin typeface="Times New Roman" panose="02020603050405020304" pitchFamily="18" charset="0"/>
                <a:cs typeface="Times New Roman" panose="02020603050405020304" pitchFamily="18" charset="0"/>
              </a:rPr>
              <a:t> наказания не заканчивается с освобождением: последствия нарушения порядка отбывания могут сохраняться в виде мер </a:t>
            </a:r>
            <a:r>
              <a:rPr lang="ru-RU" dirty="0" err="1">
                <a:latin typeface="Times New Roman" panose="02020603050405020304" pitchFamily="18" charset="0"/>
                <a:cs typeface="Times New Roman" panose="02020603050405020304" pitchFamily="18" charset="0"/>
              </a:rPr>
              <a:t>постпенитенциарного</a:t>
            </a:r>
            <a:r>
              <a:rPr lang="ru-RU" dirty="0">
                <a:latin typeface="Times New Roman" panose="02020603050405020304" pitchFamily="18" charset="0"/>
                <a:cs typeface="Times New Roman" panose="02020603050405020304" pitchFamily="18" charset="0"/>
              </a:rPr>
              <a:t> контроля.</a:t>
            </a:r>
          </a:p>
          <a:p>
            <a:endParaRPr lang="ru-RU" dirty="0"/>
          </a:p>
        </p:txBody>
      </p:sp>
    </p:spTree>
    <p:extLst>
      <p:ext uri="{BB962C8B-B14F-4D97-AF65-F5344CB8AC3E}">
        <p14:creationId xmlns:p14="http://schemas.microsoft.com/office/powerpoint/2010/main" val="2908641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2248" y="141890"/>
            <a:ext cx="11737428" cy="6582103"/>
          </a:xfrm>
        </p:spPr>
        <p:txBody>
          <a:bodyPr>
            <a:normAutofit fontScale="92500"/>
          </a:bodyPr>
          <a:lstStyle/>
          <a:p>
            <a:pPr marL="0" indent="0" algn="just">
              <a:buNone/>
            </a:pPr>
            <a:r>
              <a:rPr lang="ru-RU" b="1" dirty="0">
                <a:latin typeface="Times New Roman" panose="02020603050405020304" pitchFamily="18" charset="0"/>
                <a:cs typeface="Times New Roman" panose="02020603050405020304" pitchFamily="18" charset="0"/>
              </a:rPr>
              <a:t>Заключение</a:t>
            </a:r>
          </a:p>
          <a:p>
            <a:pPr marL="0" indent="0" algn="just">
              <a:buNone/>
            </a:pPr>
            <a:r>
              <a:rPr lang="ru-RU" dirty="0">
                <a:latin typeface="Times New Roman" panose="02020603050405020304" pitchFamily="18" charset="0"/>
                <a:cs typeface="Times New Roman" panose="02020603050405020304" pitchFamily="18" charset="0"/>
              </a:rPr>
              <a:t>Исполнение и отбывание наказания — это две стороны единого процесса реализации уголовной ответственности. </a:t>
            </a:r>
            <a:r>
              <a:rPr lang="ru-RU" b="1" dirty="0">
                <a:latin typeface="Times New Roman" panose="02020603050405020304" pitchFamily="18" charset="0"/>
                <a:cs typeface="Times New Roman" panose="02020603050405020304" pitchFamily="18" charset="0"/>
              </a:rPr>
              <a:t>Исполнение</a:t>
            </a:r>
            <a:r>
              <a:rPr lang="ru-RU" dirty="0">
                <a:latin typeface="Times New Roman" panose="02020603050405020304" pitchFamily="18" charset="0"/>
                <a:cs typeface="Times New Roman" panose="02020603050405020304" pitchFamily="18" charset="0"/>
              </a:rPr>
              <a:t> — это деятельность государства в лице уполномоченных органов по реализации приговора, а </a:t>
            </a:r>
            <a:r>
              <a:rPr lang="ru-RU" b="1" dirty="0">
                <a:latin typeface="Times New Roman" panose="02020603050405020304" pitchFamily="18" charset="0"/>
                <a:cs typeface="Times New Roman" panose="02020603050405020304" pitchFamily="18" charset="0"/>
              </a:rPr>
              <a:t>отбывание</a:t>
            </a:r>
            <a:r>
              <a:rPr lang="ru-RU" dirty="0">
                <a:latin typeface="Times New Roman" panose="02020603050405020304" pitchFamily="18" charset="0"/>
                <a:cs typeface="Times New Roman" panose="02020603050405020304" pitchFamily="18" charset="0"/>
              </a:rPr>
              <a:t> — это поведение осуждённого в условиях исполнения наказания. Их содержание раскрывается через функции органов, исполняющих наказание (режим, воспитание, труд, образование, контроль), и через права, обязанности и запреты осуждённого.</a:t>
            </a:r>
          </a:p>
          <a:p>
            <a:pPr marL="0" indent="0" algn="just">
              <a:buNone/>
            </a:pPr>
            <a:r>
              <a:rPr lang="ru-RU" dirty="0">
                <a:latin typeface="Times New Roman" panose="02020603050405020304" pitchFamily="18" charset="0"/>
                <a:cs typeface="Times New Roman" panose="02020603050405020304" pitchFamily="18" charset="0"/>
              </a:rPr>
              <a:t>Правовое регулирование исполнения и отбывания наказания осуществляется уголовно-исполнительным законодательством, основанным на принципах законности, гуманизма, дифференциации и индивидуализации. Нарушение порядка отбывания наказания влечёт применение мер взыскания, вплоть до замены наказания на более строгое, а также может стать основанием для установления административного надзора после освобождения.</a:t>
            </a:r>
          </a:p>
          <a:p>
            <a:pPr marL="0" indent="0" algn="just">
              <a:buNone/>
            </a:pPr>
            <a:r>
              <a:rPr lang="ru-RU" dirty="0">
                <a:latin typeface="Times New Roman" panose="02020603050405020304" pitchFamily="18" charset="0"/>
                <a:cs typeface="Times New Roman" panose="02020603050405020304" pitchFamily="18" charset="0"/>
              </a:rPr>
              <a:t>Понимание этих понятий необходимо для правильного применения норм уголовно-исполнительного права, обеспечения прав осуждённых и достижения целей наказания, предусмотренных статьёй 43 УК РФ.</a:t>
            </a:r>
          </a:p>
          <a:p>
            <a:endParaRPr lang="ru-RU" dirty="0"/>
          </a:p>
        </p:txBody>
      </p:sp>
    </p:spTree>
    <p:extLst>
      <p:ext uri="{BB962C8B-B14F-4D97-AF65-F5344CB8AC3E}">
        <p14:creationId xmlns:p14="http://schemas.microsoft.com/office/powerpoint/2010/main" val="27754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dirty="0">
                <a:latin typeface="Times New Roman" panose="02020603050405020304" pitchFamily="18" charset="0"/>
                <a:cs typeface="Times New Roman" panose="02020603050405020304" pitchFamily="18" charset="0"/>
              </a:rPr>
              <a:t>Понятие применения к осужденным средств исправления. Система средств исправления и их содержание. Понятие исправительного воздействия. Правовое регулирование применения к осужденным средств исправления и его объем.</a:t>
            </a:r>
          </a:p>
        </p:txBody>
      </p:sp>
      <p:sp>
        <p:nvSpPr>
          <p:cNvPr id="3" name="Объект 2"/>
          <p:cNvSpPr>
            <a:spLocks noGrp="1"/>
          </p:cNvSpPr>
          <p:nvPr>
            <p:ph idx="1"/>
          </p:nvPr>
        </p:nvSpPr>
        <p:spPr>
          <a:xfrm>
            <a:off x="291662" y="1825624"/>
            <a:ext cx="11800490" cy="4866837"/>
          </a:xfrm>
        </p:spPr>
        <p:txBody>
          <a:bodyPr>
            <a:normAutofit fontScale="85000" lnSpcReduction="20000"/>
          </a:bodyPr>
          <a:lstStyle/>
          <a:p>
            <a:pPr marL="0" indent="0" algn="just">
              <a:buNone/>
            </a:pPr>
            <a:r>
              <a:rPr lang="ru-RU" dirty="0">
                <a:latin typeface="Times New Roman" panose="02020603050405020304" pitchFamily="18" charset="0"/>
                <a:cs typeface="Times New Roman" panose="02020603050405020304" pitchFamily="18" charset="0"/>
              </a:rPr>
              <a:t>Уголовно-исполнительное законодательство России имеет своими целями </a:t>
            </a:r>
            <a:r>
              <a:rPr lang="ru-RU" b="1" dirty="0">
                <a:latin typeface="Times New Roman" panose="02020603050405020304" pitchFamily="18" charset="0"/>
                <a:cs typeface="Times New Roman" panose="02020603050405020304" pitchFamily="18" charset="0"/>
              </a:rPr>
              <a:t>исправление осуждённых</a:t>
            </a:r>
            <a:r>
              <a:rPr lang="ru-RU" dirty="0">
                <a:latin typeface="Times New Roman" panose="02020603050405020304" pitchFamily="18" charset="0"/>
                <a:cs typeface="Times New Roman" panose="02020603050405020304" pitchFamily="18" charset="0"/>
              </a:rPr>
              <a:t> и предупреждение совершения новых преступлений как осуждёнными, так и иными лицами (ч. 1 ст. 1 УИК РФ) . Достижение этих целей невозможно без целенаправленного воздействия на личность осуждённого. Именно поэтому законодатель закрепляет систему </a:t>
            </a:r>
            <a:r>
              <a:rPr lang="ru-RU" b="1" dirty="0">
                <a:latin typeface="Times New Roman" panose="02020603050405020304" pitchFamily="18" charset="0"/>
                <a:cs typeface="Times New Roman" panose="02020603050405020304" pitchFamily="18" charset="0"/>
              </a:rPr>
              <a:t>средств исправления</a:t>
            </a:r>
            <a:r>
              <a:rPr lang="ru-RU" dirty="0">
                <a:latin typeface="Times New Roman" panose="02020603050405020304" pitchFamily="18" charset="0"/>
                <a:cs typeface="Times New Roman" panose="02020603050405020304" pitchFamily="18" charset="0"/>
              </a:rPr>
              <a:t> — инструментов, с помощью которых государство через учреждения и органы, исполняющие наказания, стремится сформировать у осуждённого уважительное отношение к человеку, обществу, труду, нормам и правилам человеческого общежития и стимулировать </a:t>
            </a:r>
            <a:r>
              <a:rPr lang="ru-RU" dirty="0" err="1">
                <a:latin typeface="Times New Roman" panose="02020603050405020304" pitchFamily="18" charset="0"/>
                <a:cs typeface="Times New Roman" panose="02020603050405020304" pitchFamily="18" charset="0"/>
              </a:rPr>
              <a:t>правопослушное</a:t>
            </a:r>
            <a:r>
              <a:rPr lang="ru-RU" dirty="0">
                <a:latin typeface="Times New Roman" panose="02020603050405020304" pitchFamily="18" charset="0"/>
                <a:cs typeface="Times New Roman" panose="02020603050405020304" pitchFamily="18" charset="0"/>
              </a:rPr>
              <a:t> поведение .</a:t>
            </a:r>
          </a:p>
          <a:p>
            <a:pPr marL="0" indent="0" algn="just">
              <a:buNone/>
            </a:pPr>
            <a:r>
              <a:rPr lang="ru-RU" dirty="0">
                <a:latin typeface="Times New Roman" panose="02020603050405020304" pitchFamily="18" charset="0"/>
                <a:cs typeface="Times New Roman" panose="02020603050405020304" pitchFamily="18" charset="0"/>
              </a:rPr>
              <a:t>Центральным понятием здесь является </a:t>
            </a:r>
            <a:r>
              <a:rPr lang="ru-RU" b="1" dirty="0">
                <a:latin typeface="Times New Roman" panose="02020603050405020304" pitchFamily="18" charset="0"/>
                <a:cs typeface="Times New Roman" panose="02020603050405020304" pitchFamily="18" charset="0"/>
              </a:rPr>
              <a:t>исправление осуждённых</a:t>
            </a:r>
            <a:r>
              <a:rPr lang="ru-RU" dirty="0">
                <a:latin typeface="Times New Roman" panose="02020603050405020304" pitchFamily="18" charset="0"/>
                <a:cs typeface="Times New Roman" panose="02020603050405020304" pitchFamily="18" charset="0"/>
              </a:rPr>
              <a:t>, под которым в ч. 1 ст. 9 УИК РФ понимается формирование у них уважительного отношения к человеку, обществу, труду, нормам, правилам и традициям человеческого общежития и стимулирование </a:t>
            </a:r>
            <a:r>
              <a:rPr lang="ru-RU" dirty="0" err="1">
                <a:latin typeface="Times New Roman" panose="02020603050405020304" pitchFamily="18" charset="0"/>
                <a:cs typeface="Times New Roman" panose="02020603050405020304" pitchFamily="18" charset="0"/>
              </a:rPr>
              <a:t>правопослушного</a:t>
            </a:r>
            <a:r>
              <a:rPr lang="ru-RU" dirty="0">
                <a:latin typeface="Times New Roman" panose="02020603050405020304" pitchFamily="18" charset="0"/>
                <a:cs typeface="Times New Roman" panose="02020603050405020304" pitchFamily="18" charset="0"/>
              </a:rPr>
              <a:t> поведения . При этом речь идёт не только о юридическом исправлении (когда лицо не совершает новых преступлений из-за страха наказания), но и о </a:t>
            </a:r>
            <a:r>
              <a:rPr lang="ru-RU" b="1" dirty="0">
                <a:latin typeface="Times New Roman" panose="02020603050405020304" pitchFamily="18" charset="0"/>
                <a:cs typeface="Times New Roman" panose="02020603050405020304" pitchFamily="18" charset="0"/>
              </a:rPr>
              <a:t>нравственном исправлении</a:t>
            </a:r>
            <a:r>
              <a:rPr lang="ru-RU" dirty="0">
                <a:latin typeface="Times New Roman" panose="02020603050405020304" pitchFamily="18" charset="0"/>
                <a:cs typeface="Times New Roman" panose="02020603050405020304" pitchFamily="18" charset="0"/>
              </a:rPr>
              <a:t>, когда ценности человеческого общежития соблюдаются осознанно </a:t>
            </a:r>
          </a:p>
          <a:p>
            <a:endParaRPr lang="ru-RU" dirty="0"/>
          </a:p>
        </p:txBody>
      </p:sp>
    </p:spTree>
    <p:extLst>
      <p:ext uri="{BB962C8B-B14F-4D97-AF65-F5344CB8AC3E}">
        <p14:creationId xmlns:p14="http://schemas.microsoft.com/office/powerpoint/2010/main" val="3427356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7069" y="260130"/>
            <a:ext cx="11776841" cy="6353503"/>
          </a:xfrm>
        </p:spPr>
        <p:txBody>
          <a:bodyPr>
            <a:normAutofit fontScale="70000" lnSpcReduction="20000"/>
          </a:bodyPr>
          <a:lstStyle/>
          <a:p>
            <a:pPr marL="0" indent="0">
              <a:buNone/>
            </a:pPr>
            <a:r>
              <a:rPr lang="ru-RU" b="1" dirty="0">
                <a:latin typeface="Times New Roman" panose="02020603050405020304" pitchFamily="18" charset="0"/>
                <a:cs typeface="Times New Roman" panose="02020603050405020304" pitchFamily="18" charset="0"/>
              </a:rPr>
              <a:t>1. Понятие применения к осуждённым средств исправления</a:t>
            </a:r>
          </a:p>
          <a:p>
            <a:pPr marL="0" indent="0">
              <a:buNone/>
            </a:pPr>
            <a:r>
              <a:rPr lang="ru-RU" b="1" dirty="0">
                <a:latin typeface="Times New Roman" panose="02020603050405020304" pitchFamily="18" charset="0"/>
                <a:cs typeface="Times New Roman" panose="02020603050405020304" pitchFamily="18" charset="0"/>
              </a:rPr>
              <a:t>Применение средств исправления</a:t>
            </a:r>
            <a:r>
              <a:rPr lang="ru-RU" dirty="0">
                <a:latin typeface="Times New Roman" panose="02020603050405020304" pitchFamily="18" charset="0"/>
                <a:cs typeface="Times New Roman" panose="02020603050405020304" pitchFamily="18" charset="0"/>
              </a:rPr>
              <a:t> — это деятельность уполномоченных государственных органов и учреждений по целенаправленному воздействию на осуждённого с использованием комплекса мер, предусмотренных уголовно-исполнительным законодательством, для достижения целей наказания.</a:t>
            </a:r>
          </a:p>
          <a:p>
            <a:pPr marL="0" indent="0">
              <a:buNone/>
            </a:pPr>
            <a:r>
              <a:rPr lang="ru-RU" dirty="0">
                <a:latin typeface="Times New Roman" panose="02020603050405020304" pitchFamily="18" charset="0"/>
                <a:cs typeface="Times New Roman" panose="02020603050405020304" pitchFamily="18" charset="0"/>
              </a:rPr>
              <a:t>Данная деятельность характеризуется следующими признаками:</a:t>
            </a:r>
          </a:p>
          <a:p>
            <a:pPr marL="0" indent="0">
              <a:buNone/>
            </a:pPr>
            <a:r>
              <a:rPr lang="ru-RU" b="1" dirty="0">
                <a:latin typeface="Times New Roman" panose="02020603050405020304" pitchFamily="18" charset="0"/>
                <a:cs typeface="Times New Roman" panose="02020603050405020304" pitchFamily="18" charset="0"/>
              </a:rPr>
              <a:t>1. Целенаправленный характер.</a:t>
            </a:r>
            <a:r>
              <a:rPr lang="ru-RU" dirty="0">
                <a:latin typeface="Times New Roman" panose="02020603050405020304" pitchFamily="18" charset="0"/>
                <a:cs typeface="Times New Roman" panose="02020603050405020304" pitchFamily="18" charset="0"/>
              </a:rPr>
              <a:t> Применение средств исправления всегда подчинено цели исправления осуждённого и предупреждения новых преступлений .</a:t>
            </a:r>
          </a:p>
          <a:p>
            <a:pPr marL="0" indent="0">
              <a:buNone/>
            </a:pPr>
            <a:r>
              <a:rPr lang="ru-RU" b="1" dirty="0">
                <a:latin typeface="Times New Roman" panose="02020603050405020304" pitchFamily="18" charset="0"/>
                <a:cs typeface="Times New Roman" panose="02020603050405020304" pitchFamily="18" charset="0"/>
              </a:rPr>
              <a:t>2. Комплексный характер.</a:t>
            </a:r>
            <a:r>
              <a:rPr lang="ru-RU" dirty="0">
                <a:latin typeface="Times New Roman" panose="02020603050405020304" pitchFamily="18" charset="0"/>
                <a:cs typeface="Times New Roman" panose="02020603050405020304" pitchFamily="18" charset="0"/>
              </a:rPr>
              <a:t> Средства исправления применяются не изолированно, а в системе, с учётом их взаимодополняющего воздействия .</a:t>
            </a:r>
          </a:p>
          <a:p>
            <a:pPr marL="0" indent="0">
              <a:buNone/>
            </a:pPr>
            <a:r>
              <a:rPr lang="ru-RU" b="1" dirty="0">
                <a:latin typeface="Times New Roman" panose="02020603050405020304" pitchFamily="18" charset="0"/>
                <a:cs typeface="Times New Roman" panose="02020603050405020304" pitchFamily="18" charset="0"/>
              </a:rPr>
              <a:t>3. Дифференцированный характер.</a:t>
            </a:r>
            <a:r>
              <a:rPr lang="ru-RU" dirty="0">
                <a:latin typeface="Times New Roman" panose="02020603050405020304" pitchFamily="18" charset="0"/>
                <a:cs typeface="Times New Roman" panose="02020603050405020304" pitchFamily="18" charset="0"/>
              </a:rPr>
              <a:t> Средства исправления применяются с учётом вида наказания, характера и степени общественной опасности совершённого преступления, личности осуждённого и его поведения (ч. 3 ст. 9 УИК РФ) .</a:t>
            </a:r>
          </a:p>
          <a:p>
            <a:pPr marL="0" indent="0">
              <a:buNone/>
            </a:pPr>
            <a:r>
              <a:rPr lang="ru-RU" b="1" dirty="0">
                <a:latin typeface="Times New Roman" panose="02020603050405020304" pitchFamily="18" charset="0"/>
                <a:cs typeface="Times New Roman" panose="02020603050405020304" pitchFamily="18" charset="0"/>
              </a:rPr>
              <a:t>4. Длящийся характер.</a:t>
            </a:r>
            <a:r>
              <a:rPr lang="ru-RU" dirty="0">
                <a:latin typeface="Times New Roman" panose="02020603050405020304" pitchFamily="18" charset="0"/>
                <a:cs typeface="Times New Roman" panose="02020603050405020304" pitchFamily="18" charset="0"/>
              </a:rPr>
              <a:t> Исправительное воздействие осуществляется на протяжении всего срока отбывания наказания.</a:t>
            </a:r>
          </a:p>
          <a:p>
            <a:pPr marL="0" indent="0">
              <a:buNone/>
            </a:pPr>
            <a:r>
              <a:rPr lang="ru-RU" b="1" dirty="0">
                <a:latin typeface="Times New Roman" panose="02020603050405020304" pitchFamily="18" charset="0"/>
                <a:cs typeface="Times New Roman" panose="02020603050405020304" pitchFamily="18" charset="0"/>
              </a:rPr>
              <a:t>5. Правовой характер.</a:t>
            </a:r>
            <a:r>
              <a:rPr lang="ru-RU" dirty="0">
                <a:latin typeface="Times New Roman" panose="02020603050405020304" pitchFamily="18" charset="0"/>
                <a:cs typeface="Times New Roman" panose="02020603050405020304" pitchFamily="18" charset="0"/>
              </a:rPr>
              <a:t> Применение средств исправления осуществляется строго в рамках закона, с соблюдением прав и законных интересов осуждённых.</a:t>
            </a:r>
          </a:p>
          <a:p>
            <a:pPr marL="0" indent="0">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к лишению свободы за кражу молодой человек 22 лет, не имеющий среднего образования. К нему применяется комплекс средств: режим (обязан соблюдать распорядок дня), воспитательная работа (участие в мероприятиях), общественно полезный труд (работа на производстве в колонии), получение общего образования (обязательное для лиц до 30 лет), профессиональное обучение (получение специальности сварщика). Всё это — применение средств исправления в комплексе.</a:t>
            </a:r>
          </a:p>
          <a:p>
            <a:endParaRPr lang="ru-RU" dirty="0"/>
          </a:p>
        </p:txBody>
      </p:sp>
    </p:spTree>
    <p:extLst>
      <p:ext uri="{BB962C8B-B14F-4D97-AF65-F5344CB8AC3E}">
        <p14:creationId xmlns:p14="http://schemas.microsoft.com/office/powerpoint/2010/main" val="2912650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9545" y="315310"/>
            <a:ext cx="11658600" cy="6258911"/>
          </a:xfrm>
        </p:spPr>
        <p:txBody>
          <a:bodyPr/>
          <a:lstStyle/>
          <a:p>
            <a:pPr marL="0" indent="0">
              <a:buNone/>
            </a:pPr>
            <a:r>
              <a:rPr lang="ru-RU" b="1" dirty="0">
                <a:latin typeface="Times New Roman" panose="02020603050405020304" pitchFamily="18" charset="0"/>
                <a:cs typeface="Times New Roman" panose="02020603050405020304" pitchFamily="18" charset="0"/>
              </a:rPr>
              <a:t>2. Система средств исправления и их содержание</a:t>
            </a:r>
          </a:p>
          <a:p>
            <a:pPr marL="0" indent="0">
              <a:buNone/>
            </a:pPr>
            <a:r>
              <a:rPr lang="ru-RU" dirty="0">
                <a:latin typeface="Times New Roman" panose="02020603050405020304" pitchFamily="18" charset="0"/>
                <a:cs typeface="Times New Roman" panose="02020603050405020304" pitchFamily="18" charset="0"/>
              </a:rPr>
              <a:t>Согласно ч. 2 ст. 9 УИК РФ, </a:t>
            </a:r>
            <a:r>
              <a:rPr lang="ru-RU" b="1" dirty="0">
                <a:latin typeface="Times New Roman" panose="02020603050405020304" pitchFamily="18" charset="0"/>
                <a:cs typeface="Times New Roman" panose="02020603050405020304" pitchFamily="18" charset="0"/>
              </a:rPr>
              <a:t>основными средствами исправления осуждённых</a:t>
            </a:r>
            <a:r>
              <a:rPr lang="ru-RU" dirty="0">
                <a:latin typeface="Times New Roman" panose="02020603050405020304" pitchFamily="18" charset="0"/>
                <a:cs typeface="Times New Roman" panose="02020603050405020304" pitchFamily="18" charset="0"/>
              </a:rPr>
              <a:t> являются :</a:t>
            </a:r>
          </a:p>
          <a:p>
            <a:r>
              <a:rPr lang="ru-RU" dirty="0">
                <a:latin typeface="Times New Roman" panose="02020603050405020304" pitchFamily="18" charset="0"/>
                <a:cs typeface="Times New Roman" panose="02020603050405020304" pitchFamily="18" charset="0"/>
              </a:rPr>
              <a:t>Установленный порядок исполнения и отбывания наказания (режим);</a:t>
            </a:r>
          </a:p>
          <a:p>
            <a:r>
              <a:rPr lang="ru-RU" dirty="0">
                <a:latin typeface="Times New Roman" panose="02020603050405020304" pitchFamily="18" charset="0"/>
                <a:cs typeface="Times New Roman" panose="02020603050405020304" pitchFamily="18" charset="0"/>
              </a:rPr>
              <a:t>Воспитательная работа;</a:t>
            </a:r>
          </a:p>
          <a:p>
            <a:r>
              <a:rPr lang="ru-RU" dirty="0">
                <a:latin typeface="Times New Roman" panose="02020603050405020304" pitchFamily="18" charset="0"/>
                <a:cs typeface="Times New Roman" panose="02020603050405020304" pitchFamily="18" charset="0"/>
              </a:rPr>
              <a:t>Общественно полезный труд;</a:t>
            </a:r>
          </a:p>
          <a:p>
            <a:r>
              <a:rPr lang="ru-RU" dirty="0">
                <a:latin typeface="Times New Roman" panose="02020603050405020304" pitchFamily="18" charset="0"/>
                <a:cs typeface="Times New Roman" panose="02020603050405020304" pitchFamily="18" charset="0"/>
              </a:rPr>
              <a:t>Получение общего образования;</a:t>
            </a:r>
          </a:p>
          <a:p>
            <a:r>
              <a:rPr lang="ru-RU" dirty="0">
                <a:latin typeface="Times New Roman" panose="02020603050405020304" pitchFamily="18" charset="0"/>
                <a:cs typeface="Times New Roman" panose="02020603050405020304" pitchFamily="18" charset="0"/>
              </a:rPr>
              <a:t>Профессиональное обучение;</a:t>
            </a:r>
          </a:p>
          <a:p>
            <a:r>
              <a:rPr lang="ru-RU" dirty="0">
                <a:latin typeface="Times New Roman" panose="02020603050405020304" pitchFamily="18" charset="0"/>
                <a:cs typeface="Times New Roman" panose="02020603050405020304" pitchFamily="18" charset="0"/>
              </a:rPr>
              <a:t>Общественное воздействие.</a:t>
            </a:r>
          </a:p>
          <a:p>
            <a:pPr marL="0" indent="0">
              <a:buNone/>
            </a:pPr>
            <a:r>
              <a:rPr lang="ru-RU" dirty="0">
                <a:latin typeface="Times New Roman" panose="02020603050405020304" pitchFamily="18" charset="0"/>
                <a:cs typeface="Times New Roman" panose="02020603050405020304" pitchFamily="18" charset="0"/>
              </a:rPr>
              <a:t>Перечень является </a:t>
            </a:r>
            <a:r>
              <a:rPr lang="ru-RU" b="1" dirty="0">
                <a:latin typeface="Times New Roman" panose="02020603050405020304" pitchFamily="18" charset="0"/>
                <a:cs typeface="Times New Roman" panose="02020603050405020304" pitchFamily="18" charset="0"/>
              </a:rPr>
              <a:t>исчерпывающим</a:t>
            </a:r>
            <a:r>
              <a:rPr lang="ru-RU" dirty="0">
                <a:latin typeface="Times New Roman" panose="02020603050405020304" pitchFamily="18" charset="0"/>
                <a:cs typeface="Times New Roman" panose="02020603050405020304" pitchFamily="18" charset="0"/>
              </a:rPr>
              <a:t> .</a:t>
            </a:r>
          </a:p>
          <a:p>
            <a:endParaRPr lang="ru-RU" dirty="0"/>
          </a:p>
        </p:txBody>
      </p:sp>
    </p:spTree>
    <p:extLst>
      <p:ext uri="{BB962C8B-B14F-4D97-AF65-F5344CB8AC3E}">
        <p14:creationId xmlns:p14="http://schemas.microsoft.com/office/powerpoint/2010/main" val="571862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6483" y="252248"/>
            <a:ext cx="11658600" cy="6314090"/>
          </a:xfrm>
        </p:spPr>
        <p:txBody>
          <a:bodyPr>
            <a:normAutofit fontScale="92500" lnSpcReduction="10000"/>
          </a:bodyPr>
          <a:lstStyle/>
          <a:p>
            <a:pPr marL="0" indent="0">
              <a:buNone/>
            </a:pPr>
            <a:r>
              <a:rPr lang="ru-RU" b="1" dirty="0">
                <a:latin typeface="Times New Roman" panose="02020603050405020304" pitchFamily="18" charset="0"/>
                <a:cs typeface="Times New Roman" panose="02020603050405020304" pitchFamily="18" charset="0"/>
              </a:rPr>
              <a:t>2.1. Режим как средство исправления</a:t>
            </a:r>
          </a:p>
          <a:p>
            <a:pPr marL="0" indent="0">
              <a:buNone/>
            </a:pPr>
            <a:r>
              <a:rPr lang="ru-RU" b="1" dirty="0">
                <a:latin typeface="Times New Roman" panose="02020603050405020304" pitchFamily="18" charset="0"/>
                <a:cs typeface="Times New Roman" panose="02020603050405020304" pitchFamily="18" charset="0"/>
              </a:rPr>
              <a:t>Режим</a:t>
            </a:r>
            <a:r>
              <a:rPr lang="ru-RU" dirty="0">
                <a:latin typeface="Times New Roman" panose="02020603050405020304" pitchFamily="18" charset="0"/>
                <a:cs typeface="Times New Roman" panose="02020603050405020304" pitchFamily="18" charset="0"/>
              </a:rPr>
              <a:t> — это установленный законом и соответствующими нормативными правовыми актами порядок исполнения и отбывания наказания. Применительно к лишению свободы режим обеспечивает охрану и изоляцию осуждённых, постоянный надзор за ними, исполнение возложенных обязанностей, реализацию прав и законных интересов, личную безопасность, раздельное содержание разных категорий, различные условия содержания в зависимости от вида исправительного учреждения, изменение условий отбывания наказания (ч. 1 ст. 82 УИК РФ) .</a:t>
            </a:r>
          </a:p>
          <a:p>
            <a:pPr marL="0" indent="0">
              <a:buNone/>
            </a:pPr>
            <a:r>
              <a:rPr lang="ru-RU" dirty="0">
                <a:latin typeface="Times New Roman" panose="02020603050405020304" pitchFamily="18" charset="0"/>
                <a:cs typeface="Times New Roman" panose="02020603050405020304" pitchFamily="18" charset="0"/>
              </a:rPr>
              <a:t>Режимные требования ставят жизнь осуждённых под жёсткий контроль и надзор, дисциплинируя поведение, что в конечном счёте способствует исправлению. В полной мере функции режима реализуются при исполнении наказаний, связанных с изоляцией от общества .</a:t>
            </a:r>
          </a:p>
          <a:p>
            <a:pPr marL="0" indent="0">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в исправительной колонии строгого режима обязан соблюдать распорядок дня: подъём в 6:00, проверка, завтрак, работа, обед, работа, ужин, личное время, отбой в 22:00. Нарушение режима (например, отказ от работы или нахождение в неположенном месте) влечёт водворение в ШИЗО. Режим дисциплинирует осуждённого и формирует привычку к порядку.</a:t>
            </a:r>
          </a:p>
          <a:p>
            <a:endParaRPr lang="ru-RU" dirty="0"/>
          </a:p>
        </p:txBody>
      </p:sp>
    </p:spTree>
    <p:extLst>
      <p:ext uri="{BB962C8B-B14F-4D97-AF65-F5344CB8AC3E}">
        <p14:creationId xmlns:p14="http://schemas.microsoft.com/office/powerpoint/2010/main" val="2783315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1303" y="244366"/>
            <a:ext cx="11729545" cy="6424448"/>
          </a:xfrm>
        </p:spPr>
        <p:txBody>
          <a:bodyPr>
            <a:normAutofit fontScale="92500" lnSpcReduction="10000"/>
          </a:bodyPr>
          <a:lstStyle/>
          <a:p>
            <a:pPr marL="0" indent="0">
              <a:buNone/>
            </a:pPr>
            <a:r>
              <a:rPr lang="ru-RU" b="1" dirty="0">
                <a:latin typeface="Times New Roman" panose="02020603050405020304" pitchFamily="18" charset="0"/>
                <a:cs typeface="Times New Roman" panose="02020603050405020304" pitchFamily="18" charset="0"/>
              </a:rPr>
              <a:t>2.2. Воспитательная работа</a:t>
            </a:r>
          </a:p>
          <a:p>
            <a:pPr marL="0" indent="0">
              <a:buNone/>
            </a:pPr>
            <a:r>
              <a:rPr lang="ru-RU" b="1" dirty="0">
                <a:latin typeface="Times New Roman" panose="02020603050405020304" pitchFamily="18" charset="0"/>
                <a:cs typeface="Times New Roman" panose="02020603050405020304" pitchFamily="18" charset="0"/>
              </a:rPr>
              <a:t>Воспитательная работа</a:t>
            </a:r>
            <a:r>
              <a:rPr lang="ru-RU" dirty="0">
                <a:latin typeface="Times New Roman" panose="02020603050405020304" pitchFamily="18" charset="0"/>
                <a:cs typeface="Times New Roman" panose="02020603050405020304" pitchFamily="18" charset="0"/>
              </a:rPr>
              <a:t> — это комплекс мероприятий нравственного, правового, трудового, физического и иного воспитания осуждённых, способствующих их исправлению (ч. 1 ст. 110 УИК РФ). Она организуется </a:t>
            </a:r>
            <a:r>
              <a:rPr lang="ru-RU" b="1" dirty="0">
                <a:latin typeface="Times New Roman" panose="02020603050405020304" pitchFamily="18" charset="0"/>
                <a:cs typeface="Times New Roman" panose="02020603050405020304" pitchFamily="18" charset="0"/>
              </a:rPr>
              <a:t>дифференцированно</a:t>
            </a:r>
            <a:r>
              <a:rPr lang="ru-RU" dirty="0">
                <a:latin typeface="Times New Roman" panose="02020603050405020304" pitchFamily="18" charset="0"/>
                <a:cs typeface="Times New Roman" panose="02020603050405020304" pitchFamily="18" charset="0"/>
              </a:rPr>
              <a:t> с учётом вида исправительного учреждения, срока наказания, условий содержания в индивидуальных, групповых и массовых формах на основе психолого-педагогических методов (ч. 2 ст. 110 УИК РФ) .</a:t>
            </a:r>
          </a:p>
          <a:p>
            <a:pPr marL="0" indent="0">
              <a:buNone/>
            </a:pPr>
            <a:r>
              <a:rPr lang="ru-RU" dirty="0">
                <a:latin typeface="Times New Roman" panose="02020603050405020304" pitchFamily="18" charset="0"/>
                <a:cs typeface="Times New Roman" panose="02020603050405020304" pitchFamily="18" charset="0"/>
              </a:rPr>
              <a:t>В систему воспитательных мероприятий входит и </a:t>
            </a:r>
            <a:r>
              <a:rPr lang="ru-RU" b="1" dirty="0">
                <a:latin typeface="Times New Roman" panose="02020603050405020304" pitchFamily="18" charset="0"/>
                <a:cs typeface="Times New Roman" panose="02020603050405020304" pitchFamily="18" charset="0"/>
              </a:rPr>
              <a:t>религиозное просвещение</a:t>
            </a:r>
            <a:r>
              <a:rPr lang="ru-RU" dirty="0">
                <a:latin typeface="Times New Roman" panose="02020603050405020304" pitchFamily="18" charset="0"/>
                <a:cs typeface="Times New Roman" panose="02020603050405020304" pitchFamily="18" charset="0"/>
              </a:rPr>
              <a:t>. В настоящее время во всех учреждениях уголовно-исполнительной системы действуют </a:t>
            </a:r>
            <a:r>
              <a:rPr lang="ru-RU" b="1" dirty="0">
                <a:latin typeface="Times New Roman" panose="02020603050405020304" pitchFamily="18" charset="0"/>
                <a:cs typeface="Times New Roman" panose="02020603050405020304" pitchFamily="18" charset="0"/>
              </a:rPr>
              <a:t>психологические службы</a:t>
            </a:r>
            <a:r>
              <a:rPr lang="ru-RU" dirty="0">
                <a:latin typeface="Times New Roman" panose="02020603050405020304" pitchFamily="18" charset="0"/>
                <a:cs typeface="Times New Roman" panose="02020603050405020304" pitchFamily="18" charset="0"/>
              </a:rPr>
              <a:t> .</a:t>
            </a:r>
          </a:p>
          <a:p>
            <a:pPr marL="0" indent="0">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В исправительной колонии организован кружок художественной самодеятельности, проводятся лекции по правовым вопросам, встречи со священнослужителями, индивидуальные беседы с психологом. Осуждённый, ранее не имевший профессии и склонный к агрессии, под влиянием воспитательной работы меняет поведение, начинает участвовать в жизни отряда, что учитывается при рассмотрении вопроса об условно-досрочном освобождении.</a:t>
            </a:r>
          </a:p>
          <a:p>
            <a:endParaRPr lang="ru-RU" dirty="0"/>
          </a:p>
        </p:txBody>
      </p:sp>
    </p:spTree>
    <p:extLst>
      <p:ext uri="{BB962C8B-B14F-4D97-AF65-F5344CB8AC3E}">
        <p14:creationId xmlns:p14="http://schemas.microsoft.com/office/powerpoint/2010/main" val="3124754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4952" y="165538"/>
            <a:ext cx="11808372" cy="6463862"/>
          </a:xfrm>
        </p:spPr>
        <p:txBody>
          <a:bodyPr/>
          <a:lstStyle/>
          <a:p>
            <a:pPr marL="0" indent="0">
              <a:buNone/>
            </a:pPr>
            <a:r>
              <a:rPr lang="ru-RU" b="1" dirty="0">
                <a:latin typeface="Times New Roman" panose="02020603050405020304" pitchFamily="18" charset="0"/>
                <a:cs typeface="Times New Roman" panose="02020603050405020304" pitchFamily="18" charset="0"/>
              </a:rPr>
              <a:t>2.3. Общественно полезный труд</a:t>
            </a:r>
          </a:p>
          <a:p>
            <a:pPr marL="0" indent="0">
              <a:buNone/>
            </a:pPr>
            <a:r>
              <a:rPr lang="ru-RU" b="1" dirty="0">
                <a:latin typeface="Times New Roman" panose="02020603050405020304" pitchFamily="18" charset="0"/>
                <a:cs typeface="Times New Roman" panose="02020603050405020304" pitchFamily="18" charset="0"/>
              </a:rPr>
              <a:t>Общественно полезный труд</a:t>
            </a:r>
            <a:r>
              <a:rPr lang="ru-RU" dirty="0">
                <a:latin typeface="Times New Roman" panose="02020603050405020304" pitchFamily="18" charset="0"/>
                <a:cs typeface="Times New Roman" panose="02020603050405020304" pitchFamily="18" charset="0"/>
              </a:rPr>
              <a:t> как средство исправления применяется при исполнении </a:t>
            </a:r>
            <a:r>
              <a:rPr lang="ru-RU" b="1" dirty="0">
                <a:latin typeface="Times New Roman" panose="02020603050405020304" pitchFamily="18" charset="0"/>
                <a:cs typeface="Times New Roman" panose="02020603050405020304" pitchFamily="18" charset="0"/>
              </a:rPr>
              <a:t>ограничения свободы, содержания в дисциплинарной воинской части и лишения свободы</a:t>
            </a:r>
            <a:r>
              <a:rPr lang="ru-RU" dirty="0">
                <a:latin typeface="Times New Roman" panose="02020603050405020304" pitchFamily="18" charset="0"/>
                <a:cs typeface="Times New Roman" panose="02020603050405020304" pitchFamily="18" charset="0"/>
              </a:rPr>
              <a:t>. Относительно обязательных и исправительных работ труд является не средством исправления, а входит в их содержание .</a:t>
            </a:r>
          </a:p>
          <a:p>
            <a:pPr marL="0" indent="0">
              <a:buNone/>
            </a:pPr>
            <a:r>
              <a:rPr lang="ru-RU" dirty="0">
                <a:latin typeface="Times New Roman" panose="02020603050405020304" pitchFamily="18" charset="0"/>
                <a:cs typeface="Times New Roman" panose="02020603050405020304" pitchFamily="18" charset="0"/>
              </a:rPr>
              <a:t>Осуждённые обязаны трудиться в местах и на работах, определяемых администрацией исправительного учреждения, с учётом их пола, возраста, трудоспособности, состояния здоровья и прохождения обучения по специальности .</a:t>
            </a:r>
          </a:p>
          <a:p>
            <a:pPr marL="0" indent="0">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к лишению свободы работает на швейном производстве в колонии. Он получает заработную плату, из которой производятся удержания по исполнительным листам (возмещение ущерба потерпевшему). Труд дисциплинирует, даёт профессиональные навыки и позволяет возмещать ущерб.</a:t>
            </a:r>
          </a:p>
          <a:p>
            <a:endParaRPr lang="ru-RU" dirty="0"/>
          </a:p>
        </p:txBody>
      </p:sp>
    </p:spTree>
    <p:extLst>
      <p:ext uri="{BB962C8B-B14F-4D97-AF65-F5344CB8AC3E}">
        <p14:creationId xmlns:p14="http://schemas.microsoft.com/office/powerpoint/2010/main" val="3557851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2607" y="173420"/>
            <a:ext cx="11540359" cy="6440213"/>
          </a:xfrm>
        </p:spPr>
        <p:txBody>
          <a:bodyPr>
            <a:normAutofit lnSpcReduction="10000"/>
          </a:bodyPr>
          <a:lstStyle/>
          <a:p>
            <a:pPr marL="0" indent="0" algn="just">
              <a:buNone/>
            </a:pPr>
            <a:r>
              <a:rPr lang="ru-RU" b="1" dirty="0">
                <a:latin typeface="Times New Roman" panose="02020603050405020304" pitchFamily="18" charset="0"/>
                <a:cs typeface="Times New Roman" panose="02020603050405020304" pitchFamily="18" charset="0"/>
              </a:rPr>
              <a:t>2.4. Получение общего образования</a:t>
            </a:r>
          </a:p>
          <a:p>
            <a:pPr marL="0" indent="0" algn="just">
              <a:buNone/>
            </a:pPr>
            <a:r>
              <a:rPr lang="ru-RU" dirty="0">
                <a:latin typeface="Times New Roman" panose="02020603050405020304" pitchFamily="18" charset="0"/>
                <a:cs typeface="Times New Roman" panose="02020603050405020304" pitchFamily="18" charset="0"/>
              </a:rPr>
              <a:t>В исправительных учреждениях организуется </a:t>
            </a:r>
            <a:r>
              <a:rPr lang="ru-RU" b="1" dirty="0">
                <a:latin typeface="Times New Roman" panose="02020603050405020304" pitchFamily="18" charset="0"/>
                <a:cs typeface="Times New Roman" panose="02020603050405020304" pitchFamily="18" charset="0"/>
              </a:rPr>
              <a:t>обязательное получение осуждёнными к лишению свободы, не достигшими возраста 30 лет, общего образования</a:t>
            </a:r>
            <a:r>
              <a:rPr lang="ru-RU" dirty="0">
                <a:latin typeface="Times New Roman" panose="02020603050405020304" pitchFamily="18" charset="0"/>
                <a:cs typeface="Times New Roman" panose="02020603050405020304" pitchFamily="18" charset="0"/>
              </a:rPr>
              <a:t> (ч. 1 ст. 112 УИК РФ) . Осуждённые старше 30 лет и инвалиды I или II группы получают образование </a:t>
            </a:r>
            <a:r>
              <a:rPr lang="ru-RU" b="1" dirty="0">
                <a:latin typeface="Times New Roman" panose="02020603050405020304" pitchFamily="18" charset="0"/>
                <a:cs typeface="Times New Roman" panose="02020603050405020304" pitchFamily="18" charset="0"/>
              </a:rPr>
              <a:t>по их желанию</a:t>
            </a:r>
            <a:r>
              <a:rPr lang="ru-RU" dirty="0">
                <a:latin typeface="Times New Roman" panose="02020603050405020304" pitchFamily="18" charset="0"/>
                <a:cs typeface="Times New Roman" panose="02020603050405020304" pitchFamily="18" charset="0"/>
              </a:rPr>
              <a:t> .</a:t>
            </a:r>
          </a:p>
          <a:p>
            <a:pPr marL="0" indent="0" algn="just">
              <a:buNone/>
            </a:pPr>
            <a:r>
              <a:rPr lang="ru-RU" dirty="0">
                <a:latin typeface="Times New Roman" panose="02020603050405020304" pitchFamily="18" charset="0"/>
                <a:cs typeface="Times New Roman" panose="02020603050405020304" pitchFamily="18" charset="0"/>
              </a:rPr>
              <a:t>Обязательность означает, что уклонение от получения образования может рассматриваться как </a:t>
            </a:r>
            <a:r>
              <a:rPr lang="ru-RU" b="1" dirty="0">
                <a:latin typeface="Times New Roman" panose="02020603050405020304" pitchFamily="18" charset="0"/>
                <a:cs typeface="Times New Roman" panose="02020603050405020304" pitchFamily="18" charset="0"/>
              </a:rPr>
              <a:t>нарушение требований режима</a:t>
            </a:r>
            <a:r>
              <a:rPr lang="ru-RU" dirty="0">
                <a:latin typeface="Times New Roman" panose="02020603050405020304" pitchFamily="18" charset="0"/>
                <a:cs typeface="Times New Roman" panose="02020603050405020304" pitchFamily="18" charset="0"/>
              </a:rPr>
              <a:t> и повлечь меры взыскания. Напротив, добросовестное отношение к обучению </a:t>
            </a:r>
            <a:r>
              <a:rPr lang="ru-RU" b="1" dirty="0">
                <a:latin typeface="Times New Roman" panose="02020603050405020304" pitchFamily="18" charset="0"/>
                <a:cs typeface="Times New Roman" panose="02020603050405020304" pitchFamily="18" charset="0"/>
              </a:rPr>
              <a:t>поощряется и учитывается</a:t>
            </a:r>
            <a:r>
              <a:rPr lang="ru-RU" dirty="0">
                <a:latin typeface="Times New Roman" panose="02020603050405020304" pitchFamily="18" charset="0"/>
                <a:cs typeface="Times New Roman" panose="02020603050405020304" pitchFamily="18" charset="0"/>
              </a:rPr>
              <a:t> при определении степени исправления и при решении вопросов об условно-досрочном освобождении .</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25 лет, не имеющий среднего образования, обязан посещать школу при колонии. За успешную сдачу экзаменов он получает поощрение. Осуждённый 35 лет, имеющий среднее образование, может посещать школу по желанию, например, для подготовки к ЕГЭ и последующего поступления в вуз.</a:t>
            </a:r>
          </a:p>
          <a:p>
            <a:endParaRPr lang="ru-RU" dirty="0"/>
          </a:p>
        </p:txBody>
      </p:sp>
    </p:spTree>
    <p:extLst>
      <p:ext uri="{BB962C8B-B14F-4D97-AF65-F5344CB8AC3E}">
        <p14:creationId xmlns:p14="http://schemas.microsoft.com/office/powerpoint/2010/main" val="3486832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2247" y="220716"/>
            <a:ext cx="11682249" cy="6345621"/>
          </a:xfrm>
        </p:spPr>
        <p:txBody>
          <a:bodyPr>
            <a:normAutofit fontScale="92500" lnSpcReduction="20000"/>
          </a:bodyPr>
          <a:lstStyle/>
          <a:p>
            <a:pPr marL="0" indent="0" algn="just">
              <a:buNone/>
            </a:pPr>
            <a:r>
              <a:rPr lang="ru-RU" b="1" dirty="0">
                <a:latin typeface="Times New Roman" panose="02020603050405020304" pitchFamily="18" charset="0"/>
                <a:cs typeface="Times New Roman" panose="02020603050405020304" pitchFamily="18" charset="0"/>
              </a:rPr>
              <a:t>2.5. Профессиональное обучение</a:t>
            </a:r>
          </a:p>
          <a:p>
            <a:pPr marL="0" indent="0" algn="just">
              <a:buNone/>
            </a:pPr>
            <a:r>
              <a:rPr lang="ru-RU" b="1" dirty="0">
                <a:latin typeface="Times New Roman" panose="02020603050405020304" pitchFamily="18" charset="0"/>
                <a:cs typeface="Times New Roman" panose="02020603050405020304" pitchFamily="18" charset="0"/>
              </a:rPr>
              <a:t>Профессиональное обучение</a:t>
            </a:r>
            <a:r>
              <a:rPr lang="ru-RU" dirty="0">
                <a:latin typeface="Times New Roman" panose="02020603050405020304" pitchFamily="18" charset="0"/>
                <a:cs typeface="Times New Roman" panose="02020603050405020304" pitchFamily="18" charset="0"/>
              </a:rPr>
              <a:t> — это подготовка осуждённых к трудовой деятельности после освобождения. Оно осуществляется в профессиональных училищах при исправительных учреждениях или непосредственно на производстве.</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В исправительной колонии организовано обучение по специальностям «сварщик», «повар», «столяр». Осуждённый, получивший специальность сварщика, после освобождения может трудоустроиться и не совершать новых преступлений ради пропитания.</a:t>
            </a:r>
          </a:p>
          <a:p>
            <a:pPr marL="0" indent="0" algn="just">
              <a:buNone/>
            </a:pPr>
            <a:r>
              <a:rPr lang="ru-RU" b="1" dirty="0">
                <a:latin typeface="Times New Roman" panose="02020603050405020304" pitchFamily="18" charset="0"/>
                <a:cs typeface="Times New Roman" panose="02020603050405020304" pitchFamily="18" charset="0"/>
              </a:rPr>
              <a:t>2.6. Общественное воздействие</a:t>
            </a:r>
          </a:p>
          <a:p>
            <a:pPr marL="0" indent="0" algn="just">
              <a:buNone/>
            </a:pPr>
            <a:r>
              <a:rPr lang="ru-RU" b="1" dirty="0">
                <a:latin typeface="Times New Roman" panose="02020603050405020304" pitchFamily="18" charset="0"/>
                <a:cs typeface="Times New Roman" panose="02020603050405020304" pitchFamily="18" charset="0"/>
              </a:rPr>
              <a:t>Общественное воздействие</a:t>
            </a:r>
            <a:r>
              <a:rPr lang="ru-RU" dirty="0">
                <a:latin typeface="Times New Roman" panose="02020603050405020304" pitchFamily="18" charset="0"/>
                <a:cs typeface="Times New Roman" panose="02020603050405020304" pitchFamily="18" charset="0"/>
              </a:rPr>
              <a:t> — это влияние на осуждённых со стороны общественных объединений, религиозных организаций, попечительских советов, родственников и иных лиц. Оно осуществляется в формах, не противоречащих закону, и направлено на стимулирование </a:t>
            </a:r>
            <a:r>
              <a:rPr lang="ru-RU" dirty="0" err="1">
                <a:latin typeface="Times New Roman" panose="02020603050405020304" pitchFamily="18" charset="0"/>
                <a:cs typeface="Times New Roman" panose="02020603050405020304" pitchFamily="18" charset="0"/>
              </a:rPr>
              <a:t>правопослушного</a:t>
            </a:r>
            <a:r>
              <a:rPr lang="ru-RU" dirty="0">
                <a:latin typeface="Times New Roman" panose="02020603050405020304" pitchFamily="18" charset="0"/>
                <a:cs typeface="Times New Roman" panose="02020603050405020304" pitchFamily="18" charset="0"/>
              </a:rPr>
              <a:t> поведения.</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Попечительский совет при исправительной колонии организует спортивные мероприятия, помогает в трудоустройстве освобождающихся, оказывает материальную помощь. Родственники осуждённого активно поддерживают с ним связь, что стимулирует его к исправлению.</a:t>
            </a:r>
          </a:p>
          <a:p>
            <a:endParaRPr lang="ru-RU" dirty="0"/>
          </a:p>
        </p:txBody>
      </p:sp>
    </p:spTree>
    <p:extLst>
      <p:ext uri="{BB962C8B-B14F-4D97-AF65-F5344CB8AC3E}">
        <p14:creationId xmlns:p14="http://schemas.microsoft.com/office/powerpoint/2010/main" val="549324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1303" y="370489"/>
            <a:ext cx="11713780" cy="6306208"/>
          </a:xfrm>
        </p:spPr>
        <p:txBody>
          <a:bodyPr>
            <a:normAutofit fontScale="85000" lnSpcReduction="20000"/>
          </a:bodyPr>
          <a:lstStyle/>
          <a:p>
            <a:pPr marL="0" indent="0" algn="just">
              <a:buNone/>
            </a:pPr>
            <a:r>
              <a:rPr lang="ru-RU" b="1" dirty="0">
                <a:latin typeface="Times New Roman" panose="02020603050405020304" pitchFamily="18" charset="0"/>
                <a:cs typeface="Times New Roman" panose="02020603050405020304" pitchFamily="18" charset="0"/>
              </a:rPr>
              <a:t>3. Понятие исправительного воздействия</a:t>
            </a:r>
          </a:p>
          <a:p>
            <a:pPr marL="0" indent="0" algn="just">
              <a:buNone/>
            </a:pPr>
            <a:r>
              <a:rPr lang="ru-RU" b="1" dirty="0">
                <a:latin typeface="Times New Roman" panose="02020603050405020304" pitchFamily="18" charset="0"/>
                <a:cs typeface="Times New Roman" panose="02020603050405020304" pitchFamily="18" charset="0"/>
              </a:rPr>
              <a:t>Исправительное воздействие</a:t>
            </a:r>
            <a:r>
              <a:rPr lang="ru-RU" dirty="0">
                <a:latin typeface="Times New Roman" panose="02020603050405020304" pitchFamily="18" charset="0"/>
                <a:cs typeface="Times New Roman" panose="02020603050405020304" pitchFamily="18" charset="0"/>
              </a:rPr>
              <a:t> — это более широкое понятие, чем «средства исправления». Оно включает в себя всю совокупность мер, применяемых к осуждённому в процессе исполнения наказания, включая не только средства исправления, прямо названные в ст. 9 УИК РФ, но и иные меры, предусмотренные уголовно-исполнительным законодательством: меры поощрения и взыскания, меры безопасности, медицинское обеспечение, социальную и психологическую помощь, подготовку к освобождению.</a:t>
            </a:r>
          </a:p>
          <a:p>
            <a:pPr marL="0" indent="0" algn="just">
              <a:buNone/>
            </a:pPr>
            <a:r>
              <a:rPr lang="ru-RU" b="1" dirty="0">
                <a:latin typeface="Times New Roman" panose="02020603050405020304" pitchFamily="18" charset="0"/>
                <a:cs typeface="Times New Roman" panose="02020603050405020304" pitchFamily="18" charset="0"/>
              </a:rPr>
              <a:t>Соотношение понятий:</a:t>
            </a:r>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Исправление</a:t>
            </a:r>
            <a:r>
              <a:rPr lang="ru-RU" dirty="0">
                <a:latin typeface="Times New Roman" panose="02020603050405020304" pitchFamily="18" charset="0"/>
                <a:cs typeface="Times New Roman" panose="02020603050405020304" pitchFamily="18" charset="0"/>
              </a:rPr>
              <a:t> — это </a:t>
            </a:r>
            <a:r>
              <a:rPr lang="ru-RU" b="1" dirty="0">
                <a:latin typeface="Times New Roman" panose="02020603050405020304" pitchFamily="18" charset="0"/>
                <a:cs typeface="Times New Roman" panose="02020603050405020304" pitchFamily="18" charset="0"/>
              </a:rPr>
              <a:t>цель</a:t>
            </a:r>
            <a:r>
              <a:rPr lang="ru-RU" dirty="0">
                <a:latin typeface="Times New Roman" panose="02020603050405020304" pitchFamily="18" charset="0"/>
                <a:cs typeface="Times New Roman" panose="02020603050405020304" pitchFamily="18" charset="0"/>
              </a:rPr>
              <a:t> (результат, к которому стремится государство);</a:t>
            </a:r>
          </a:p>
          <a:p>
            <a:pPr algn="just"/>
            <a:r>
              <a:rPr lang="ru-RU" b="1" dirty="0">
                <a:latin typeface="Times New Roman" panose="02020603050405020304" pitchFamily="18" charset="0"/>
                <a:cs typeface="Times New Roman" panose="02020603050405020304" pitchFamily="18" charset="0"/>
              </a:rPr>
              <a:t>Исправительное воздействие</a:t>
            </a:r>
            <a:r>
              <a:rPr lang="ru-RU" dirty="0">
                <a:latin typeface="Times New Roman" panose="02020603050405020304" pitchFamily="18" charset="0"/>
                <a:cs typeface="Times New Roman" panose="02020603050405020304" pitchFamily="18" charset="0"/>
              </a:rPr>
              <a:t> — это </a:t>
            </a:r>
            <a:r>
              <a:rPr lang="ru-RU" b="1" dirty="0">
                <a:latin typeface="Times New Roman" panose="02020603050405020304" pitchFamily="18" charset="0"/>
                <a:cs typeface="Times New Roman" panose="02020603050405020304" pitchFamily="18" charset="0"/>
              </a:rPr>
              <a:t>процесс</a:t>
            </a:r>
            <a:r>
              <a:rPr lang="ru-RU" dirty="0">
                <a:latin typeface="Times New Roman" panose="02020603050405020304" pitchFamily="18" charset="0"/>
                <a:cs typeface="Times New Roman" panose="02020603050405020304" pitchFamily="18" charset="0"/>
              </a:rPr>
              <a:t> (деятельность по достижению цели);</a:t>
            </a:r>
          </a:p>
          <a:p>
            <a:pPr algn="just"/>
            <a:r>
              <a:rPr lang="ru-RU" b="1" dirty="0">
                <a:latin typeface="Times New Roman" panose="02020603050405020304" pitchFamily="18" charset="0"/>
                <a:cs typeface="Times New Roman" panose="02020603050405020304" pitchFamily="18" charset="0"/>
              </a:rPr>
              <a:t>Средства исправления</a:t>
            </a:r>
            <a:r>
              <a:rPr lang="ru-RU" dirty="0">
                <a:latin typeface="Times New Roman" panose="02020603050405020304" pitchFamily="18" charset="0"/>
                <a:cs typeface="Times New Roman" panose="02020603050405020304" pitchFamily="18" charset="0"/>
              </a:rPr>
              <a:t> — это </a:t>
            </a:r>
            <a:r>
              <a:rPr lang="ru-RU" b="1" dirty="0">
                <a:latin typeface="Times New Roman" panose="02020603050405020304" pitchFamily="18" charset="0"/>
                <a:cs typeface="Times New Roman" panose="02020603050405020304" pitchFamily="18" charset="0"/>
              </a:rPr>
              <a:t>инструменты</a:t>
            </a:r>
            <a:r>
              <a:rPr lang="ru-RU" dirty="0">
                <a:latin typeface="Times New Roman" panose="02020603050405020304" pitchFamily="18" charset="0"/>
                <a:cs typeface="Times New Roman" panose="02020603050405020304" pitchFamily="18" charset="0"/>
              </a:rPr>
              <a:t> (конкретные меры, с помощью которых осуществляется воздействие).</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участвует в воспитательных мероприятиях (средство исправления), соблюдает режим (средство исправления), трудится (средство исправления). Одновременно к нему применяются меры поощрения за хорошее поведение (не средство исправления, а мера стимулирования), проводится психологическая диагностика и коррекция (элемент исправительного воздействия), готовят к освобождению (элемент исправительного воздействия). Всё это в совокупности — исправительное воздействие.</a:t>
            </a:r>
          </a:p>
          <a:p>
            <a:endParaRPr lang="ru-RU" dirty="0"/>
          </a:p>
        </p:txBody>
      </p:sp>
    </p:spTree>
    <p:extLst>
      <p:ext uri="{BB962C8B-B14F-4D97-AF65-F5344CB8AC3E}">
        <p14:creationId xmlns:p14="http://schemas.microsoft.com/office/powerpoint/2010/main" val="2608964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8600" y="181302"/>
            <a:ext cx="11634952" cy="6487511"/>
          </a:xfrm>
        </p:spPr>
        <p:txBody>
          <a:bodyPr>
            <a:normAutofit fontScale="55000" lnSpcReduction="20000"/>
          </a:bodyPr>
          <a:lstStyle/>
          <a:p>
            <a:pPr marL="0" indent="0">
              <a:buNone/>
            </a:pPr>
            <a:r>
              <a:rPr lang="ru-RU" b="1" dirty="0">
                <a:latin typeface="Times New Roman" panose="02020603050405020304" pitchFamily="18" charset="0"/>
                <a:cs typeface="Times New Roman" panose="02020603050405020304" pitchFamily="18" charset="0"/>
              </a:rPr>
              <a:t>4. Правовое регулирование применения к осуждённым средств исправления и его объём</a:t>
            </a:r>
          </a:p>
          <a:p>
            <a:pPr marL="0" indent="0">
              <a:buNone/>
            </a:pPr>
            <a:r>
              <a:rPr lang="ru-RU" b="1" dirty="0">
                <a:latin typeface="Times New Roman" panose="02020603050405020304" pitchFamily="18" charset="0"/>
                <a:cs typeface="Times New Roman" panose="02020603050405020304" pitchFamily="18" charset="0"/>
              </a:rPr>
              <a:t>4.1. Правовая основа</a:t>
            </a:r>
          </a:p>
          <a:p>
            <a:r>
              <a:rPr lang="ru-RU" dirty="0">
                <a:latin typeface="Times New Roman" panose="02020603050405020304" pitchFamily="18" charset="0"/>
                <a:cs typeface="Times New Roman" panose="02020603050405020304" pitchFamily="18" charset="0"/>
              </a:rPr>
              <a:t>Правовое регулирование применения средств исправления осуществляется:</a:t>
            </a:r>
          </a:p>
          <a:p>
            <a:pPr marL="0" indent="0">
              <a:buNone/>
            </a:pPr>
            <a:r>
              <a:rPr lang="ru-RU" b="1" dirty="0">
                <a:latin typeface="Times New Roman" panose="02020603050405020304" pitchFamily="18" charset="0"/>
                <a:cs typeface="Times New Roman" panose="02020603050405020304" pitchFamily="18" charset="0"/>
              </a:rPr>
              <a:t>1. Уголовно-исполнительным кодексом РФ</a:t>
            </a:r>
            <a:r>
              <a:rPr lang="ru-RU" dirty="0">
                <a:latin typeface="Times New Roman" panose="02020603050405020304" pitchFamily="18" charset="0"/>
                <a:cs typeface="Times New Roman" panose="02020603050405020304" pitchFamily="18" charset="0"/>
              </a:rPr>
              <a:t> — основной нормативный акт:</a:t>
            </a:r>
          </a:p>
          <a:p>
            <a:r>
              <a:rPr lang="ru-RU" dirty="0">
                <a:latin typeface="Times New Roman" panose="02020603050405020304" pitchFamily="18" charset="0"/>
                <a:cs typeface="Times New Roman" panose="02020603050405020304" pitchFamily="18" charset="0"/>
              </a:rPr>
              <a:t>ст. 9 — понятие исправления и система основных средств исправления ;</a:t>
            </a:r>
          </a:p>
          <a:p>
            <a:r>
              <a:rPr lang="ru-RU" dirty="0">
                <a:latin typeface="Times New Roman" panose="02020603050405020304" pitchFamily="18" charset="0"/>
                <a:cs typeface="Times New Roman" panose="02020603050405020304" pitchFamily="18" charset="0"/>
              </a:rPr>
              <a:t>ст. 82 — режим в исправительных учреждениях ;</a:t>
            </a:r>
          </a:p>
          <a:p>
            <a:r>
              <a:rPr lang="ru-RU" dirty="0">
                <a:latin typeface="Times New Roman" panose="02020603050405020304" pitchFamily="18" charset="0"/>
                <a:cs typeface="Times New Roman" panose="02020603050405020304" pitchFamily="18" charset="0"/>
              </a:rPr>
              <a:t>ст. 109 — воспитательная работа с осуждёнными к лишению свободы;</a:t>
            </a:r>
          </a:p>
          <a:p>
            <a:r>
              <a:rPr lang="ru-RU" dirty="0">
                <a:latin typeface="Times New Roman" panose="02020603050405020304" pitchFamily="18" charset="0"/>
                <a:cs typeface="Times New Roman" panose="02020603050405020304" pitchFamily="18" charset="0"/>
              </a:rPr>
              <a:t>ст. 110 — основные формы и методы воспитательной работы ;</a:t>
            </a:r>
          </a:p>
          <a:p>
            <a:r>
              <a:rPr lang="ru-RU" dirty="0">
                <a:latin typeface="Times New Roman" panose="02020603050405020304" pitchFamily="18" charset="0"/>
                <a:cs typeface="Times New Roman" panose="02020603050405020304" pitchFamily="18" charset="0"/>
              </a:rPr>
              <a:t>ст. 112 — общее образование осуждённых к лишению свободы ;</a:t>
            </a:r>
          </a:p>
          <a:p>
            <a:r>
              <a:rPr lang="ru-RU" dirty="0">
                <a:latin typeface="Times New Roman" panose="02020603050405020304" pitchFamily="18" charset="0"/>
                <a:cs typeface="Times New Roman" panose="02020603050405020304" pitchFamily="18" charset="0"/>
              </a:rPr>
              <a:t>ст. 113 — меры поощрения, применяемые к осуждённым;</a:t>
            </a:r>
          </a:p>
          <a:p>
            <a:r>
              <a:rPr lang="ru-RU" dirty="0">
                <a:latin typeface="Times New Roman" panose="02020603050405020304" pitchFamily="18" charset="0"/>
                <a:cs typeface="Times New Roman" panose="02020603050405020304" pitchFamily="18" charset="0"/>
              </a:rPr>
              <a:t>ст. 115 — меры взыскания, применяемые к осуждённым.</a:t>
            </a:r>
          </a:p>
          <a:p>
            <a:pPr marL="0" indent="0">
              <a:buNone/>
            </a:pPr>
            <a:r>
              <a:rPr lang="ru-RU" b="1" dirty="0">
                <a:latin typeface="Times New Roman" panose="02020603050405020304" pitchFamily="18" charset="0"/>
                <a:cs typeface="Times New Roman" panose="02020603050405020304" pitchFamily="18" charset="0"/>
              </a:rPr>
              <a:t>2. Федеральные законы:</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Федеральный закон «Об образовании в Российской Федерации» (в части организации получения образования осуждёнными);</a:t>
            </a:r>
          </a:p>
          <a:p>
            <a:r>
              <a:rPr lang="ru-RU" dirty="0">
                <a:latin typeface="Times New Roman" panose="02020603050405020304" pitchFamily="18" charset="0"/>
                <a:cs typeface="Times New Roman" panose="02020603050405020304" pitchFamily="18" charset="0"/>
              </a:rPr>
              <a:t>Федеральный закон «О содержании под стражей подозреваемых и обвиняемых в совершении преступлений».</a:t>
            </a:r>
          </a:p>
          <a:p>
            <a:pPr marL="0" indent="0">
              <a:buNone/>
            </a:pPr>
            <a:r>
              <a:rPr lang="ru-RU" b="1" dirty="0">
                <a:latin typeface="Times New Roman" panose="02020603050405020304" pitchFamily="18" charset="0"/>
                <a:cs typeface="Times New Roman" panose="02020603050405020304" pitchFamily="18" charset="0"/>
              </a:rPr>
              <a:t>3. Подзаконные акты:</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Правила внутреннего распорядка исправительных учреждений, утверждённые приказом Минюста России от 16.12.2016 № 295 ;</a:t>
            </a:r>
          </a:p>
          <a:p>
            <a:r>
              <a:rPr lang="ru-RU" dirty="0">
                <a:latin typeface="Times New Roman" panose="02020603050405020304" pitchFamily="18" charset="0"/>
                <a:cs typeface="Times New Roman" panose="02020603050405020304" pitchFamily="18" charset="0"/>
              </a:rPr>
              <a:t>Совместный приказ Минюста России и </a:t>
            </a:r>
            <a:r>
              <a:rPr lang="ru-RU" dirty="0" err="1">
                <a:latin typeface="Times New Roman" panose="02020603050405020304" pitchFamily="18" charset="0"/>
                <a:cs typeface="Times New Roman" panose="02020603050405020304" pitchFamily="18" charset="0"/>
              </a:rPr>
              <a:t>Минобрнауки</a:t>
            </a:r>
            <a:r>
              <a:rPr lang="ru-RU" dirty="0">
                <a:latin typeface="Times New Roman" panose="02020603050405020304" pitchFamily="18" charset="0"/>
                <a:cs typeface="Times New Roman" panose="02020603050405020304" pitchFamily="18" charset="0"/>
              </a:rPr>
              <a:t> России от 06.12.2016 № 274/1525 (организация получения общего образования осуждёнными) .</a:t>
            </a:r>
          </a:p>
          <a:p>
            <a:pPr marL="0" indent="0">
              <a:buNone/>
            </a:pPr>
            <a:r>
              <a:rPr lang="ru-RU" b="1" dirty="0">
                <a:latin typeface="Times New Roman" panose="02020603050405020304" pitchFamily="18" charset="0"/>
                <a:cs typeface="Times New Roman" panose="02020603050405020304" pitchFamily="18" charset="0"/>
              </a:rPr>
              <a:t>4. Международные акты:</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Минимальные стандартные правила обращения с заключёнными (Правила Нельсона </a:t>
            </a:r>
            <a:r>
              <a:rPr lang="ru-RU" dirty="0" err="1">
                <a:latin typeface="Times New Roman" panose="02020603050405020304" pitchFamily="18" charset="0"/>
                <a:cs typeface="Times New Roman" panose="02020603050405020304" pitchFamily="18" charset="0"/>
              </a:rPr>
              <a:t>Манделы</a:t>
            </a:r>
            <a:r>
              <a:rPr lang="ru-RU"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2544610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5897" y="204952"/>
            <a:ext cx="11698013" cy="6463862"/>
          </a:xfrm>
        </p:spPr>
        <p:txBody>
          <a:bodyPr>
            <a:normAutofit fontScale="70000" lnSpcReduction="20000"/>
          </a:bodyPr>
          <a:lstStyle/>
          <a:p>
            <a:pPr marL="0" indent="0">
              <a:buNone/>
            </a:pPr>
            <a:r>
              <a:rPr lang="ru-RU" b="1" dirty="0">
                <a:latin typeface="Times New Roman" panose="02020603050405020304" pitchFamily="18" charset="0"/>
                <a:cs typeface="Times New Roman" panose="02020603050405020304" pitchFamily="18" charset="0"/>
              </a:rPr>
              <a:t>4.2. Объём правового регулирования</a:t>
            </a:r>
          </a:p>
          <a:p>
            <a:pPr marL="0" indent="0">
              <a:buNone/>
            </a:pPr>
            <a:r>
              <a:rPr lang="ru-RU" dirty="0">
                <a:latin typeface="Times New Roman" panose="02020603050405020304" pitchFamily="18" charset="0"/>
                <a:cs typeface="Times New Roman" panose="02020603050405020304" pitchFamily="18" charset="0"/>
              </a:rPr>
              <a:t>Объём правового регулирования применения средств исправления включает:</a:t>
            </a:r>
          </a:p>
          <a:p>
            <a:pPr marL="0" indent="0">
              <a:buNone/>
            </a:pPr>
            <a:r>
              <a:rPr lang="ru-RU" b="1" dirty="0">
                <a:latin typeface="Times New Roman" panose="02020603050405020304" pitchFamily="18" charset="0"/>
                <a:cs typeface="Times New Roman" panose="02020603050405020304" pitchFamily="18" charset="0"/>
              </a:rPr>
              <a:t>1. Определение перечня средств исправления</a:t>
            </a:r>
            <a:r>
              <a:rPr lang="ru-RU" dirty="0">
                <a:latin typeface="Times New Roman" panose="02020603050405020304" pitchFamily="18" charset="0"/>
                <a:cs typeface="Times New Roman" panose="02020603050405020304" pitchFamily="18" charset="0"/>
              </a:rPr>
              <a:t> (ч. 2 ст. 9 УИК РФ) — исчерпывающий перечень .</a:t>
            </a:r>
          </a:p>
          <a:p>
            <a:pPr marL="0" indent="0">
              <a:buNone/>
            </a:pPr>
            <a:r>
              <a:rPr lang="ru-RU" b="1" dirty="0">
                <a:latin typeface="Times New Roman" panose="02020603050405020304" pitchFamily="18" charset="0"/>
                <a:cs typeface="Times New Roman" panose="02020603050405020304" pitchFamily="18" charset="0"/>
              </a:rPr>
              <a:t>2. Дифференциацию применения средств</a:t>
            </a:r>
            <a:r>
              <a:rPr lang="ru-RU" dirty="0">
                <a:latin typeface="Times New Roman" panose="02020603050405020304" pitchFamily="18" charset="0"/>
                <a:cs typeface="Times New Roman" panose="02020603050405020304" pitchFamily="18" charset="0"/>
              </a:rPr>
              <a:t> в зависимости от:</a:t>
            </a:r>
          </a:p>
          <a:p>
            <a:r>
              <a:rPr lang="ru-RU" dirty="0">
                <a:latin typeface="Times New Roman" panose="02020603050405020304" pitchFamily="18" charset="0"/>
                <a:cs typeface="Times New Roman" panose="02020603050405020304" pitchFamily="18" charset="0"/>
              </a:rPr>
              <a:t>вида наказания;</a:t>
            </a:r>
          </a:p>
          <a:p>
            <a:r>
              <a:rPr lang="ru-RU" dirty="0">
                <a:latin typeface="Times New Roman" panose="02020603050405020304" pitchFamily="18" charset="0"/>
                <a:cs typeface="Times New Roman" panose="02020603050405020304" pitchFamily="18" charset="0"/>
              </a:rPr>
              <a:t>характера и степени общественной опасности преступления;</a:t>
            </a:r>
          </a:p>
          <a:p>
            <a:r>
              <a:rPr lang="ru-RU" dirty="0">
                <a:latin typeface="Times New Roman" panose="02020603050405020304" pitchFamily="18" charset="0"/>
                <a:cs typeface="Times New Roman" panose="02020603050405020304" pitchFamily="18" charset="0"/>
              </a:rPr>
              <a:t>личности осуждённого;</a:t>
            </a:r>
          </a:p>
          <a:p>
            <a:r>
              <a:rPr lang="ru-RU" dirty="0">
                <a:latin typeface="Times New Roman" panose="02020603050405020304" pitchFamily="18" charset="0"/>
                <a:cs typeface="Times New Roman" panose="02020603050405020304" pitchFamily="18" charset="0"/>
              </a:rPr>
              <a:t>поведения осуждённого (ч. 3 ст. 9 УИК РФ) .</a:t>
            </a:r>
          </a:p>
          <a:p>
            <a:pPr marL="0" indent="0">
              <a:buNone/>
            </a:pPr>
            <a:r>
              <a:rPr lang="ru-RU" b="1" dirty="0">
                <a:latin typeface="Times New Roman" panose="02020603050405020304" pitchFamily="18" charset="0"/>
                <a:cs typeface="Times New Roman" panose="02020603050405020304" pitchFamily="18" charset="0"/>
              </a:rPr>
              <a:t>3. Регламентацию содержания каждого средства:</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режим — ст. 82 УИК РФ ;</a:t>
            </a:r>
          </a:p>
          <a:p>
            <a:r>
              <a:rPr lang="ru-RU" dirty="0">
                <a:latin typeface="Times New Roman" panose="02020603050405020304" pitchFamily="18" charset="0"/>
                <a:cs typeface="Times New Roman" panose="02020603050405020304" pitchFamily="18" charset="0"/>
              </a:rPr>
              <a:t>воспитательная работа — ст. 109-110 УИК РФ ;</a:t>
            </a:r>
          </a:p>
          <a:p>
            <a:r>
              <a:rPr lang="ru-RU" dirty="0">
                <a:latin typeface="Times New Roman" panose="02020603050405020304" pitchFamily="18" charset="0"/>
                <a:cs typeface="Times New Roman" panose="02020603050405020304" pitchFamily="18" charset="0"/>
              </a:rPr>
              <a:t>труд — ст. 103-106 УИК РФ, Правила внутреннего распорядка ;</a:t>
            </a:r>
          </a:p>
          <a:p>
            <a:r>
              <a:rPr lang="ru-RU" dirty="0">
                <a:latin typeface="Times New Roman" panose="02020603050405020304" pitchFamily="18" charset="0"/>
                <a:cs typeface="Times New Roman" panose="02020603050405020304" pitchFamily="18" charset="0"/>
              </a:rPr>
              <a:t>образование — ст. 112 УИК РФ ;</a:t>
            </a:r>
          </a:p>
          <a:p>
            <a:r>
              <a:rPr lang="ru-RU" dirty="0">
                <a:latin typeface="Times New Roman" panose="02020603050405020304" pitchFamily="18" charset="0"/>
                <a:cs typeface="Times New Roman" panose="02020603050405020304" pitchFamily="18" charset="0"/>
              </a:rPr>
              <a:t>профессиональное обучение — ст. 108 УИК РФ;</a:t>
            </a:r>
          </a:p>
          <a:p>
            <a:r>
              <a:rPr lang="ru-RU" dirty="0">
                <a:latin typeface="Times New Roman" panose="02020603050405020304" pitchFamily="18" charset="0"/>
                <a:cs typeface="Times New Roman" panose="02020603050405020304" pitchFamily="18" charset="0"/>
              </a:rPr>
              <a:t>общественное воздействие — ст. 23 УИК РФ.</a:t>
            </a:r>
          </a:p>
          <a:p>
            <a:pPr marL="0" indent="0">
              <a:buNone/>
            </a:pPr>
            <a:r>
              <a:rPr lang="ru-RU" b="1" dirty="0">
                <a:latin typeface="Times New Roman" panose="02020603050405020304" pitchFamily="18" charset="0"/>
                <a:cs typeface="Times New Roman" panose="02020603050405020304" pitchFamily="18" charset="0"/>
              </a:rPr>
              <a:t>4. Установление правовых последствий</a:t>
            </a:r>
            <a:r>
              <a:rPr lang="ru-RU" dirty="0">
                <a:latin typeface="Times New Roman" panose="02020603050405020304" pitchFamily="18" charset="0"/>
                <a:cs typeface="Times New Roman" panose="02020603050405020304" pitchFamily="18" charset="0"/>
              </a:rPr>
              <a:t> применения средств исправления:</a:t>
            </a:r>
          </a:p>
          <a:p>
            <a:r>
              <a:rPr lang="ru-RU" dirty="0">
                <a:latin typeface="Times New Roman" panose="02020603050405020304" pitchFamily="18" charset="0"/>
                <a:cs typeface="Times New Roman" panose="02020603050405020304" pitchFamily="18" charset="0"/>
              </a:rPr>
              <a:t>поощрения за добросовестное отношение к труду, обучению, активное участие в воспитательных мероприятиях (ст. 113 УИК РФ);</a:t>
            </a:r>
          </a:p>
          <a:p>
            <a:r>
              <a:rPr lang="ru-RU" dirty="0">
                <a:latin typeface="Times New Roman" panose="02020603050405020304" pitchFamily="18" charset="0"/>
                <a:cs typeface="Times New Roman" panose="02020603050405020304" pitchFamily="18" charset="0"/>
              </a:rPr>
              <a:t>взыскания за нарушение режима, уклонение от труда и обучения (ст. 115 УИК РФ).</a:t>
            </a:r>
          </a:p>
        </p:txBody>
      </p:sp>
    </p:spTree>
    <p:extLst>
      <p:ext uri="{BB962C8B-B14F-4D97-AF65-F5344CB8AC3E}">
        <p14:creationId xmlns:p14="http://schemas.microsoft.com/office/powerpoint/2010/main" val="1654256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2835" y="236482"/>
            <a:ext cx="11768958" cy="6408683"/>
          </a:xfrm>
        </p:spPr>
        <p:txBody>
          <a:bodyPr/>
          <a:lstStyle/>
          <a:p>
            <a:pPr marL="0" indent="0">
              <a:buNone/>
            </a:pPr>
            <a:r>
              <a:rPr lang="ru-RU" b="1" dirty="0">
                <a:latin typeface="Times New Roman" panose="02020603050405020304" pitchFamily="18" charset="0"/>
                <a:cs typeface="Times New Roman" panose="02020603050405020304" pitchFamily="18" charset="0"/>
              </a:rPr>
              <a:t>4.3. Примеры правового регулирования</a:t>
            </a:r>
          </a:p>
          <a:p>
            <a:pPr marL="0" indent="0">
              <a:buNone/>
            </a:pPr>
            <a:r>
              <a:rPr lang="ru-RU" b="1" dirty="0">
                <a:latin typeface="Times New Roman" panose="02020603050405020304" pitchFamily="18" charset="0"/>
                <a:cs typeface="Times New Roman" panose="02020603050405020304" pitchFamily="18" charset="0"/>
              </a:rPr>
              <a:t>Пример 1 (режим):</a:t>
            </a:r>
            <a:r>
              <a:rPr lang="ru-RU" dirty="0">
                <a:latin typeface="Times New Roman" panose="02020603050405020304" pitchFamily="18" charset="0"/>
                <a:cs typeface="Times New Roman" panose="02020603050405020304" pitchFamily="18" charset="0"/>
              </a:rPr>
              <a:t> Осуждённый отказался от работы без уважительной причины. Согласно Правилам внутреннего распорядка, это является нарушением. К нему применено взыскание — выговор. Если нарушения систематические, он может быть признан злостным нарушителем, что повлияет на условия отбывания и возможность условно-досрочного освобождения .</a:t>
            </a:r>
          </a:p>
          <a:p>
            <a:pPr marL="0" indent="0">
              <a:buNone/>
            </a:pPr>
            <a:r>
              <a:rPr lang="ru-RU" b="1" dirty="0">
                <a:latin typeface="Times New Roman" panose="02020603050405020304" pitchFamily="18" charset="0"/>
                <a:cs typeface="Times New Roman" panose="02020603050405020304" pitchFamily="18" charset="0"/>
              </a:rPr>
              <a:t>Пример 2 (образование):</a:t>
            </a:r>
            <a:r>
              <a:rPr lang="ru-RU" dirty="0">
                <a:latin typeface="Times New Roman" panose="02020603050405020304" pitchFamily="18" charset="0"/>
                <a:cs typeface="Times New Roman" panose="02020603050405020304" pitchFamily="18" charset="0"/>
              </a:rPr>
              <a:t> Осуждённый 28 лет, не имеющий среднего образования, обязан посещать школу. Уклонение от занятий — нарушение режима. Добросовестная учёба — основание для поощрения и учёта при УДО .</a:t>
            </a:r>
          </a:p>
          <a:p>
            <a:pPr marL="0" indent="0">
              <a:buNone/>
            </a:pPr>
            <a:r>
              <a:rPr lang="ru-RU" b="1" dirty="0">
                <a:latin typeface="Times New Roman" panose="02020603050405020304" pitchFamily="18" charset="0"/>
                <a:cs typeface="Times New Roman" panose="02020603050405020304" pitchFamily="18" charset="0"/>
              </a:rPr>
              <a:t>Пример 3 (труд):</a:t>
            </a:r>
            <a:r>
              <a:rPr lang="ru-RU" dirty="0">
                <a:latin typeface="Times New Roman" panose="02020603050405020304" pitchFamily="18" charset="0"/>
                <a:cs typeface="Times New Roman" panose="02020603050405020304" pitchFamily="18" charset="0"/>
              </a:rPr>
              <a:t> Осуждённый работает на производстве в колонии. Из заработной платы производятся удержания: на возмещение ущерба потерпевшему, на содержание учреждения. Труд является обязанностью, а не правом .</a:t>
            </a:r>
          </a:p>
          <a:p>
            <a:endParaRPr lang="ru-RU" dirty="0"/>
          </a:p>
        </p:txBody>
      </p:sp>
    </p:spTree>
    <p:extLst>
      <p:ext uri="{BB962C8B-B14F-4D97-AF65-F5344CB8AC3E}">
        <p14:creationId xmlns:p14="http://schemas.microsoft.com/office/powerpoint/2010/main" val="15683476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2833" y="181303"/>
            <a:ext cx="11642835" cy="6455980"/>
          </a:xfrm>
        </p:spPr>
        <p:txBody>
          <a:bodyPr>
            <a:normAutofit fontScale="85000" lnSpcReduction="20000"/>
          </a:bodyPr>
          <a:lstStyle/>
          <a:p>
            <a:pPr marL="0" indent="0" algn="just">
              <a:buNone/>
            </a:pPr>
            <a:r>
              <a:rPr lang="ru-RU" b="1" dirty="0">
                <a:latin typeface="Times New Roman" panose="02020603050405020304" pitchFamily="18" charset="0"/>
                <a:cs typeface="Times New Roman" panose="02020603050405020304" pitchFamily="18" charset="0"/>
              </a:rPr>
              <a:t>5. Практические примеры из правоприменительной практики</a:t>
            </a:r>
          </a:p>
          <a:p>
            <a:pPr marL="0" indent="0" algn="just">
              <a:buNone/>
            </a:pPr>
            <a:r>
              <a:rPr lang="ru-RU" b="1" dirty="0">
                <a:latin typeface="Times New Roman" panose="02020603050405020304" pitchFamily="18" charset="0"/>
                <a:cs typeface="Times New Roman" panose="02020603050405020304" pitchFamily="18" charset="0"/>
              </a:rPr>
              <a:t>Пример 1. Комплексное применение средств исправления.</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Осуждённый к 3 годам лишения свободы за грабёж, 23 года, не имеет профессии. В колонии к нему применяются: режим (распорядок дня, надзор), воспитательная работа (беседы, лекции, участие в мероприятиях), общественно полезный труд (работа в столярной мастерской), получение общего образования (обязательное, так как не достиг 30 лет), профессиональное обучение (получение специальности столяра), общественное воздействие (встречи с родственниками, помощь попечительского совета). Через 1,5 года он подаёт ходатайство об УДО, ссылаясь на примерное поведение, получение профессии и возмещение ущерба.</a:t>
            </a:r>
          </a:p>
          <a:p>
            <a:pPr marL="0" indent="0" algn="just">
              <a:buNone/>
            </a:pPr>
            <a:r>
              <a:rPr lang="ru-RU" b="1" dirty="0">
                <a:latin typeface="Times New Roman" panose="02020603050405020304" pitchFamily="18" charset="0"/>
                <a:cs typeface="Times New Roman" panose="02020603050405020304" pitchFamily="18" charset="0"/>
              </a:rPr>
              <a:t>Пример 2. Воспитательная работа и религиозное просвещение.</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В исправительной колонии действует православный храм, проводятся беседы со священнослужителем. Осуждённый, ранее склонный к агрессии, под влиянием религиозного просвещения и психологической помощи меняет поведение, участвует в жизни прихода, что учитывается при решении вопроса о переводе на облегчённые условия содержания.</a:t>
            </a:r>
          </a:p>
          <a:p>
            <a:pPr marL="0" indent="0" algn="just">
              <a:buNone/>
            </a:pPr>
            <a:r>
              <a:rPr lang="ru-RU" b="1" dirty="0">
                <a:latin typeface="Times New Roman" panose="02020603050405020304" pitchFamily="18" charset="0"/>
                <a:cs typeface="Times New Roman" panose="02020603050405020304" pitchFamily="18" charset="0"/>
              </a:rPr>
              <a:t>Пример 3. Профессиональное обучение как фактор </a:t>
            </a:r>
            <a:r>
              <a:rPr lang="ru-RU" b="1" dirty="0" err="1">
                <a:latin typeface="Times New Roman" panose="02020603050405020304" pitchFamily="18" charset="0"/>
                <a:cs typeface="Times New Roman" panose="02020603050405020304" pitchFamily="18" charset="0"/>
              </a:rPr>
              <a:t>ресоциализации</a:t>
            </a:r>
            <a:r>
              <a:rPr lang="ru-RU" b="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Осуждённая к лишению свободы за мошенничество женщина 35 лет прошла профессиональное обучение по специальности «повар». После освобождения трудоустроилась в кафе, что позволило ей вести законопослушный образ жизни и возмещать ущерб потерпевшим. Это демонстрирует связь профессионального обучения с предупреждением новых преступлений.</a:t>
            </a: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1635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31076"/>
            <a:ext cx="10515600" cy="5845887"/>
          </a:xfrm>
        </p:spPr>
        <p:txBody>
          <a:bodyPr>
            <a:normAutofit fontScale="77500" lnSpcReduction="20000"/>
          </a:bodyPr>
          <a:lstStyle/>
          <a:p>
            <a:pPr marL="0" indent="0" algn="just">
              <a:buNone/>
            </a:pPr>
            <a:r>
              <a:rPr lang="ru-RU" b="1" dirty="0">
                <a:latin typeface="Times New Roman" panose="02020603050405020304" pitchFamily="18" charset="0"/>
                <a:cs typeface="Times New Roman" panose="02020603050405020304" pitchFamily="18" charset="0"/>
              </a:rPr>
              <a:t>Заключение</a:t>
            </a:r>
          </a:p>
          <a:p>
            <a:pPr marL="0" indent="0" algn="just">
              <a:buNone/>
            </a:pPr>
            <a:r>
              <a:rPr lang="ru-RU" dirty="0">
                <a:latin typeface="Times New Roman" panose="02020603050405020304" pitchFamily="18" charset="0"/>
                <a:cs typeface="Times New Roman" panose="02020603050405020304" pitchFamily="18" charset="0"/>
              </a:rPr>
              <a:t>Применение к осуждённым средств исправления — это целенаправленная деятельность государства по формированию у осуждённых уважительного отношения к человеку, обществу, труду, нормам и правилам человеческого общежития и стимулированию </a:t>
            </a:r>
            <a:r>
              <a:rPr lang="ru-RU" dirty="0" err="1">
                <a:latin typeface="Times New Roman" panose="02020603050405020304" pitchFamily="18" charset="0"/>
                <a:cs typeface="Times New Roman" panose="02020603050405020304" pitchFamily="18" charset="0"/>
              </a:rPr>
              <a:t>правопослушного</a:t>
            </a:r>
            <a:r>
              <a:rPr lang="ru-RU" dirty="0">
                <a:latin typeface="Times New Roman" panose="02020603050405020304" pitchFamily="18" charset="0"/>
                <a:cs typeface="Times New Roman" panose="02020603050405020304" pitchFamily="18" charset="0"/>
              </a:rPr>
              <a:t> поведения. Система средств исправления включает режим, воспитательную работу, общественно полезный труд, получение общего образования, профессиональное обучение и общественное воздействие .</a:t>
            </a:r>
          </a:p>
          <a:p>
            <a:pPr marL="0" indent="0" algn="just">
              <a:buNone/>
            </a:pPr>
            <a:r>
              <a:rPr lang="ru-RU" dirty="0">
                <a:latin typeface="Times New Roman" panose="02020603050405020304" pitchFamily="18" charset="0"/>
                <a:cs typeface="Times New Roman" panose="02020603050405020304" pitchFamily="18" charset="0"/>
              </a:rPr>
              <a:t>Понятие </a:t>
            </a:r>
            <a:r>
              <a:rPr lang="ru-RU" b="1" dirty="0">
                <a:latin typeface="Times New Roman" panose="02020603050405020304" pitchFamily="18" charset="0"/>
                <a:cs typeface="Times New Roman" panose="02020603050405020304" pitchFamily="18" charset="0"/>
              </a:rPr>
              <a:t>исправительного воздействия</a:t>
            </a:r>
            <a:r>
              <a:rPr lang="ru-RU" dirty="0">
                <a:latin typeface="Times New Roman" panose="02020603050405020304" pitchFamily="18" charset="0"/>
                <a:cs typeface="Times New Roman" panose="02020603050405020304" pitchFamily="18" charset="0"/>
              </a:rPr>
              <a:t> шире понятия средств исправления: оно охватывает весь комплекс мер, применяемых к осуждённому в процессе исполнения наказания, включая меры поощрения и взыскания, психологическую помощь, подготовку к освобождению.</a:t>
            </a:r>
          </a:p>
          <a:p>
            <a:pPr marL="0" indent="0" algn="just">
              <a:buNone/>
            </a:pPr>
            <a:r>
              <a:rPr lang="ru-RU" dirty="0">
                <a:latin typeface="Times New Roman" panose="02020603050405020304" pitchFamily="18" charset="0"/>
                <a:cs typeface="Times New Roman" panose="02020603050405020304" pitchFamily="18" charset="0"/>
              </a:rPr>
              <a:t>Правовое регулирование применения средств исправления осуществляется УИК РФ, федеральными законами и подзаконными актами. Объём регулирования включает определение перечня средств, их дифференциацию в зависимости от вида наказания и личности осуждённого, регламентацию содержания каждого средства и установление правовых последствий их применения.</a:t>
            </a:r>
          </a:p>
          <a:p>
            <a:pPr marL="0" indent="0" algn="just">
              <a:buNone/>
            </a:pPr>
            <a:r>
              <a:rPr lang="ru-RU" dirty="0">
                <a:latin typeface="Times New Roman" panose="02020603050405020304" pitchFamily="18" charset="0"/>
                <a:cs typeface="Times New Roman" panose="02020603050405020304" pitchFamily="18" charset="0"/>
              </a:rPr>
              <a:t>Понимание системы средств исправления и их правового регулирования необходимо для правильной организации исполнения наказаний, обеспечения прав осуждённых и достижения целей уголовно-исполнительного законодательства.</a:t>
            </a:r>
          </a:p>
          <a:p>
            <a:endParaRPr lang="ru-RU" dirty="0"/>
          </a:p>
        </p:txBody>
      </p:sp>
    </p:spTree>
    <p:extLst>
      <p:ext uri="{BB962C8B-B14F-4D97-AF65-F5344CB8AC3E}">
        <p14:creationId xmlns:p14="http://schemas.microsoft.com/office/powerpoint/2010/main" val="359654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dirty="0">
                <a:latin typeface="Times New Roman" panose="02020603050405020304" pitchFamily="18" charset="0"/>
                <a:cs typeface="Times New Roman" panose="02020603050405020304" pitchFamily="18" charset="0"/>
              </a:rPr>
              <a:t>Режим исполнения наказания, его основные элементы и требования. Особенности</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содержания режима при исполнении различных видов наказания.</a:t>
            </a:r>
          </a:p>
        </p:txBody>
      </p:sp>
      <p:sp>
        <p:nvSpPr>
          <p:cNvPr id="3" name="Объект 2"/>
          <p:cNvSpPr>
            <a:spLocks noGrp="1"/>
          </p:cNvSpPr>
          <p:nvPr>
            <p:ph idx="1"/>
          </p:nvPr>
        </p:nvSpPr>
        <p:spPr/>
        <p:txBody>
          <a:bodyPr>
            <a:normAutofit fontScale="77500" lnSpcReduction="20000"/>
          </a:bodyPr>
          <a:lstStyle/>
          <a:p>
            <a:pPr marL="0" indent="0" algn="just">
              <a:buNone/>
            </a:pPr>
            <a:r>
              <a:rPr lang="ru-RU" dirty="0">
                <a:latin typeface="Times New Roman" panose="02020603050405020304" pitchFamily="18" charset="0"/>
                <a:cs typeface="Times New Roman" panose="02020603050405020304" pitchFamily="18" charset="0"/>
              </a:rPr>
              <a:t>Режим является базовым, системообразующим средством исправления осуждённых. Именно с него начинается процесс исправительного воздействия, и именно он пронизывает все остальные средства — труд, воспитание, образование. В теории уголовно-исполнительного права режим рассматривается в двух значениях: как </a:t>
            </a:r>
            <a:r>
              <a:rPr lang="ru-RU" b="1" dirty="0">
                <a:latin typeface="Times New Roman" panose="02020603050405020304" pitchFamily="18" charset="0"/>
                <a:cs typeface="Times New Roman" panose="02020603050405020304" pitchFamily="18" charset="0"/>
              </a:rPr>
              <a:t>правовой институт</a:t>
            </a:r>
            <a:r>
              <a:rPr lang="ru-RU" dirty="0">
                <a:latin typeface="Times New Roman" panose="02020603050405020304" pitchFamily="18" charset="0"/>
                <a:cs typeface="Times New Roman" panose="02020603050405020304" pitchFamily="18" charset="0"/>
              </a:rPr>
              <a:t> (совокупность норм, устанавливающих порядок исполнения и отбывания наказания) и как </a:t>
            </a:r>
            <a:r>
              <a:rPr lang="ru-RU" b="1" dirty="0">
                <a:latin typeface="Times New Roman" panose="02020603050405020304" pitchFamily="18" charset="0"/>
                <a:cs typeface="Times New Roman" panose="02020603050405020304" pitchFamily="18" charset="0"/>
              </a:rPr>
              <a:t>фактическое состояние</a:t>
            </a:r>
            <a:r>
              <a:rPr lang="ru-RU" dirty="0">
                <a:latin typeface="Times New Roman" panose="02020603050405020304" pitchFamily="18" charset="0"/>
                <a:cs typeface="Times New Roman" panose="02020603050405020304" pitchFamily="18" charset="0"/>
              </a:rPr>
              <a:t> (реальный порядок, который складывается в конкретном учреждении или органе, исполняющем наказание).</a:t>
            </a:r>
          </a:p>
          <a:p>
            <a:pPr marL="0" indent="0" algn="just">
              <a:buNone/>
            </a:pPr>
            <a:r>
              <a:rPr lang="ru-RU" dirty="0">
                <a:latin typeface="Times New Roman" panose="02020603050405020304" pitchFamily="18" charset="0"/>
                <a:cs typeface="Times New Roman" panose="02020603050405020304" pitchFamily="18" charset="0"/>
              </a:rPr>
              <a:t>Законодательное определение режима дано в </a:t>
            </a:r>
            <a:r>
              <a:rPr lang="ru-RU" b="1" dirty="0">
                <a:latin typeface="Times New Roman" panose="02020603050405020304" pitchFamily="18" charset="0"/>
                <a:cs typeface="Times New Roman" panose="02020603050405020304" pitchFamily="18" charset="0"/>
              </a:rPr>
              <a:t>статье 82 УИК РФ</a:t>
            </a:r>
            <a:r>
              <a:rPr lang="ru-RU" dirty="0">
                <a:latin typeface="Times New Roman" panose="02020603050405020304" pitchFamily="18" charset="0"/>
                <a:cs typeface="Times New Roman" panose="02020603050405020304" pitchFamily="18" charset="0"/>
              </a:rPr>
              <a:t>: «Режим в исправительных учреждениях — установленный законом и соответствующими закону нормативными правовыми актами порядок исполнения и отбывания лишения свободы, обеспечивающий охрану и изоляцию осуждённых, постоянный надзор за ними, исполнение возложенных на них обязанностей, реализацию их прав и законных интересов, личную безопасность осуждённых и персонала, раздельное содержание разных категорий осуждённых, различные условия содержания в зависимости от вида исправительного учреждения, назначенного судом, изменение условий отбывания наказания»</a:t>
            </a:r>
          </a:p>
          <a:p>
            <a:endParaRPr lang="ru-RU" dirty="0"/>
          </a:p>
        </p:txBody>
      </p:sp>
    </p:spTree>
    <p:extLst>
      <p:ext uri="{BB962C8B-B14F-4D97-AF65-F5344CB8AC3E}">
        <p14:creationId xmlns:p14="http://schemas.microsoft.com/office/powerpoint/2010/main" val="2353292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8372" y="165538"/>
            <a:ext cx="11524594" cy="6274675"/>
          </a:xfrm>
        </p:spPr>
        <p:txBody>
          <a:bodyPr>
            <a:normAutofit fontScale="85000" lnSpcReduction="20000"/>
          </a:bodyPr>
          <a:lstStyle/>
          <a:p>
            <a:pPr marL="0" indent="0" algn="just">
              <a:buNone/>
            </a:pPr>
            <a:r>
              <a:rPr lang="ru-RU" b="1" dirty="0">
                <a:latin typeface="Times New Roman" panose="02020603050405020304" pitchFamily="18" charset="0"/>
                <a:cs typeface="Times New Roman" panose="02020603050405020304" pitchFamily="18" charset="0"/>
              </a:rPr>
              <a:t>1. Понятие режима исполнения наказания</a:t>
            </a:r>
          </a:p>
          <a:p>
            <a:pPr marL="0" indent="0" algn="just">
              <a:buNone/>
            </a:pPr>
            <a:r>
              <a:rPr lang="ru-RU" b="1" dirty="0">
                <a:latin typeface="Times New Roman" panose="02020603050405020304" pitchFamily="18" charset="0"/>
                <a:cs typeface="Times New Roman" panose="02020603050405020304" pitchFamily="18" charset="0"/>
              </a:rPr>
              <a:t>Режим исполнения наказания</a:t>
            </a:r>
            <a:r>
              <a:rPr lang="ru-RU" dirty="0">
                <a:latin typeface="Times New Roman" panose="02020603050405020304" pitchFamily="18" charset="0"/>
                <a:cs typeface="Times New Roman" panose="02020603050405020304" pitchFamily="18" charset="0"/>
              </a:rPr>
              <a:t> — это урегулированный нормами уголовно-исполнительного права порядок деятельности учреждений и органов, исполняющих наказания, а также порядок жизнедеятельности осуждённых в период отбывания наказания, обеспечивающий достижение целей наказания.</a:t>
            </a:r>
          </a:p>
          <a:p>
            <a:pPr marL="0" indent="0" algn="just">
              <a:buNone/>
            </a:pPr>
            <a:r>
              <a:rPr lang="ru-RU" dirty="0">
                <a:latin typeface="Times New Roman" panose="02020603050405020304" pitchFamily="18" charset="0"/>
                <a:cs typeface="Times New Roman" panose="02020603050405020304" pitchFamily="18" charset="0"/>
              </a:rPr>
              <a:t>Режим выполняет </a:t>
            </a:r>
            <a:r>
              <a:rPr lang="ru-RU" b="1" dirty="0">
                <a:latin typeface="Times New Roman" panose="02020603050405020304" pitchFamily="18" charset="0"/>
                <a:cs typeface="Times New Roman" panose="02020603050405020304" pitchFamily="18" charset="0"/>
              </a:rPr>
              <a:t>три взаимосвязанные функции</a:t>
            </a:r>
            <a:r>
              <a:rPr lang="ru-RU" dirty="0">
                <a:latin typeface="Times New Roman" panose="02020603050405020304" pitchFamily="18" charset="0"/>
                <a:cs typeface="Times New Roman" panose="02020603050405020304" pitchFamily="18" charset="0"/>
              </a:rPr>
              <a:t>:</a:t>
            </a:r>
          </a:p>
          <a:p>
            <a:pPr marL="0" indent="0" algn="just">
              <a:buNone/>
            </a:pPr>
            <a:r>
              <a:rPr lang="ru-RU" b="1" dirty="0">
                <a:latin typeface="Times New Roman" panose="02020603050405020304" pitchFamily="18" charset="0"/>
                <a:cs typeface="Times New Roman" panose="02020603050405020304" pitchFamily="18" charset="0"/>
              </a:rPr>
              <a:t>Карательная</a:t>
            </a:r>
            <a:r>
              <a:rPr lang="ru-RU" dirty="0">
                <a:latin typeface="Times New Roman" panose="02020603050405020304" pitchFamily="18" charset="0"/>
                <a:cs typeface="Times New Roman" panose="02020603050405020304" pitchFamily="18" charset="0"/>
              </a:rPr>
              <a:t> — выражается в лишениях и ограничениях, применяемых к осуждённым (изоляция, надзор, ограничение свободы передвижения, общения и т.д.);</a:t>
            </a:r>
          </a:p>
          <a:p>
            <a:pPr marL="0" indent="0" algn="just">
              <a:buNone/>
            </a:pPr>
            <a:r>
              <a:rPr lang="ru-RU" b="1" dirty="0">
                <a:latin typeface="Times New Roman" panose="02020603050405020304" pitchFamily="18" charset="0"/>
                <a:cs typeface="Times New Roman" panose="02020603050405020304" pitchFamily="18" charset="0"/>
              </a:rPr>
              <a:t>Воспитательная</a:t>
            </a:r>
            <a:r>
              <a:rPr lang="ru-RU" dirty="0">
                <a:latin typeface="Times New Roman" panose="02020603050405020304" pitchFamily="18" charset="0"/>
                <a:cs typeface="Times New Roman" panose="02020603050405020304" pitchFamily="18" charset="0"/>
              </a:rPr>
              <a:t> — дисциплинирует осуждённых, формирует уважение к закону и правилам общежития;</a:t>
            </a:r>
          </a:p>
          <a:p>
            <a:pPr marL="0" indent="0" algn="just">
              <a:buNone/>
            </a:pPr>
            <a:r>
              <a:rPr lang="ru-RU" b="1" dirty="0">
                <a:latin typeface="Times New Roman" panose="02020603050405020304" pitchFamily="18" charset="0"/>
                <a:cs typeface="Times New Roman" panose="02020603050405020304" pitchFamily="18" charset="0"/>
              </a:rPr>
              <a:t>Обеспечительная</a:t>
            </a:r>
            <a:r>
              <a:rPr lang="ru-RU" dirty="0">
                <a:latin typeface="Times New Roman" panose="02020603050405020304" pitchFamily="18" charset="0"/>
                <a:cs typeface="Times New Roman" panose="02020603050405020304" pitchFamily="18" charset="0"/>
              </a:rPr>
              <a:t> — создаёт условия для применения других средств исправления (труда, воспитания, образования).</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в исправительной колонии строгого режима обязан соблюдать распорядок дня: подъём в 6:00, физическая зарядка, завтрак, работа, обед, работа, ужин, личное время, отбой в 22:00. Нарушение распорядка (например, нахождение в неположенном месте или отказ от работы) влечёт дисциплинарное взыскание, вплоть до водворения в ШИЗО. Режим одновременно карает (ограничивает свободу), воспитывает (приучает к порядку) и обеспечивает возможность проводить воспитательную работу и организовывать труд.</a:t>
            </a:r>
          </a:p>
          <a:p>
            <a:endParaRPr lang="ru-RU" dirty="0"/>
          </a:p>
        </p:txBody>
      </p:sp>
    </p:spTree>
    <p:extLst>
      <p:ext uri="{BB962C8B-B14F-4D97-AF65-F5344CB8AC3E}">
        <p14:creationId xmlns:p14="http://schemas.microsoft.com/office/powerpoint/2010/main" val="1236661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91661" y="299545"/>
            <a:ext cx="11548241" cy="6321972"/>
          </a:xfrm>
        </p:spPr>
        <p:txBody>
          <a:bodyPr>
            <a:normAutofit fontScale="85000" lnSpcReduction="10000"/>
          </a:bodyPr>
          <a:lstStyle/>
          <a:p>
            <a:pPr marL="0" indent="0" algn="just">
              <a:buNone/>
            </a:pPr>
            <a:r>
              <a:rPr lang="ru-RU" b="1" dirty="0">
                <a:latin typeface="Times New Roman" panose="02020603050405020304" pitchFamily="18" charset="0"/>
                <a:cs typeface="Times New Roman" panose="02020603050405020304" pitchFamily="18" charset="0"/>
              </a:rPr>
              <a:t>2. Основные элементы режима исполнения наказания</a:t>
            </a:r>
          </a:p>
          <a:p>
            <a:pPr marL="0" indent="0" algn="just">
              <a:buNone/>
            </a:pPr>
            <a:r>
              <a:rPr lang="ru-RU" b="1" dirty="0">
                <a:latin typeface="Times New Roman" panose="02020603050405020304" pitchFamily="18" charset="0"/>
                <a:cs typeface="Times New Roman" panose="02020603050405020304" pitchFamily="18" charset="0"/>
              </a:rPr>
              <a:t>2.1. Изоляция осуждённых</a:t>
            </a:r>
          </a:p>
          <a:p>
            <a:pPr marL="0" indent="0" algn="just">
              <a:buNone/>
            </a:pPr>
            <a:r>
              <a:rPr lang="ru-RU" b="1" dirty="0">
                <a:latin typeface="Times New Roman" panose="02020603050405020304" pitchFamily="18" charset="0"/>
                <a:cs typeface="Times New Roman" panose="02020603050405020304" pitchFamily="18" charset="0"/>
              </a:rPr>
              <a:t>Изоляция</a:t>
            </a:r>
            <a:r>
              <a:rPr lang="ru-RU" dirty="0">
                <a:latin typeface="Times New Roman" panose="02020603050405020304" pitchFamily="18" charset="0"/>
                <a:cs typeface="Times New Roman" panose="02020603050405020304" pitchFamily="18" charset="0"/>
              </a:rPr>
              <a:t> — это элемент режима, обеспечивающий раздельное содержание осуждённых от общества и от определённых категорий других осуждённых. Изоляция не означает полного разрыва социальных связей: осуждённые имеют право на свидания, переписку, телефонные разговоры (в установленных пределах).</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к лишению свободы содержится в исправительном учреждении, покидать которое он может только в исключительных случаях (например, по состоянию здоровья). Свидания с родственниками предоставляются в установленном порядке (краткосрочные — до 4 часов, длительные — до 3 суток с проживанием на территории колонии).</a:t>
            </a:r>
          </a:p>
          <a:p>
            <a:pPr marL="0" indent="0" algn="just">
              <a:buNone/>
            </a:pPr>
            <a:r>
              <a:rPr lang="ru-RU" b="1" dirty="0">
                <a:latin typeface="Times New Roman" panose="02020603050405020304" pitchFamily="18" charset="0"/>
                <a:cs typeface="Times New Roman" panose="02020603050405020304" pitchFamily="18" charset="0"/>
              </a:rPr>
              <a:t>2.2. Надзор и охрана</a:t>
            </a:r>
          </a:p>
          <a:p>
            <a:pPr marL="0" indent="0" algn="just">
              <a:buNone/>
            </a:pPr>
            <a:r>
              <a:rPr lang="ru-RU" b="1" dirty="0">
                <a:latin typeface="Times New Roman" panose="02020603050405020304" pitchFamily="18" charset="0"/>
                <a:cs typeface="Times New Roman" panose="02020603050405020304" pitchFamily="18" charset="0"/>
              </a:rPr>
              <a:t>Надзор</a:t>
            </a:r>
            <a:r>
              <a:rPr lang="ru-RU" dirty="0">
                <a:latin typeface="Times New Roman" panose="02020603050405020304" pitchFamily="18" charset="0"/>
                <a:cs typeface="Times New Roman" panose="02020603050405020304" pitchFamily="18" charset="0"/>
              </a:rPr>
              <a:t> — это система мероприятий, направленных на обеспечение порядка отбывания наказания, предупреждение и пресечение правонарушений со стороны осуждённых. </a:t>
            </a:r>
            <a:r>
              <a:rPr lang="ru-RU" b="1" dirty="0">
                <a:latin typeface="Times New Roman" panose="02020603050405020304" pitchFamily="18" charset="0"/>
                <a:cs typeface="Times New Roman" panose="02020603050405020304" pitchFamily="18" charset="0"/>
              </a:rPr>
              <a:t>Охрана</a:t>
            </a:r>
            <a:r>
              <a:rPr lang="ru-RU" dirty="0">
                <a:latin typeface="Times New Roman" panose="02020603050405020304" pitchFamily="18" charset="0"/>
                <a:cs typeface="Times New Roman" panose="02020603050405020304" pitchFamily="18" charset="0"/>
              </a:rPr>
              <a:t> — это система мер по обеспечению изоляции и безопасности.</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В исправительной колонии установлены камеры видеонаблюдения, работают посты охраны, проводится проверка наличия осуждённых, обыски помещений и личный досмотр. Надзор осуществляется сотрудниками администрации.</a:t>
            </a:r>
          </a:p>
          <a:p>
            <a:endParaRPr lang="ru-RU" dirty="0"/>
          </a:p>
        </p:txBody>
      </p:sp>
    </p:spTree>
    <p:extLst>
      <p:ext uri="{BB962C8B-B14F-4D97-AF65-F5344CB8AC3E}">
        <p14:creationId xmlns:p14="http://schemas.microsoft.com/office/powerpoint/2010/main" val="2063723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02021" y="244366"/>
            <a:ext cx="11595538" cy="6416565"/>
          </a:xfrm>
        </p:spPr>
        <p:txBody>
          <a:bodyPr>
            <a:normAutofit fontScale="85000" lnSpcReduction="20000"/>
          </a:bodyPr>
          <a:lstStyle/>
          <a:p>
            <a:pPr marL="0" indent="0" algn="just">
              <a:buNone/>
            </a:pPr>
            <a:r>
              <a:rPr lang="ru-RU" b="1" dirty="0">
                <a:latin typeface="Times New Roman" panose="02020603050405020304" pitchFamily="18" charset="0"/>
                <a:cs typeface="Times New Roman" panose="02020603050405020304" pitchFamily="18" charset="0"/>
              </a:rPr>
              <a:t>2.3. Раздельное содержание различных категорий осуждённых</a:t>
            </a:r>
          </a:p>
          <a:p>
            <a:pPr marL="0" indent="0" algn="just">
              <a:buNone/>
            </a:pPr>
            <a:r>
              <a:rPr lang="ru-RU" dirty="0">
                <a:latin typeface="Times New Roman" panose="02020603050405020304" pitchFamily="18" charset="0"/>
                <a:cs typeface="Times New Roman" panose="02020603050405020304" pitchFamily="18" charset="0"/>
              </a:rPr>
              <a:t>Закон устанавливает требования к раздельному содержанию:</a:t>
            </a:r>
          </a:p>
          <a:p>
            <a:pPr algn="just"/>
            <a:r>
              <a:rPr lang="ru-RU" dirty="0">
                <a:latin typeface="Times New Roman" panose="02020603050405020304" pitchFamily="18" charset="0"/>
                <a:cs typeface="Times New Roman" panose="02020603050405020304" pitchFamily="18" charset="0"/>
              </a:rPr>
              <a:t>мужчин и женщин;</a:t>
            </a:r>
          </a:p>
          <a:p>
            <a:pPr algn="just"/>
            <a:r>
              <a:rPr lang="ru-RU" dirty="0">
                <a:latin typeface="Times New Roman" panose="02020603050405020304" pitchFamily="18" charset="0"/>
                <a:cs typeface="Times New Roman" panose="02020603050405020304" pitchFamily="18" charset="0"/>
              </a:rPr>
              <a:t>несовершеннолетних и взрослых;</a:t>
            </a:r>
          </a:p>
          <a:p>
            <a:pPr algn="just"/>
            <a:r>
              <a:rPr lang="ru-RU" dirty="0">
                <a:latin typeface="Times New Roman" panose="02020603050405020304" pitchFamily="18" charset="0"/>
                <a:cs typeface="Times New Roman" panose="02020603050405020304" pitchFamily="18" charset="0"/>
              </a:rPr>
              <a:t>впервые осуждённых и ранее отбывавших наказание;</a:t>
            </a:r>
          </a:p>
          <a:p>
            <a:pPr algn="just"/>
            <a:r>
              <a:rPr lang="ru-RU" dirty="0">
                <a:latin typeface="Times New Roman" panose="02020603050405020304" pitchFamily="18" charset="0"/>
                <a:cs typeface="Times New Roman" panose="02020603050405020304" pitchFamily="18" charset="0"/>
              </a:rPr>
              <a:t>осуждённых за особо опасные преступления и других категорий.</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за убийство при отягчающих обстоятельствах не может содержаться вместе с осуждённым за кражу впервые. Раздельное содержание обеспечивает безопасность и исключает негативное влияние одних категорий на других.</a:t>
            </a:r>
          </a:p>
          <a:p>
            <a:pPr marL="0" indent="0" algn="just">
              <a:buNone/>
            </a:pPr>
            <a:r>
              <a:rPr lang="ru-RU" b="1" dirty="0">
                <a:latin typeface="Times New Roman" panose="02020603050405020304" pitchFamily="18" charset="0"/>
                <a:cs typeface="Times New Roman" panose="02020603050405020304" pitchFamily="18" charset="0"/>
              </a:rPr>
              <a:t>2.4. Различные условия содержания в зависимости от вида исправительного учреждения</a:t>
            </a:r>
          </a:p>
          <a:p>
            <a:pPr algn="just"/>
            <a:r>
              <a:rPr lang="ru-RU" dirty="0">
                <a:latin typeface="Times New Roman" panose="02020603050405020304" pitchFamily="18" charset="0"/>
                <a:cs typeface="Times New Roman" panose="02020603050405020304" pitchFamily="18" charset="0"/>
              </a:rPr>
              <a:t>Закон устанавливает </a:t>
            </a:r>
            <a:r>
              <a:rPr lang="ru-RU" b="1" dirty="0">
                <a:latin typeface="Times New Roman" panose="02020603050405020304" pitchFamily="18" charset="0"/>
                <a:cs typeface="Times New Roman" panose="02020603050405020304" pitchFamily="18" charset="0"/>
              </a:rPr>
              <a:t>четыре вида исправительных учреждений</a:t>
            </a:r>
            <a:r>
              <a:rPr lang="ru-RU" dirty="0">
                <a:latin typeface="Times New Roman" panose="02020603050405020304" pitchFamily="18" charset="0"/>
                <a:cs typeface="Times New Roman" panose="02020603050405020304" pitchFamily="18" charset="0"/>
              </a:rPr>
              <a:t> для взрослых: колония-поселение, исправительная колония общего, строгого и особого режима, а также тюрьма. Условия содержания в них существенно различаются.</a:t>
            </a:r>
          </a:p>
          <a:p>
            <a:pPr marL="0" indent="0" algn="just">
              <a:buNone/>
            </a:pPr>
            <a:r>
              <a:rPr lang="ru-RU" b="1" dirty="0" smtClean="0">
                <a:latin typeface="Times New Roman" panose="02020603050405020304" pitchFamily="18" charset="0"/>
                <a:cs typeface="Times New Roman" panose="02020603050405020304" pitchFamily="18" charset="0"/>
              </a:rPr>
              <a:t>Пример:</a:t>
            </a:r>
            <a:r>
              <a:rPr lang="ru-RU" dirty="0" smtClean="0">
                <a:latin typeface="Times New Roman" panose="02020603050405020304" pitchFamily="18" charset="0"/>
                <a:cs typeface="Times New Roman" panose="02020603050405020304" pitchFamily="18" charset="0"/>
              </a:rPr>
              <a:t> В колонии-поселении осуждённые содержатся без охраны, но под надзором, могут передвигаться по территории без конвоя, в некоторых случаях — проживать с семьёй. В исправительной колонии особого режима — строгая изоляция, ограниченное общение, повышенный уровень надзора.</a:t>
            </a: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0785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6483" y="220716"/>
            <a:ext cx="11666483" cy="6432331"/>
          </a:xfrm>
        </p:spPr>
        <p:txBody>
          <a:bodyPr>
            <a:normAutofit fontScale="62500" lnSpcReduction="20000"/>
          </a:bodyPr>
          <a:lstStyle/>
          <a:p>
            <a:pPr marL="0" indent="0" algn="just">
              <a:buNone/>
            </a:pPr>
            <a:r>
              <a:rPr lang="ru-RU" b="1" dirty="0">
                <a:latin typeface="Times New Roman" panose="02020603050405020304" pitchFamily="18" charset="0"/>
                <a:cs typeface="Times New Roman" panose="02020603050405020304" pitchFamily="18" charset="0"/>
              </a:rPr>
              <a:t>2.5. Изменение условий отбывания наказания</a:t>
            </a:r>
          </a:p>
          <a:p>
            <a:pPr marL="0" indent="0" algn="just">
              <a:buNone/>
            </a:pPr>
            <a:r>
              <a:rPr lang="ru-RU" dirty="0">
                <a:latin typeface="Times New Roman" panose="02020603050405020304" pitchFamily="18" charset="0"/>
                <a:cs typeface="Times New Roman" panose="02020603050405020304" pitchFamily="18" charset="0"/>
              </a:rPr>
              <a:t>Закон предусматривает </a:t>
            </a:r>
            <a:r>
              <a:rPr lang="ru-RU" b="1" dirty="0">
                <a:latin typeface="Times New Roman" panose="02020603050405020304" pitchFamily="18" charset="0"/>
                <a:cs typeface="Times New Roman" panose="02020603050405020304" pitchFamily="18" charset="0"/>
              </a:rPr>
              <a:t>изменение условий содержания</a:t>
            </a:r>
            <a:r>
              <a:rPr lang="ru-RU" dirty="0">
                <a:latin typeface="Times New Roman" panose="02020603050405020304" pitchFamily="18" charset="0"/>
                <a:cs typeface="Times New Roman" panose="02020603050405020304" pitchFamily="18" charset="0"/>
              </a:rPr>
              <a:t> в зависимости от поведения осуждённого: в рамках одного исправительного учреждения действуют обычные, облегчённые и строгие условия.</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отбывающий наказание в обычных условиях, за хорошее поведение может быть переведён в облегчённые условия (больше свиданий, передач, возможностей). За нарушение режима — переведён в строгие условия (ограничение прав).</a:t>
            </a:r>
          </a:p>
          <a:p>
            <a:pPr marL="0" indent="0" algn="just">
              <a:buNone/>
            </a:pPr>
            <a:r>
              <a:rPr lang="ru-RU" b="1" dirty="0">
                <a:latin typeface="Times New Roman" panose="02020603050405020304" pitchFamily="18" charset="0"/>
                <a:cs typeface="Times New Roman" panose="02020603050405020304" pitchFamily="18" charset="0"/>
              </a:rPr>
              <a:t>2.6. Режим особых условий</a:t>
            </a:r>
          </a:p>
          <a:p>
            <a:pPr marL="0" indent="0" algn="just">
              <a:buNone/>
            </a:pPr>
            <a:r>
              <a:rPr lang="ru-RU" b="1" dirty="0">
                <a:latin typeface="Times New Roman" panose="02020603050405020304" pitchFamily="18" charset="0"/>
                <a:cs typeface="Times New Roman" panose="02020603050405020304" pitchFamily="18" charset="0"/>
              </a:rPr>
              <a:t>Режим особых условий</a:t>
            </a:r>
            <a:r>
              <a:rPr lang="ru-RU" dirty="0">
                <a:latin typeface="Times New Roman" panose="02020603050405020304" pitchFamily="18" charset="0"/>
                <a:cs typeface="Times New Roman" panose="02020603050405020304" pitchFamily="18" charset="0"/>
              </a:rPr>
              <a:t> — это особый правовой режим, вводимый в исправительном учреждении при возникновении чрезвычайных обстоятельств. Основания: стихийные бедствия, чрезвычайное или военное положение, режим повышенной готовности или чрезвычайной ситуации, карантин, массовые беспорядки, групповые неповиновения, захват заложников, реальная угроза вооружённого нападения.</a:t>
            </a:r>
          </a:p>
          <a:p>
            <a:pPr marL="0" indent="0" algn="just">
              <a:buNone/>
            </a:pPr>
            <a:r>
              <a:rPr lang="ru-RU" dirty="0">
                <a:latin typeface="Times New Roman" panose="02020603050405020304" pitchFamily="18" charset="0"/>
                <a:cs typeface="Times New Roman" panose="02020603050405020304" pitchFamily="18" charset="0"/>
              </a:rPr>
              <a:t>В период действия режима особых условий могут быть:</a:t>
            </a:r>
          </a:p>
          <a:p>
            <a:pPr algn="just"/>
            <a:r>
              <a:rPr lang="ru-RU" dirty="0">
                <a:latin typeface="Times New Roman" panose="02020603050405020304" pitchFamily="18" charset="0"/>
                <a:cs typeface="Times New Roman" panose="02020603050405020304" pitchFamily="18" charset="0"/>
              </a:rPr>
              <a:t>приостановлены некоторые права осуждённых;</a:t>
            </a:r>
          </a:p>
          <a:p>
            <a:pPr algn="just"/>
            <a:r>
              <a:rPr lang="ru-RU" dirty="0">
                <a:latin typeface="Times New Roman" panose="02020603050405020304" pitchFamily="18" charset="0"/>
                <a:cs typeface="Times New Roman" panose="02020603050405020304" pitchFamily="18" charset="0"/>
              </a:rPr>
              <a:t>введён усиленный вариант охраны и надзора;</a:t>
            </a:r>
          </a:p>
          <a:p>
            <a:pPr algn="just"/>
            <a:r>
              <a:rPr lang="ru-RU" dirty="0">
                <a:latin typeface="Times New Roman" panose="02020603050405020304" pitchFamily="18" charset="0"/>
                <a:cs typeface="Times New Roman" panose="02020603050405020304" pitchFamily="18" charset="0"/>
              </a:rPr>
              <a:t>изменён распорядок дня;</a:t>
            </a:r>
          </a:p>
          <a:p>
            <a:pPr algn="just"/>
            <a:r>
              <a:rPr lang="ru-RU" dirty="0">
                <a:latin typeface="Times New Roman" panose="02020603050405020304" pitchFamily="18" charset="0"/>
                <a:cs typeface="Times New Roman" panose="02020603050405020304" pitchFamily="18" charset="0"/>
              </a:rPr>
              <a:t>ограничена деятельность производственных, коммунально-бытовых, культурно-просветительных служб (кроме медико-санитарных);</a:t>
            </a:r>
          </a:p>
          <a:p>
            <a:pPr algn="just"/>
            <a:r>
              <a:rPr lang="ru-RU" dirty="0">
                <a:latin typeface="Times New Roman" panose="02020603050405020304" pitchFamily="18" charset="0"/>
                <a:cs typeface="Times New Roman" panose="02020603050405020304" pitchFamily="18" charset="0"/>
              </a:rPr>
              <a:t>введён особый порядок допуска на объекты.</a:t>
            </a:r>
          </a:p>
          <a:p>
            <a:pPr marL="0" indent="0" algn="just">
              <a:buNone/>
            </a:pPr>
            <a:r>
              <a:rPr lang="ru-RU" dirty="0">
                <a:latin typeface="Times New Roman" panose="02020603050405020304" pitchFamily="18" charset="0"/>
                <a:cs typeface="Times New Roman" panose="02020603050405020304" pitchFamily="18" charset="0"/>
              </a:rPr>
              <a:t>Режим вводится на срок </a:t>
            </a:r>
            <a:r>
              <a:rPr lang="ru-RU" b="1" dirty="0">
                <a:latin typeface="Times New Roman" panose="02020603050405020304" pitchFamily="18" charset="0"/>
                <a:cs typeface="Times New Roman" panose="02020603050405020304" pitchFamily="18" charset="0"/>
              </a:rPr>
              <a:t>до 30 суток</a:t>
            </a:r>
            <a:r>
              <a:rPr lang="ru-RU" dirty="0">
                <a:latin typeface="Times New Roman" panose="02020603050405020304" pitchFamily="18" charset="0"/>
                <a:cs typeface="Times New Roman" panose="02020603050405020304" pitchFamily="18" charset="0"/>
              </a:rPr>
              <a:t> по решению уполномоченных должностных лиц, согласованному с прокурором. В исключительных случаях продлевается ещё на 30 суток.</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При массовых беспорядках в колонии начальник учреждения вводит режим особых условий: прекращаются свидания, передачи, ограничивается передвижение осуждённых, усиливается охрана. Медицинская помощь при этом оказывается в полном объёме.</a:t>
            </a:r>
          </a:p>
          <a:p>
            <a:endParaRPr lang="ru-RU" dirty="0"/>
          </a:p>
        </p:txBody>
      </p:sp>
    </p:spTree>
    <p:extLst>
      <p:ext uri="{BB962C8B-B14F-4D97-AF65-F5344CB8AC3E}">
        <p14:creationId xmlns:p14="http://schemas.microsoft.com/office/powerpoint/2010/main" val="2299935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3779" y="141890"/>
            <a:ext cx="11690131" cy="6558455"/>
          </a:xfrm>
        </p:spPr>
        <p:txBody>
          <a:bodyPr>
            <a:normAutofit fontScale="92500" lnSpcReduction="10000"/>
          </a:bodyPr>
          <a:lstStyle/>
          <a:p>
            <a:pPr marL="0" indent="0" algn="just">
              <a:buNone/>
            </a:pPr>
            <a:r>
              <a:rPr lang="ru-RU" b="1" dirty="0">
                <a:latin typeface="Times New Roman" panose="02020603050405020304" pitchFamily="18" charset="0"/>
                <a:cs typeface="Times New Roman" panose="02020603050405020304" pitchFamily="18" charset="0"/>
              </a:rPr>
              <a:t>3. Требования режима</a:t>
            </a:r>
          </a:p>
          <a:p>
            <a:pPr marL="0" indent="0" algn="just">
              <a:buNone/>
            </a:pPr>
            <a:r>
              <a:rPr lang="ru-RU" dirty="0">
                <a:latin typeface="Times New Roman" panose="02020603050405020304" pitchFamily="18" charset="0"/>
                <a:cs typeface="Times New Roman" panose="02020603050405020304" pitchFamily="18" charset="0"/>
              </a:rPr>
              <a:t>Режим предъявляет к осуждённым следующие основные требования:</a:t>
            </a:r>
          </a:p>
          <a:p>
            <a:pPr marL="0" indent="0" algn="just">
              <a:buNone/>
            </a:pPr>
            <a:r>
              <a:rPr lang="ru-RU" b="1" dirty="0">
                <a:latin typeface="Times New Roman" panose="02020603050405020304" pitchFamily="18" charset="0"/>
                <a:cs typeface="Times New Roman" panose="02020603050405020304" pitchFamily="18" charset="0"/>
              </a:rPr>
              <a:t>1. Обязанность соблюдать распорядок дня.</a:t>
            </a:r>
            <a:r>
              <a:rPr lang="ru-RU" dirty="0">
                <a:latin typeface="Times New Roman" panose="02020603050405020304" pitchFamily="18" charset="0"/>
                <a:cs typeface="Times New Roman" panose="02020603050405020304" pitchFamily="18" charset="0"/>
              </a:rPr>
              <a:t> Осуждённые обязаны вставать, принимать пищу, работать, отдыхать в установленное время.</a:t>
            </a:r>
          </a:p>
          <a:p>
            <a:pPr marL="0" indent="0" algn="just">
              <a:buNone/>
            </a:pPr>
            <a:r>
              <a:rPr lang="ru-RU" b="1" dirty="0">
                <a:latin typeface="Times New Roman" panose="02020603050405020304" pitchFamily="18" charset="0"/>
                <a:cs typeface="Times New Roman" panose="02020603050405020304" pitchFamily="18" charset="0"/>
              </a:rPr>
              <a:t>2. Обязанность выполнять законные требования администрации.</a:t>
            </a:r>
            <a:r>
              <a:rPr lang="ru-RU" dirty="0">
                <a:latin typeface="Times New Roman" panose="02020603050405020304" pitchFamily="18" charset="0"/>
                <a:cs typeface="Times New Roman" panose="02020603050405020304" pitchFamily="18" charset="0"/>
              </a:rPr>
              <a:t> Неповиновение влечёт дисциплинарную ответственность.</a:t>
            </a:r>
          </a:p>
          <a:p>
            <a:pPr marL="0" indent="0" algn="just">
              <a:buNone/>
            </a:pPr>
            <a:r>
              <a:rPr lang="ru-RU" b="1" dirty="0">
                <a:latin typeface="Times New Roman" panose="02020603050405020304" pitchFamily="18" charset="0"/>
                <a:cs typeface="Times New Roman" panose="02020603050405020304" pitchFamily="18" charset="0"/>
              </a:rPr>
              <a:t>3. Обязанность трудиться.</a:t>
            </a:r>
            <a:r>
              <a:rPr lang="ru-RU" dirty="0">
                <a:latin typeface="Times New Roman" panose="02020603050405020304" pitchFamily="18" charset="0"/>
                <a:cs typeface="Times New Roman" panose="02020603050405020304" pitchFamily="18" charset="0"/>
              </a:rPr>
              <a:t> Для лиц, отбывающих лишение свободы, труд является обязанностью, а не правом.</a:t>
            </a:r>
          </a:p>
          <a:p>
            <a:pPr marL="0" indent="0" algn="just">
              <a:buNone/>
            </a:pPr>
            <a:r>
              <a:rPr lang="ru-RU" b="1" dirty="0">
                <a:latin typeface="Times New Roman" panose="02020603050405020304" pitchFamily="18" charset="0"/>
                <a:cs typeface="Times New Roman" panose="02020603050405020304" pitchFamily="18" charset="0"/>
              </a:rPr>
              <a:t>4. Обязанность соблюдать правила внутреннего распорядка.</a:t>
            </a:r>
            <a:r>
              <a:rPr lang="ru-RU" dirty="0">
                <a:latin typeface="Times New Roman" panose="02020603050405020304" pitchFamily="18" charset="0"/>
                <a:cs typeface="Times New Roman" panose="02020603050405020304" pitchFamily="18" charset="0"/>
              </a:rPr>
              <a:t> Запрещается: приобретать и хранить запрещённые предметы (наркотики, алкоголь, оружие, деньги), нарушать линию охраны, вступать в запрещённые связи с персоналом.</a:t>
            </a:r>
          </a:p>
          <a:p>
            <a:pPr marL="0" indent="0" algn="just">
              <a:buNone/>
            </a:pPr>
            <a:r>
              <a:rPr lang="ru-RU" b="1" dirty="0">
                <a:latin typeface="Times New Roman" panose="02020603050405020304" pitchFamily="18" charset="0"/>
                <a:cs typeface="Times New Roman" panose="02020603050405020304" pitchFamily="18" charset="0"/>
              </a:rPr>
              <a:t>5. Обязанность бережно относиться к имуществу.</a:t>
            </a:r>
            <a:r>
              <a:rPr lang="ru-RU" dirty="0">
                <a:latin typeface="Times New Roman" panose="02020603050405020304" pitchFamily="18" charset="0"/>
                <a:cs typeface="Times New Roman" panose="02020603050405020304" pitchFamily="18" charset="0"/>
              </a:rPr>
              <a:t> Порча имущества влечёт материальную ответственность.</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приобрёл у другого осуждённого мобильный телефон (запрещённый предмет). При обыске телефон изъят, осуждённый водворён в ШИЗО на 10 суток. Это — реализация требований режима.</a:t>
            </a:r>
          </a:p>
          <a:p>
            <a:endParaRPr lang="ru-RU" dirty="0"/>
          </a:p>
        </p:txBody>
      </p:sp>
    </p:spTree>
    <p:extLst>
      <p:ext uri="{BB962C8B-B14F-4D97-AF65-F5344CB8AC3E}">
        <p14:creationId xmlns:p14="http://schemas.microsoft.com/office/powerpoint/2010/main" val="3312662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25669" y="212834"/>
            <a:ext cx="11493062" cy="6361387"/>
          </a:xfrm>
        </p:spPr>
        <p:txBody>
          <a:bodyPr>
            <a:normAutofit fontScale="92500" lnSpcReduction="10000"/>
          </a:bodyPr>
          <a:lstStyle/>
          <a:p>
            <a:pPr marL="0" indent="0">
              <a:buNone/>
            </a:pPr>
            <a:r>
              <a:rPr lang="ru-RU" b="1" dirty="0">
                <a:latin typeface="Times New Roman" panose="02020603050405020304" pitchFamily="18" charset="0"/>
                <a:cs typeface="Times New Roman" panose="02020603050405020304" pitchFamily="18" charset="0"/>
              </a:rPr>
              <a:t>4. Особенности содержания режима при исполнении различных видов наказания</a:t>
            </a:r>
          </a:p>
          <a:p>
            <a:pPr marL="0" indent="0">
              <a:buNone/>
            </a:pPr>
            <a:r>
              <a:rPr lang="ru-RU" b="1" dirty="0">
                <a:latin typeface="Times New Roman" panose="02020603050405020304" pitchFamily="18" charset="0"/>
                <a:cs typeface="Times New Roman" panose="02020603050405020304" pitchFamily="18" charset="0"/>
              </a:rPr>
              <a:t>4.1. Лишение свободы</a:t>
            </a:r>
          </a:p>
          <a:p>
            <a:pPr marL="0" indent="0">
              <a:buNone/>
            </a:pPr>
            <a:r>
              <a:rPr lang="ru-RU" dirty="0">
                <a:latin typeface="Times New Roman" panose="02020603050405020304" pitchFamily="18" charset="0"/>
                <a:cs typeface="Times New Roman" panose="02020603050405020304" pitchFamily="18" charset="0"/>
              </a:rPr>
              <a:t>Наиболее полно режим реализуется при лишении свободы. </a:t>
            </a:r>
            <a:r>
              <a:rPr lang="ru-RU" b="1" dirty="0">
                <a:latin typeface="Times New Roman" panose="02020603050405020304" pitchFamily="18" charset="0"/>
                <a:cs typeface="Times New Roman" panose="02020603050405020304" pitchFamily="18" charset="0"/>
              </a:rPr>
              <a:t>Статья 82 УИК РФ</a:t>
            </a:r>
            <a:r>
              <a:rPr lang="ru-RU" dirty="0">
                <a:latin typeface="Times New Roman" panose="02020603050405020304" pitchFamily="18" charset="0"/>
                <a:cs typeface="Times New Roman" panose="02020603050405020304" pitchFamily="18" charset="0"/>
              </a:rPr>
              <a:t> закрепляет основные требования режима в исправительных учреждениях. Режим включает:</a:t>
            </a:r>
          </a:p>
          <a:p>
            <a:r>
              <a:rPr lang="ru-RU" dirty="0">
                <a:latin typeface="Times New Roman" panose="02020603050405020304" pitchFamily="18" charset="0"/>
                <a:cs typeface="Times New Roman" panose="02020603050405020304" pitchFamily="18" charset="0"/>
              </a:rPr>
              <a:t>охрану и изоляцию;</a:t>
            </a:r>
          </a:p>
          <a:p>
            <a:r>
              <a:rPr lang="ru-RU" dirty="0">
                <a:latin typeface="Times New Roman" panose="02020603050405020304" pitchFamily="18" charset="0"/>
                <a:cs typeface="Times New Roman" panose="02020603050405020304" pitchFamily="18" charset="0"/>
              </a:rPr>
              <a:t>постоянный надзор;</a:t>
            </a:r>
          </a:p>
          <a:p>
            <a:r>
              <a:rPr lang="ru-RU" dirty="0">
                <a:latin typeface="Times New Roman" panose="02020603050405020304" pitchFamily="18" charset="0"/>
                <a:cs typeface="Times New Roman" panose="02020603050405020304" pitchFamily="18" charset="0"/>
              </a:rPr>
              <a:t>раздельное содержание;</a:t>
            </a:r>
          </a:p>
          <a:p>
            <a:r>
              <a:rPr lang="ru-RU" dirty="0">
                <a:latin typeface="Times New Roman" panose="02020603050405020304" pitchFamily="18" charset="0"/>
                <a:cs typeface="Times New Roman" panose="02020603050405020304" pitchFamily="18" charset="0"/>
              </a:rPr>
              <a:t>различные условия содержания;</a:t>
            </a:r>
          </a:p>
          <a:p>
            <a:r>
              <a:rPr lang="ru-RU" dirty="0">
                <a:latin typeface="Times New Roman" panose="02020603050405020304" pitchFamily="18" charset="0"/>
                <a:cs typeface="Times New Roman" panose="02020603050405020304" pitchFamily="18" charset="0"/>
              </a:rPr>
              <a:t>изменение условий отбывания наказания.</a:t>
            </a:r>
          </a:p>
          <a:p>
            <a:pPr marL="0" indent="0">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В исправительной колонии общего режима действуют обычные, облегчённые и строгие условия. Осуждённый, находящийся в обычных условиях, имеет право на 6 краткосрочных и 4 длительных свидания в год. При переводе в облегчённые условия — количество свиданий увеличивается.</a:t>
            </a:r>
          </a:p>
          <a:p>
            <a:endParaRPr lang="ru-RU" dirty="0"/>
          </a:p>
        </p:txBody>
      </p:sp>
    </p:spTree>
    <p:extLst>
      <p:ext uri="{BB962C8B-B14F-4D97-AF65-F5344CB8AC3E}">
        <p14:creationId xmlns:p14="http://schemas.microsoft.com/office/powerpoint/2010/main" val="4020146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1076" y="307428"/>
            <a:ext cx="11642834" cy="6290441"/>
          </a:xfrm>
        </p:spPr>
        <p:txBody>
          <a:bodyPr/>
          <a:lstStyle/>
          <a:p>
            <a:pPr marL="0" indent="0" algn="just">
              <a:buNone/>
            </a:pPr>
            <a:r>
              <a:rPr lang="ru-RU" b="1" dirty="0">
                <a:latin typeface="Times New Roman" panose="02020603050405020304" pitchFamily="18" charset="0"/>
                <a:cs typeface="Times New Roman" panose="02020603050405020304" pitchFamily="18" charset="0"/>
              </a:rPr>
              <a:t>4.2. Ограничение свободы</a:t>
            </a:r>
          </a:p>
          <a:p>
            <a:pPr marL="0" indent="0" algn="just">
              <a:buNone/>
            </a:pPr>
            <a:r>
              <a:rPr lang="ru-RU" dirty="0">
                <a:latin typeface="Times New Roman" panose="02020603050405020304" pitchFamily="18" charset="0"/>
                <a:cs typeface="Times New Roman" panose="02020603050405020304" pitchFamily="18" charset="0"/>
              </a:rPr>
              <a:t>При </a:t>
            </a:r>
            <a:r>
              <a:rPr lang="ru-RU" b="1" dirty="0">
                <a:latin typeface="Times New Roman" panose="02020603050405020304" pitchFamily="18" charset="0"/>
                <a:cs typeface="Times New Roman" panose="02020603050405020304" pitchFamily="18" charset="0"/>
              </a:rPr>
              <a:t>ограничении свободы</a:t>
            </a:r>
            <a:r>
              <a:rPr lang="ru-RU" dirty="0">
                <a:latin typeface="Times New Roman" panose="02020603050405020304" pitchFamily="18" charset="0"/>
                <a:cs typeface="Times New Roman" panose="02020603050405020304" pitchFamily="18" charset="0"/>
              </a:rPr>
              <a:t> режим имеет иную специфику: осуждённый не изолируется от общества, но обязан соблюдать ограничения, установленные судом:</a:t>
            </a:r>
          </a:p>
          <a:p>
            <a:pPr algn="just"/>
            <a:r>
              <a:rPr lang="ru-RU" dirty="0">
                <a:latin typeface="Times New Roman" panose="02020603050405020304" pitchFamily="18" charset="0"/>
                <a:cs typeface="Times New Roman" panose="02020603050405020304" pitchFamily="18" charset="0"/>
              </a:rPr>
              <a:t>не выезжать за пределы муниципального образования;</a:t>
            </a:r>
          </a:p>
          <a:p>
            <a:pPr algn="just"/>
            <a:r>
              <a:rPr lang="ru-RU" dirty="0">
                <a:latin typeface="Times New Roman" panose="02020603050405020304" pitchFamily="18" charset="0"/>
                <a:cs typeface="Times New Roman" panose="02020603050405020304" pitchFamily="18" charset="0"/>
              </a:rPr>
              <a:t>не посещать определённые места;</a:t>
            </a:r>
          </a:p>
          <a:p>
            <a:pPr algn="just"/>
            <a:r>
              <a:rPr lang="ru-RU" dirty="0">
                <a:latin typeface="Times New Roman" panose="02020603050405020304" pitchFamily="18" charset="0"/>
                <a:cs typeface="Times New Roman" panose="02020603050405020304" pitchFamily="18" charset="0"/>
              </a:rPr>
              <a:t>не изменять место жительства без уведомления;</a:t>
            </a:r>
          </a:p>
          <a:p>
            <a:pPr algn="just"/>
            <a:r>
              <a:rPr lang="ru-RU" dirty="0">
                <a:latin typeface="Times New Roman" panose="02020603050405020304" pitchFamily="18" charset="0"/>
                <a:cs typeface="Times New Roman" panose="02020603050405020304" pitchFamily="18" charset="0"/>
              </a:rPr>
              <a:t>являться в уголовно-исполнительную инспекцию для регистрации.</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к ограничению свободы обязан являться в инспекцию 2 раза в месяц для регистрации. Он не может посещать ночные клубы и места массовых мероприятий. Нарушение этих ограничений влечёт замену наказания на лишение свободы.</a:t>
            </a:r>
          </a:p>
          <a:p>
            <a:pPr algn="just"/>
            <a:endParaRPr lang="ru-RU" dirty="0"/>
          </a:p>
        </p:txBody>
      </p:sp>
    </p:spTree>
    <p:extLst>
      <p:ext uri="{BB962C8B-B14F-4D97-AF65-F5344CB8AC3E}">
        <p14:creationId xmlns:p14="http://schemas.microsoft.com/office/powerpoint/2010/main" val="26612832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307428"/>
            <a:ext cx="10515600" cy="6132786"/>
          </a:xfrm>
        </p:spPr>
        <p:txBody>
          <a:bodyPr/>
          <a:lstStyle/>
          <a:p>
            <a:pPr marL="0" indent="0" algn="just">
              <a:buNone/>
            </a:pPr>
            <a:r>
              <a:rPr lang="ru-RU" b="1" dirty="0">
                <a:latin typeface="Times New Roman" panose="02020603050405020304" pitchFamily="18" charset="0"/>
                <a:cs typeface="Times New Roman" panose="02020603050405020304" pitchFamily="18" charset="0"/>
              </a:rPr>
              <a:t>4.3. Принудительные работы</a:t>
            </a:r>
          </a:p>
          <a:p>
            <a:pPr marL="0" indent="0" algn="just">
              <a:buNone/>
            </a:pPr>
            <a:r>
              <a:rPr lang="ru-RU" dirty="0">
                <a:latin typeface="Times New Roman" panose="02020603050405020304" pitchFamily="18" charset="0"/>
                <a:cs typeface="Times New Roman" panose="02020603050405020304" pitchFamily="18" charset="0"/>
              </a:rPr>
              <a:t>При </a:t>
            </a:r>
            <a:r>
              <a:rPr lang="ru-RU" b="1" dirty="0">
                <a:latin typeface="Times New Roman" panose="02020603050405020304" pitchFamily="18" charset="0"/>
                <a:cs typeface="Times New Roman" panose="02020603050405020304" pitchFamily="18" charset="0"/>
              </a:rPr>
              <a:t>принудительных работах</a:t>
            </a:r>
            <a:r>
              <a:rPr lang="ru-RU" dirty="0">
                <a:latin typeface="Times New Roman" panose="02020603050405020304" pitchFamily="18" charset="0"/>
                <a:cs typeface="Times New Roman" panose="02020603050405020304" pitchFamily="18" charset="0"/>
              </a:rPr>
              <a:t> осуждённые содержатся в </a:t>
            </a:r>
            <a:r>
              <a:rPr lang="ru-RU" b="1" dirty="0">
                <a:latin typeface="Times New Roman" panose="02020603050405020304" pitchFamily="18" charset="0"/>
                <a:cs typeface="Times New Roman" panose="02020603050405020304" pitchFamily="18" charset="0"/>
              </a:rPr>
              <a:t>исправительных центрах</a:t>
            </a:r>
            <a:r>
              <a:rPr lang="ru-RU" dirty="0">
                <a:latin typeface="Times New Roman" panose="02020603050405020304" pitchFamily="18" charset="0"/>
                <a:cs typeface="Times New Roman" panose="02020603050405020304" pitchFamily="18" charset="0"/>
              </a:rPr>
              <a:t> без охраны, но под надзором. Они обязаны:</a:t>
            </a:r>
          </a:p>
          <a:p>
            <a:pPr algn="just"/>
            <a:r>
              <a:rPr lang="ru-RU" dirty="0">
                <a:latin typeface="Times New Roman" panose="02020603050405020304" pitchFamily="18" charset="0"/>
                <a:cs typeface="Times New Roman" panose="02020603050405020304" pitchFamily="18" charset="0"/>
              </a:rPr>
              <a:t>работать на определённых объектах;</a:t>
            </a:r>
          </a:p>
          <a:p>
            <a:pPr algn="just"/>
            <a:r>
              <a:rPr lang="ru-RU" dirty="0">
                <a:latin typeface="Times New Roman" panose="02020603050405020304" pitchFamily="18" charset="0"/>
                <a:cs typeface="Times New Roman" panose="02020603050405020304" pitchFamily="18" charset="0"/>
              </a:rPr>
              <a:t>соблюдать правила внутреннего распорядка;</a:t>
            </a:r>
          </a:p>
          <a:p>
            <a:pPr algn="just"/>
            <a:r>
              <a:rPr lang="ru-RU" dirty="0">
                <a:latin typeface="Times New Roman" panose="02020603050405020304" pitchFamily="18" charset="0"/>
                <a:cs typeface="Times New Roman" panose="02020603050405020304" pitchFamily="18" charset="0"/>
              </a:rPr>
              <a:t>не покидать территорию исправительного центра без разрешения.</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к принудительным работам живёт в общежитии исправительного центра, работает на заводе. За нарушение порядка (например, самовольный выход за пределы центра) может быть водворён в дисциплинарный изолятор, а в случае злостных нарушений — заменено на лишение свободы.</a:t>
            </a:r>
          </a:p>
          <a:p>
            <a:endParaRPr lang="ru-RU" dirty="0"/>
          </a:p>
        </p:txBody>
      </p:sp>
    </p:spTree>
    <p:extLst>
      <p:ext uri="{BB962C8B-B14F-4D97-AF65-F5344CB8AC3E}">
        <p14:creationId xmlns:p14="http://schemas.microsoft.com/office/powerpoint/2010/main" val="29262405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1890" y="236483"/>
            <a:ext cx="11745310" cy="6345620"/>
          </a:xfrm>
        </p:spPr>
        <p:txBody>
          <a:bodyPr>
            <a:normAutofit fontScale="77500" lnSpcReduction="20000"/>
          </a:bodyPr>
          <a:lstStyle/>
          <a:p>
            <a:pPr marL="0" indent="0" algn="just">
              <a:buNone/>
            </a:pPr>
            <a:r>
              <a:rPr lang="ru-RU" b="1" dirty="0">
                <a:latin typeface="Times New Roman" panose="02020603050405020304" pitchFamily="18" charset="0"/>
                <a:cs typeface="Times New Roman" panose="02020603050405020304" pitchFamily="18" charset="0"/>
              </a:rPr>
              <a:t>4.4. Арест</a:t>
            </a:r>
          </a:p>
          <a:p>
            <a:pPr marL="0" indent="0" algn="just">
              <a:buNone/>
            </a:pPr>
            <a:r>
              <a:rPr lang="ru-RU" b="1" dirty="0">
                <a:latin typeface="Times New Roman" panose="02020603050405020304" pitchFamily="18" charset="0"/>
                <a:cs typeface="Times New Roman" panose="02020603050405020304" pitchFamily="18" charset="0"/>
              </a:rPr>
              <a:t>Арест</a:t>
            </a:r>
            <a:r>
              <a:rPr lang="ru-RU" dirty="0">
                <a:latin typeface="Times New Roman" panose="02020603050405020304" pitchFamily="18" charset="0"/>
                <a:cs typeface="Times New Roman" panose="02020603050405020304" pitchFamily="18" charset="0"/>
              </a:rPr>
              <a:t> отбывается в </a:t>
            </a:r>
            <a:r>
              <a:rPr lang="ru-RU" b="1" dirty="0">
                <a:latin typeface="Times New Roman" panose="02020603050405020304" pitchFamily="18" charset="0"/>
                <a:cs typeface="Times New Roman" panose="02020603050405020304" pitchFamily="18" charset="0"/>
              </a:rPr>
              <a:t>арестных домах</a:t>
            </a:r>
            <a:r>
              <a:rPr lang="ru-RU" dirty="0">
                <a:latin typeface="Times New Roman" panose="02020603050405020304" pitchFamily="18" charset="0"/>
                <a:cs typeface="Times New Roman" panose="02020603050405020304" pitchFamily="18" charset="0"/>
              </a:rPr>
              <a:t> со строгой изоляцией. Режим ареста характеризуется:</a:t>
            </a:r>
          </a:p>
          <a:p>
            <a:pPr algn="just"/>
            <a:r>
              <a:rPr lang="ru-RU" dirty="0">
                <a:latin typeface="Times New Roman" panose="02020603050405020304" pitchFamily="18" charset="0"/>
                <a:cs typeface="Times New Roman" panose="02020603050405020304" pitchFamily="18" charset="0"/>
              </a:rPr>
              <a:t>содержанием в одиночных камерах (в некоторых случаях — в общих);</a:t>
            </a:r>
          </a:p>
          <a:p>
            <a:pPr algn="just"/>
            <a:r>
              <a:rPr lang="ru-RU" dirty="0">
                <a:latin typeface="Times New Roman" panose="02020603050405020304" pitchFamily="18" charset="0"/>
                <a:cs typeface="Times New Roman" panose="02020603050405020304" pitchFamily="18" charset="0"/>
              </a:rPr>
              <a:t>отсутствием свиданий с родственниками (кроме исключительных случаев с разрешения прокурора);</a:t>
            </a:r>
          </a:p>
          <a:p>
            <a:pPr algn="just"/>
            <a:r>
              <a:rPr lang="ru-RU" dirty="0">
                <a:latin typeface="Times New Roman" panose="02020603050405020304" pitchFamily="18" charset="0"/>
                <a:cs typeface="Times New Roman" panose="02020603050405020304" pitchFamily="18" charset="0"/>
              </a:rPr>
              <a:t>ограничением переписки, передач, телефонных разговоров.</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к аресту на 6 месяцев содержится в арестном доме. Свидания не предоставляются. Прогулки — 1 час в день. Это один из самых строгих режимов среди наказаний, не связанных с длительным лишением свободы.</a:t>
            </a:r>
          </a:p>
          <a:p>
            <a:pPr marL="0" indent="0" algn="just">
              <a:buNone/>
            </a:pPr>
            <a:r>
              <a:rPr lang="ru-RU" b="1" dirty="0">
                <a:latin typeface="Times New Roman" panose="02020603050405020304" pitchFamily="18" charset="0"/>
                <a:cs typeface="Times New Roman" panose="02020603050405020304" pitchFamily="18" charset="0"/>
              </a:rPr>
              <a:t>4.5. Наказания, не связанные с изоляцией (штраф, обязательные работы, исправительные работы, лишение права занимать определённую должность)</a:t>
            </a:r>
          </a:p>
          <a:p>
            <a:pPr marL="0" indent="0" algn="just">
              <a:buNone/>
            </a:pPr>
            <a:r>
              <a:rPr lang="ru-RU" dirty="0">
                <a:latin typeface="Times New Roman" panose="02020603050405020304" pitchFamily="18" charset="0"/>
                <a:cs typeface="Times New Roman" panose="02020603050405020304" pitchFamily="18" charset="0"/>
              </a:rPr>
              <a:t>Режим этих наказаний минимален. Основное содержание — исполнение конкретных обязанностей:</a:t>
            </a:r>
          </a:p>
          <a:p>
            <a:pPr algn="just"/>
            <a:r>
              <a:rPr lang="ru-RU" b="1" dirty="0">
                <a:latin typeface="Times New Roman" panose="02020603050405020304" pitchFamily="18" charset="0"/>
                <a:cs typeface="Times New Roman" panose="02020603050405020304" pitchFamily="18" charset="0"/>
              </a:rPr>
              <a:t>штраф</a:t>
            </a:r>
            <a:r>
              <a:rPr lang="ru-RU" dirty="0">
                <a:latin typeface="Times New Roman" panose="02020603050405020304" pitchFamily="18" charset="0"/>
                <a:cs typeface="Times New Roman" panose="02020603050405020304" pitchFamily="18" charset="0"/>
              </a:rPr>
              <a:t> — обязанность уплатить определённую сумму;</a:t>
            </a:r>
          </a:p>
          <a:p>
            <a:pPr algn="just"/>
            <a:r>
              <a:rPr lang="ru-RU" b="1" dirty="0">
                <a:latin typeface="Times New Roman" panose="02020603050405020304" pitchFamily="18" charset="0"/>
                <a:cs typeface="Times New Roman" panose="02020603050405020304" pitchFamily="18" charset="0"/>
              </a:rPr>
              <a:t>обязательные работы</a:t>
            </a:r>
            <a:r>
              <a:rPr lang="ru-RU" dirty="0">
                <a:latin typeface="Times New Roman" panose="02020603050405020304" pitchFamily="18" charset="0"/>
                <a:cs typeface="Times New Roman" panose="02020603050405020304" pitchFamily="18" charset="0"/>
              </a:rPr>
              <a:t> — бесплатный общественно полезный труд;</a:t>
            </a:r>
          </a:p>
          <a:p>
            <a:pPr algn="just"/>
            <a:r>
              <a:rPr lang="ru-RU" b="1" dirty="0">
                <a:latin typeface="Times New Roman" panose="02020603050405020304" pitchFamily="18" charset="0"/>
                <a:cs typeface="Times New Roman" panose="02020603050405020304" pitchFamily="18" charset="0"/>
              </a:rPr>
              <a:t>исправительные работы</a:t>
            </a:r>
            <a:r>
              <a:rPr lang="ru-RU" dirty="0">
                <a:latin typeface="Times New Roman" panose="02020603050405020304" pitchFamily="18" charset="0"/>
                <a:cs typeface="Times New Roman" panose="02020603050405020304" pitchFamily="18" charset="0"/>
              </a:rPr>
              <a:t> — труд с удержанием части заработка;</a:t>
            </a:r>
          </a:p>
          <a:p>
            <a:pPr algn="just"/>
            <a:r>
              <a:rPr lang="ru-RU" b="1" dirty="0">
                <a:latin typeface="Times New Roman" panose="02020603050405020304" pitchFamily="18" charset="0"/>
                <a:cs typeface="Times New Roman" panose="02020603050405020304" pitchFamily="18" charset="0"/>
              </a:rPr>
              <a:t>лишение права занимать должность</a:t>
            </a:r>
            <a:r>
              <a:rPr lang="ru-RU" dirty="0">
                <a:latin typeface="Times New Roman" panose="02020603050405020304" pitchFamily="18" charset="0"/>
                <a:cs typeface="Times New Roman" panose="02020603050405020304" pitchFamily="18" charset="0"/>
              </a:rPr>
              <a:t> — запрет на занятие определённой деятельностью.</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к обязательным работам обязан отработать 120 часов бесплатно. Уклонение от работ влечёт замену на принудительные работы или лишение свободы.</a:t>
            </a: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80858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199" y="228600"/>
            <a:ext cx="10812517" cy="6400800"/>
          </a:xfrm>
        </p:spPr>
        <p:txBody>
          <a:bodyPr/>
          <a:lstStyle/>
          <a:p>
            <a:pPr marL="0" indent="0" algn="just">
              <a:buNone/>
            </a:pPr>
            <a:r>
              <a:rPr lang="ru-RU" b="1" dirty="0">
                <a:latin typeface="Times New Roman" panose="02020603050405020304" pitchFamily="18" charset="0"/>
                <a:cs typeface="Times New Roman" panose="02020603050405020304" pitchFamily="18" charset="0"/>
              </a:rPr>
              <a:t>4.6. Содержание в дисциплинарной воинской части</a:t>
            </a:r>
          </a:p>
          <a:p>
            <a:pPr marL="0" indent="0" algn="just">
              <a:buNone/>
            </a:pPr>
            <a:r>
              <a:rPr lang="ru-RU" dirty="0">
                <a:latin typeface="Times New Roman" panose="02020603050405020304" pitchFamily="18" charset="0"/>
                <a:cs typeface="Times New Roman" panose="02020603050405020304" pitchFamily="18" charset="0"/>
              </a:rPr>
              <a:t>Применяется к военнослужащим. Режим включает:</a:t>
            </a:r>
          </a:p>
          <a:p>
            <a:pPr algn="just"/>
            <a:r>
              <a:rPr lang="ru-RU" dirty="0">
                <a:latin typeface="Times New Roman" panose="02020603050405020304" pitchFamily="18" charset="0"/>
                <a:cs typeface="Times New Roman" panose="02020603050405020304" pitchFamily="18" charset="0"/>
              </a:rPr>
              <a:t>изоляцию в отдельной воинской части;</a:t>
            </a:r>
          </a:p>
          <a:p>
            <a:pPr algn="just"/>
            <a:r>
              <a:rPr lang="ru-RU" dirty="0">
                <a:latin typeface="Times New Roman" panose="02020603050405020304" pitchFamily="18" charset="0"/>
                <a:cs typeface="Times New Roman" panose="02020603050405020304" pitchFamily="18" charset="0"/>
              </a:rPr>
              <a:t>ограничение свободы передвижения;</a:t>
            </a:r>
          </a:p>
          <a:p>
            <a:pPr algn="just"/>
            <a:r>
              <a:rPr lang="ru-RU" dirty="0">
                <a:latin typeface="Times New Roman" panose="02020603050405020304" pitchFamily="18" charset="0"/>
                <a:cs typeface="Times New Roman" panose="02020603050405020304" pitchFamily="18" charset="0"/>
              </a:rPr>
              <a:t>привлечение к военной службе и труду;</a:t>
            </a:r>
          </a:p>
          <a:p>
            <a:pPr algn="just"/>
            <a:r>
              <a:rPr lang="ru-RU" dirty="0">
                <a:latin typeface="Times New Roman" panose="02020603050405020304" pitchFamily="18" charset="0"/>
                <a:cs typeface="Times New Roman" panose="02020603050405020304" pitchFamily="18" charset="0"/>
              </a:rPr>
              <a:t>применение мер дисциплинарного воздействия.</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Военнослужащий, осуждённый за самовольное оставление части, направлен в дисциплинарную воинскую часть на 1 год. Он продолжает нести службу, но в условиях строгой дисциплины и изоляции.</a:t>
            </a:r>
          </a:p>
          <a:p>
            <a:endParaRPr lang="ru-RU" dirty="0"/>
          </a:p>
        </p:txBody>
      </p:sp>
    </p:spTree>
    <p:extLst>
      <p:ext uri="{BB962C8B-B14F-4D97-AF65-F5344CB8AC3E}">
        <p14:creationId xmlns:p14="http://schemas.microsoft.com/office/powerpoint/2010/main" val="1261516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220717"/>
            <a:ext cx="11049000" cy="6353504"/>
          </a:xfrm>
        </p:spPr>
        <p:txBody>
          <a:bodyPr>
            <a:normAutofit fontScale="92500" lnSpcReduction="20000"/>
          </a:bodyPr>
          <a:lstStyle/>
          <a:p>
            <a:pPr marL="0" indent="0" algn="just">
              <a:buNone/>
            </a:pPr>
            <a:r>
              <a:rPr lang="ru-RU" b="1" dirty="0">
                <a:latin typeface="Times New Roman" panose="02020603050405020304" pitchFamily="18" charset="0"/>
                <a:cs typeface="Times New Roman" panose="02020603050405020304" pitchFamily="18" charset="0"/>
              </a:rPr>
              <a:t>5. Практические примеры из правоприменительной практики</a:t>
            </a:r>
          </a:p>
          <a:p>
            <a:pPr marL="0" indent="0" algn="just">
              <a:buNone/>
            </a:pPr>
            <a:r>
              <a:rPr lang="ru-RU" b="1" dirty="0">
                <a:latin typeface="Times New Roman" panose="02020603050405020304" pitchFamily="18" charset="0"/>
                <a:cs typeface="Times New Roman" panose="02020603050405020304" pitchFamily="18" charset="0"/>
              </a:rPr>
              <a:t>Пример 1. Режим особых условий при карантине.</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В исправительной колонии введён карантин в связи с эпидемией. На основании ст. 85 УИК РФ введён режим особых условий: прекращены свидания и приём передач, ограничено передвижение осуждённых, усилен надзор. Медицинская помощь оказывается в полном объёме. Режим введён на 30 суток с возможностью продления.</a:t>
            </a:r>
          </a:p>
          <a:p>
            <a:pPr marL="0" indent="0" algn="just">
              <a:buNone/>
            </a:pPr>
            <a:r>
              <a:rPr lang="ru-RU" b="1" dirty="0">
                <a:latin typeface="Times New Roman" panose="02020603050405020304" pitchFamily="18" charset="0"/>
                <a:cs typeface="Times New Roman" panose="02020603050405020304" pitchFamily="18" charset="0"/>
              </a:rPr>
              <a:t>Пример 2. Нарушение режима и взыскание.</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Осуждённый отказался от работы, заявив, что «не обязан работать». Администрация расценила это как нарушение режима. На осуждённого наложено взыскание — водворение в ШИЗО на 15 суток. При систематических нарушениях он может быть признан злостным нарушителем, что повлияет на условия содержания и возможность УДО.</a:t>
            </a:r>
          </a:p>
          <a:p>
            <a:pPr marL="0" indent="0" algn="just">
              <a:buNone/>
            </a:pPr>
            <a:r>
              <a:rPr lang="ru-RU" b="1" dirty="0">
                <a:latin typeface="Times New Roman" panose="02020603050405020304" pitchFamily="18" charset="0"/>
                <a:cs typeface="Times New Roman" panose="02020603050405020304" pitchFamily="18" charset="0"/>
              </a:rPr>
              <a:t>Пример 3. Изменение условий отбывания наказания.</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Осуждённый, отбывающий наказание в обычных условиях колонии общего режима, в течение 6 месяцев не имел взысканий, добросовестно трудился, участвовал в воспитательных мероприятиях. По решению администрации он переведён в облегчённые условия: увеличено количество свиданий, разрешены дополнительные передачи, предоставлена возможность выезда за пределы колонии (в установленных случаях).</a:t>
            </a:r>
          </a:p>
          <a:p>
            <a:endParaRPr lang="ru-RU" dirty="0"/>
          </a:p>
        </p:txBody>
      </p:sp>
    </p:spTree>
    <p:extLst>
      <p:ext uri="{BB962C8B-B14F-4D97-AF65-F5344CB8AC3E}">
        <p14:creationId xmlns:p14="http://schemas.microsoft.com/office/powerpoint/2010/main" val="2282216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228600"/>
            <a:ext cx="10515600" cy="6377152"/>
          </a:xfrm>
        </p:spPr>
        <p:txBody>
          <a:bodyPr>
            <a:normAutofit lnSpcReduction="10000"/>
          </a:bodyPr>
          <a:lstStyle/>
          <a:p>
            <a:pPr marL="0" indent="0" algn="just">
              <a:buNone/>
            </a:pPr>
            <a:r>
              <a:rPr lang="ru-RU" b="1" dirty="0">
                <a:latin typeface="Times New Roman" panose="02020603050405020304" pitchFamily="18" charset="0"/>
                <a:cs typeface="Times New Roman" panose="02020603050405020304" pitchFamily="18" charset="0"/>
              </a:rPr>
              <a:t>Заключение</a:t>
            </a:r>
          </a:p>
          <a:p>
            <a:pPr marL="0" indent="0" algn="just">
              <a:buNone/>
            </a:pPr>
            <a:r>
              <a:rPr lang="ru-RU" dirty="0">
                <a:latin typeface="Times New Roman" panose="02020603050405020304" pitchFamily="18" charset="0"/>
                <a:cs typeface="Times New Roman" panose="02020603050405020304" pitchFamily="18" charset="0"/>
              </a:rPr>
              <a:t>Режим исполнения наказания — это фундамент всей системы исправительного воздействия. Он обеспечивает изоляцию, надзор, раздельное содержание, различные условия отбывания и возможность применения других средств исправления. Основные элементы режима: изоляция, надзор и охрана, раздельное содержание, различные условия содержания, изменение условий, режим особых условий. Требования режима обязательны для всех осуждённых и обеспечиваются мерами дисциплинарного воздействия.</a:t>
            </a:r>
          </a:p>
          <a:p>
            <a:pPr marL="0" indent="0" algn="just">
              <a:buNone/>
            </a:pPr>
            <a:r>
              <a:rPr lang="ru-RU" dirty="0">
                <a:latin typeface="Times New Roman" panose="02020603050405020304" pitchFamily="18" charset="0"/>
                <a:cs typeface="Times New Roman" panose="02020603050405020304" pitchFamily="18" charset="0"/>
              </a:rPr>
              <a:t>Особенности режима при различных видах наказания определяются характером </a:t>
            </a:r>
            <a:r>
              <a:rPr lang="ru-RU" dirty="0" err="1">
                <a:latin typeface="Times New Roman" panose="02020603050405020304" pitchFamily="18" charset="0"/>
                <a:cs typeface="Times New Roman" panose="02020603050405020304" pitchFamily="18" charset="0"/>
              </a:rPr>
              <a:t>правоограничений</a:t>
            </a:r>
            <a:r>
              <a:rPr lang="ru-RU" dirty="0">
                <a:latin typeface="Times New Roman" panose="02020603050405020304" pitchFamily="18" charset="0"/>
                <a:cs typeface="Times New Roman" panose="02020603050405020304" pitchFamily="18" charset="0"/>
              </a:rPr>
              <a:t>: от строгой изоляции в тюрьме и арестном доме до минимальных ограничений при штрафе и обязательных работах. Понимание этих особенностей необходимо для правильной организации исполнения наказаний и обеспечения прав осуждённых.</a:t>
            </a:r>
          </a:p>
          <a:p>
            <a:endParaRPr lang="ru-RU" dirty="0"/>
          </a:p>
        </p:txBody>
      </p:sp>
    </p:spTree>
    <p:extLst>
      <p:ext uri="{BB962C8B-B14F-4D97-AF65-F5344CB8AC3E}">
        <p14:creationId xmlns:p14="http://schemas.microsoft.com/office/powerpoint/2010/main" val="2795299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latin typeface="Times New Roman" panose="02020603050405020304" pitchFamily="18" charset="0"/>
                <a:cs typeface="Times New Roman" panose="02020603050405020304" pitchFamily="18" charset="0"/>
              </a:rPr>
              <a:t>Дифференциация исполнения наказания и дифференциация применения к осужденным исправительного воздействия, понятие, признаки и содержание.</a:t>
            </a:r>
          </a:p>
        </p:txBody>
      </p:sp>
      <p:sp>
        <p:nvSpPr>
          <p:cNvPr id="3" name="Объект 2"/>
          <p:cNvSpPr>
            <a:spLocks noGrp="1"/>
          </p:cNvSpPr>
          <p:nvPr>
            <p:ph idx="1"/>
          </p:nvPr>
        </p:nvSpPr>
        <p:spPr/>
        <p:txBody>
          <a:bodyPr>
            <a:normAutofit fontScale="85000" lnSpcReduction="20000"/>
          </a:bodyPr>
          <a:lstStyle/>
          <a:p>
            <a:pPr marL="0" indent="0" algn="just">
              <a:buNone/>
            </a:pPr>
            <a:r>
              <a:rPr lang="ru-RU" dirty="0">
                <a:latin typeface="Times New Roman" panose="02020603050405020304" pitchFamily="18" charset="0"/>
                <a:cs typeface="Times New Roman" panose="02020603050405020304" pitchFamily="18" charset="0"/>
              </a:rPr>
              <a:t>Уголовно-исполнительное законодательство России строится на принципе </a:t>
            </a:r>
            <a:r>
              <a:rPr lang="ru-RU" b="1" dirty="0">
                <a:latin typeface="Times New Roman" panose="02020603050405020304" pitchFamily="18" charset="0"/>
                <a:cs typeface="Times New Roman" panose="02020603050405020304" pitchFamily="18" charset="0"/>
              </a:rPr>
              <a:t>дифференциации и индивидуализации исполнения наказаний</a:t>
            </a:r>
            <a:r>
              <a:rPr lang="ru-RU" dirty="0">
                <a:latin typeface="Times New Roman" panose="02020603050405020304" pitchFamily="18" charset="0"/>
                <a:cs typeface="Times New Roman" panose="02020603050405020304" pitchFamily="18" charset="0"/>
              </a:rPr>
              <a:t> (ст. 8 УИК РФ). Этот принцип означает, что условия и порядок отбывания наказания, а также объём исправительного воздействия должны различаться в зависимости от характера и степени общественной опасности совершённого преступления, личности осуждённого, его поведения и иных обстоятельств. Дифференциация позволяет обеспечить справедливость наказания, безопасность осуждённых и персонала, а также эффективность исправительного воздействия.</a:t>
            </a:r>
          </a:p>
          <a:p>
            <a:pPr marL="0" indent="0" algn="just">
              <a:buNone/>
            </a:pPr>
            <a:r>
              <a:rPr lang="ru-RU" dirty="0">
                <a:latin typeface="Times New Roman" panose="02020603050405020304" pitchFamily="18" charset="0"/>
                <a:cs typeface="Times New Roman" panose="02020603050405020304" pitchFamily="18" charset="0"/>
              </a:rPr>
              <a:t>В теории уголовно-исполнительного права различают два тесно связанных, но самостоятельных явления: </a:t>
            </a:r>
            <a:r>
              <a:rPr lang="ru-RU" b="1" dirty="0">
                <a:latin typeface="Times New Roman" panose="02020603050405020304" pitchFamily="18" charset="0"/>
                <a:cs typeface="Times New Roman" panose="02020603050405020304" pitchFamily="18" charset="0"/>
              </a:rPr>
              <a:t>дифференциацию исполнения наказания</a:t>
            </a:r>
            <a:r>
              <a:rPr lang="ru-RU" dirty="0">
                <a:latin typeface="Times New Roman" panose="02020603050405020304" pitchFamily="18" charset="0"/>
                <a:cs typeface="Times New Roman" panose="02020603050405020304" pitchFamily="18" charset="0"/>
              </a:rPr>
              <a:t> и </a:t>
            </a:r>
            <a:r>
              <a:rPr lang="ru-RU" b="1" dirty="0">
                <a:latin typeface="Times New Roman" panose="02020603050405020304" pitchFamily="18" charset="0"/>
                <a:cs typeface="Times New Roman" panose="02020603050405020304" pitchFamily="18" charset="0"/>
              </a:rPr>
              <a:t>дифференциацию применения к осуждённым исправительного воздействия</a:t>
            </a:r>
            <a:r>
              <a:rPr lang="ru-RU" dirty="0">
                <a:latin typeface="Times New Roman" panose="02020603050405020304" pitchFamily="18" charset="0"/>
                <a:cs typeface="Times New Roman" panose="02020603050405020304" pitchFamily="18" charset="0"/>
              </a:rPr>
              <a:t>. Первое касается порядка и условий отбывания наказания, второе — объёма и интенсивности воспитательных, трудовых, образовательных и иных мер воздействия.</a:t>
            </a:r>
          </a:p>
          <a:p>
            <a:endParaRPr lang="ru-RU" dirty="0"/>
          </a:p>
        </p:txBody>
      </p:sp>
    </p:spTree>
    <p:extLst>
      <p:ext uri="{BB962C8B-B14F-4D97-AF65-F5344CB8AC3E}">
        <p14:creationId xmlns:p14="http://schemas.microsoft.com/office/powerpoint/2010/main" val="33068578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0131" y="220716"/>
            <a:ext cx="11650717" cy="6385035"/>
          </a:xfrm>
        </p:spPr>
        <p:txBody>
          <a:bodyPr>
            <a:normAutofit fontScale="70000" lnSpcReduction="20000"/>
          </a:bodyPr>
          <a:lstStyle/>
          <a:p>
            <a:pPr marL="0" indent="0">
              <a:buNone/>
            </a:pPr>
            <a:r>
              <a:rPr lang="ru-RU" b="1" dirty="0">
                <a:latin typeface="Times New Roman" panose="02020603050405020304" pitchFamily="18" charset="0"/>
                <a:cs typeface="Times New Roman" panose="02020603050405020304" pitchFamily="18" charset="0"/>
              </a:rPr>
              <a:t>1. Понятие дифференциации исполнения наказания</a:t>
            </a:r>
          </a:p>
          <a:p>
            <a:pPr marL="0" indent="0">
              <a:buNone/>
            </a:pPr>
            <a:r>
              <a:rPr lang="ru-RU" b="1" dirty="0">
                <a:latin typeface="Times New Roman" panose="02020603050405020304" pitchFamily="18" charset="0"/>
                <a:cs typeface="Times New Roman" panose="02020603050405020304" pitchFamily="18" charset="0"/>
              </a:rPr>
              <a:t>Дифференциация исполнения наказания</a:t>
            </a:r>
            <a:r>
              <a:rPr lang="ru-RU" dirty="0">
                <a:latin typeface="Times New Roman" panose="02020603050405020304" pitchFamily="18" charset="0"/>
                <a:cs typeface="Times New Roman" panose="02020603050405020304" pitchFamily="18" charset="0"/>
              </a:rPr>
              <a:t> — это установленный законом порядок, при котором условия и режим отбывания наказания различаются в зависимости от объективных и субъективных факторов: вида наказания, категории преступления, личности осуждённого, его поведения, состояния здоровья, возраста, пола и иных обстоятельств.</a:t>
            </a:r>
          </a:p>
          <a:p>
            <a:pPr marL="0" indent="0">
              <a:buNone/>
            </a:pPr>
            <a:r>
              <a:rPr lang="ru-RU" dirty="0">
                <a:latin typeface="Times New Roman" panose="02020603050405020304" pitchFamily="18" charset="0"/>
                <a:cs typeface="Times New Roman" panose="02020603050405020304" pitchFamily="18" charset="0"/>
              </a:rPr>
              <a:t>Дифференциация исполнения наказания — это </a:t>
            </a:r>
            <a:r>
              <a:rPr lang="ru-RU" b="1" dirty="0">
                <a:latin typeface="Times New Roman" panose="02020603050405020304" pitchFamily="18" charset="0"/>
                <a:cs typeface="Times New Roman" panose="02020603050405020304" pitchFamily="18" charset="0"/>
              </a:rPr>
              <a:t>деятельность государства</a:t>
            </a:r>
            <a:r>
              <a:rPr lang="ru-RU" dirty="0">
                <a:latin typeface="Times New Roman" panose="02020603050405020304" pitchFamily="18" charset="0"/>
                <a:cs typeface="Times New Roman" panose="02020603050405020304" pitchFamily="18" charset="0"/>
              </a:rPr>
              <a:t>, направленная на создание различных условий отбывания наказания для разных категорий осуждённых. Она осуществляется на </a:t>
            </a:r>
            <a:r>
              <a:rPr lang="ru-RU" b="1" dirty="0">
                <a:latin typeface="Times New Roman" panose="02020603050405020304" pitchFamily="18" charset="0"/>
                <a:cs typeface="Times New Roman" panose="02020603050405020304" pitchFamily="18" charset="0"/>
              </a:rPr>
              <a:t>законодательном уровне</a:t>
            </a:r>
            <a:r>
              <a:rPr lang="ru-RU" dirty="0">
                <a:latin typeface="Times New Roman" panose="02020603050405020304" pitchFamily="18" charset="0"/>
                <a:cs typeface="Times New Roman" panose="02020603050405020304" pitchFamily="18" charset="0"/>
              </a:rPr>
              <a:t> (через нормы УИК РФ) и на </a:t>
            </a:r>
            <a:r>
              <a:rPr lang="ru-RU" b="1" dirty="0">
                <a:latin typeface="Times New Roman" panose="02020603050405020304" pitchFamily="18" charset="0"/>
                <a:cs typeface="Times New Roman" panose="02020603050405020304" pitchFamily="18" charset="0"/>
              </a:rPr>
              <a:t>правоприменительном уровне</a:t>
            </a:r>
            <a:r>
              <a:rPr lang="ru-RU" dirty="0">
                <a:latin typeface="Times New Roman" panose="02020603050405020304" pitchFamily="18" charset="0"/>
                <a:cs typeface="Times New Roman" panose="02020603050405020304" pitchFamily="18" charset="0"/>
              </a:rPr>
              <a:t> (через решения администрации учреждений и органов, исполняющих наказания).</a:t>
            </a:r>
          </a:p>
          <a:p>
            <a:pPr marL="0" indent="0">
              <a:buNone/>
            </a:pPr>
            <a:r>
              <a:rPr lang="ru-RU" b="1" dirty="0">
                <a:latin typeface="Times New Roman" panose="02020603050405020304" pitchFamily="18" charset="0"/>
                <a:cs typeface="Times New Roman" panose="02020603050405020304" pitchFamily="18" charset="0"/>
              </a:rPr>
              <a:t>Основные критерии дифференциации исполнения наказания:</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характер и степень общественной опасности совершённого преступления;</a:t>
            </a:r>
          </a:p>
          <a:p>
            <a:r>
              <a:rPr lang="ru-RU" dirty="0">
                <a:latin typeface="Times New Roman" panose="02020603050405020304" pitchFamily="18" charset="0"/>
                <a:cs typeface="Times New Roman" panose="02020603050405020304" pitchFamily="18" charset="0"/>
              </a:rPr>
              <a:t>вид назначенного наказания;</a:t>
            </a:r>
          </a:p>
          <a:p>
            <a:r>
              <a:rPr lang="ru-RU" dirty="0">
                <a:latin typeface="Times New Roman" panose="02020603050405020304" pitchFamily="18" charset="0"/>
                <a:cs typeface="Times New Roman" panose="02020603050405020304" pitchFamily="18" charset="0"/>
              </a:rPr>
              <a:t>пол, возраст осуждённого;</a:t>
            </a:r>
          </a:p>
          <a:p>
            <a:r>
              <a:rPr lang="ru-RU" dirty="0">
                <a:latin typeface="Times New Roman" panose="02020603050405020304" pitchFamily="18" charset="0"/>
                <a:cs typeface="Times New Roman" panose="02020603050405020304" pitchFamily="18" charset="0"/>
              </a:rPr>
              <a:t>состояние здоровья;</a:t>
            </a:r>
          </a:p>
          <a:p>
            <a:r>
              <a:rPr lang="ru-RU" dirty="0">
                <a:latin typeface="Times New Roman" panose="02020603050405020304" pitchFamily="18" charset="0"/>
                <a:cs typeface="Times New Roman" panose="02020603050405020304" pitchFamily="18" charset="0"/>
              </a:rPr>
              <a:t>факт ранее </a:t>
            </a:r>
            <a:r>
              <a:rPr lang="ru-RU" dirty="0" err="1">
                <a:latin typeface="Times New Roman" panose="02020603050405020304" pitchFamily="18" charset="0"/>
                <a:cs typeface="Times New Roman" panose="02020603050405020304" pitchFamily="18" charset="0"/>
              </a:rPr>
              <a:t>отбывавшегося</a:t>
            </a:r>
            <a:r>
              <a:rPr lang="ru-RU" dirty="0">
                <a:latin typeface="Times New Roman" panose="02020603050405020304" pitchFamily="18" charset="0"/>
                <a:cs typeface="Times New Roman" panose="02020603050405020304" pitchFamily="18" charset="0"/>
              </a:rPr>
              <a:t> наказания;</a:t>
            </a:r>
          </a:p>
          <a:p>
            <a:r>
              <a:rPr lang="ru-RU" dirty="0">
                <a:latin typeface="Times New Roman" panose="02020603050405020304" pitchFamily="18" charset="0"/>
                <a:cs typeface="Times New Roman" panose="02020603050405020304" pitchFamily="18" charset="0"/>
              </a:rPr>
              <a:t>поведение осуждённого в период отбывания наказания;</a:t>
            </a:r>
          </a:p>
          <a:p>
            <a:r>
              <a:rPr lang="ru-RU" dirty="0">
                <a:latin typeface="Times New Roman" panose="02020603050405020304" pitchFamily="18" charset="0"/>
                <a:cs typeface="Times New Roman" panose="02020603050405020304" pitchFamily="18" charset="0"/>
              </a:rPr>
              <a:t>отношение к труду, обучению, воспитательным мероприятиям.</a:t>
            </a:r>
          </a:p>
          <a:p>
            <a:pPr marL="0" indent="0">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за убийство при отягчающих обстоятельствах направляется в исправительную колонию особого режима, а осуждённый за кражу впервые — в колонию-поселение или колонию общего режима. Это — дифференциация исполнения наказания по характеру и степени общественной опасности преступления.</a:t>
            </a:r>
          </a:p>
          <a:p>
            <a:endParaRPr lang="ru-RU" dirty="0"/>
          </a:p>
        </p:txBody>
      </p:sp>
    </p:spTree>
    <p:extLst>
      <p:ext uri="{BB962C8B-B14F-4D97-AF65-F5344CB8AC3E}">
        <p14:creationId xmlns:p14="http://schemas.microsoft.com/office/powerpoint/2010/main" val="9886627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4365" y="181302"/>
            <a:ext cx="11761075" cy="6676697"/>
          </a:xfrm>
        </p:spPr>
        <p:txBody>
          <a:bodyPr>
            <a:normAutofit fontScale="62500" lnSpcReduction="20000"/>
          </a:bodyPr>
          <a:lstStyle/>
          <a:p>
            <a:pPr marL="0" indent="0" algn="just">
              <a:buNone/>
            </a:pPr>
            <a:r>
              <a:rPr lang="ru-RU" b="1" dirty="0">
                <a:latin typeface="Times New Roman" panose="02020603050405020304" pitchFamily="18" charset="0"/>
                <a:cs typeface="Times New Roman" panose="02020603050405020304" pitchFamily="18" charset="0"/>
              </a:rPr>
              <a:t>2. Понятие дифференциации применения исправительного воздействия</a:t>
            </a:r>
          </a:p>
          <a:p>
            <a:pPr marL="0" indent="0" algn="just">
              <a:buNone/>
            </a:pPr>
            <a:r>
              <a:rPr lang="ru-RU" b="1" dirty="0">
                <a:latin typeface="Times New Roman" panose="02020603050405020304" pitchFamily="18" charset="0"/>
                <a:cs typeface="Times New Roman" panose="02020603050405020304" pitchFamily="18" charset="0"/>
              </a:rPr>
              <a:t>Дифференциация применения исправительного воздействия</a:t>
            </a:r>
            <a:r>
              <a:rPr lang="ru-RU" dirty="0">
                <a:latin typeface="Times New Roman" panose="02020603050405020304" pitchFamily="18" charset="0"/>
                <a:cs typeface="Times New Roman" panose="02020603050405020304" pitchFamily="18" charset="0"/>
              </a:rPr>
              <a:t> — это установленный законом и реализуемый на практике порядок, при котором объём, интенсивность и содержание мер исправительного воздействия (воспитательной работы, труда, образования, профессионального обучения, общественного воздействия) различаются в зависимости от категории осуждённых и их поведения.</a:t>
            </a:r>
          </a:p>
          <a:p>
            <a:pPr marL="0" indent="0" algn="just">
              <a:buNone/>
            </a:pPr>
            <a:r>
              <a:rPr lang="ru-RU" dirty="0">
                <a:latin typeface="Times New Roman" panose="02020603050405020304" pitchFamily="18" charset="0"/>
                <a:cs typeface="Times New Roman" panose="02020603050405020304" pitchFamily="18" charset="0"/>
              </a:rPr>
              <a:t>Если дифференциация исполнения наказания отвечает на вопрос </a:t>
            </a:r>
            <a:r>
              <a:rPr lang="ru-RU" b="1" dirty="0">
                <a:latin typeface="Times New Roman" panose="02020603050405020304" pitchFamily="18" charset="0"/>
                <a:cs typeface="Times New Roman" panose="02020603050405020304" pitchFamily="18" charset="0"/>
              </a:rPr>
              <a:t>«где и в каких условиях»</a:t>
            </a:r>
            <a:r>
              <a:rPr lang="ru-RU" dirty="0">
                <a:latin typeface="Times New Roman" panose="02020603050405020304" pitchFamily="18" charset="0"/>
                <a:cs typeface="Times New Roman" panose="02020603050405020304" pitchFamily="18" charset="0"/>
              </a:rPr>
              <a:t> отбывает наказание осуждённый, то дифференциация исправительного воздействия — на вопрос </a:t>
            </a:r>
            <a:r>
              <a:rPr lang="ru-RU" b="1" dirty="0">
                <a:latin typeface="Times New Roman" panose="02020603050405020304" pitchFamily="18" charset="0"/>
                <a:cs typeface="Times New Roman" panose="02020603050405020304" pitchFamily="18" charset="0"/>
              </a:rPr>
              <a:t>«как и в каком объёме»</a:t>
            </a:r>
            <a:r>
              <a:rPr lang="ru-RU" dirty="0">
                <a:latin typeface="Times New Roman" panose="02020603050405020304" pitchFamily="18" charset="0"/>
                <a:cs typeface="Times New Roman" panose="02020603050405020304" pitchFamily="18" charset="0"/>
              </a:rPr>
              <a:t> на него воздействуют.</a:t>
            </a:r>
          </a:p>
          <a:p>
            <a:pPr marL="0" indent="0" algn="just">
              <a:buNone/>
            </a:pPr>
            <a:r>
              <a:rPr lang="ru-RU" b="1" dirty="0">
                <a:latin typeface="Times New Roman" panose="02020603050405020304" pitchFamily="18" charset="0"/>
                <a:cs typeface="Times New Roman" panose="02020603050405020304" pitchFamily="18" charset="0"/>
              </a:rPr>
              <a:t>Основные критерии дифференциации исправительного воздействия:</a:t>
            </a:r>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вид наказания;</a:t>
            </a:r>
          </a:p>
          <a:p>
            <a:pPr algn="just"/>
            <a:r>
              <a:rPr lang="ru-RU" dirty="0">
                <a:latin typeface="Times New Roman" panose="02020603050405020304" pitchFamily="18" charset="0"/>
                <a:cs typeface="Times New Roman" panose="02020603050405020304" pitchFamily="18" charset="0"/>
              </a:rPr>
              <a:t>срок наказания;</a:t>
            </a:r>
          </a:p>
          <a:p>
            <a:pPr algn="just"/>
            <a:r>
              <a:rPr lang="ru-RU" dirty="0">
                <a:latin typeface="Times New Roman" panose="02020603050405020304" pitchFamily="18" charset="0"/>
                <a:cs typeface="Times New Roman" panose="02020603050405020304" pitchFamily="18" charset="0"/>
              </a:rPr>
              <a:t>возраст осуждённого (несовершеннолетние, молодёжь, взрослые, пожилые);</a:t>
            </a:r>
          </a:p>
          <a:p>
            <a:pPr algn="just"/>
            <a:r>
              <a:rPr lang="ru-RU" dirty="0">
                <a:latin typeface="Times New Roman" panose="02020603050405020304" pitchFamily="18" charset="0"/>
                <a:cs typeface="Times New Roman" panose="02020603050405020304" pitchFamily="18" charset="0"/>
              </a:rPr>
              <a:t>пол;</a:t>
            </a:r>
          </a:p>
          <a:p>
            <a:pPr algn="just"/>
            <a:r>
              <a:rPr lang="ru-RU" dirty="0">
                <a:latin typeface="Times New Roman" panose="02020603050405020304" pitchFamily="18" charset="0"/>
                <a:cs typeface="Times New Roman" panose="02020603050405020304" pitchFamily="18" charset="0"/>
              </a:rPr>
              <a:t>состояние здоровья (инвалиды, лица с психическими расстройствами);</a:t>
            </a:r>
          </a:p>
          <a:p>
            <a:pPr algn="just"/>
            <a:r>
              <a:rPr lang="ru-RU" dirty="0">
                <a:latin typeface="Times New Roman" panose="02020603050405020304" pitchFamily="18" charset="0"/>
                <a:cs typeface="Times New Roman" panose="02020603050405020304" pitchFamily="18" charset="0"/>
              </a:rPr>
              <a:t>поведение осуждённого;</a:t>
            </a:r>
          </a:p>
          <a:p>
            <a:pPr algn="just"/>
            <a:r>
              <a:rPr lang="ru-RU" dirty="0">
                <a:latin typeface="Times New Roman" panose="02020603050405020304" pitchFamily="18" charset="0"/>
                <a:cs typeface="Times New Roman" panose="02020603050405020304" pitchFamily="18" charset="0"/>
              </a:rPr>
              <a:t>отношение к труду и обучению;</a:t>
            </a:r>
          </a:p>
          <a:p>
            <a:pPr algn="just"/>
            <a:r>
              <a:rPr lang="ru-RU" dirty="0">
                <a:latin typeface="Times New Roman" panose="02020603050405020304" pitchFamily="18" charset="0"/>
                <a:cs typeface="Times New Roman" panose="02020603050405020304" pitchFamily="18" charset="0"/>
              </a:rPr>
              <a:t>наличие или отсутствие образования;</a:t>
            </a:r>
          </a:p>
          <a:p>
            <a:pPr algn="just"/>
            <a:r>
              <a:rPr lang="ru-RU" dirty="0">
                <a:latin typeface="Times New Roman" panose="02020603050405020304" pitchFamily="18" charset="0"/>
                <a:cs typeface="Times New Roman" panose="02020603050405020304" pitchFamily="18" charset="0"/>
              </a:rPr>
              <a:t>склонность к употреблению наркотиков, алкоголя;</a:t>
            </a:r>
          </a:p>
          <a:p>
            <a:pPr algn="just"/>
            <a:r>
              <a:rPr lang="ru-RU" dirty="0">
                <a:latin typeface="Times New Roman" panose="02020603050405020304" pitchFamily="18" charset="0"/>
                <a:cs typeface="Times New Roman" panose="02020603050405020304" pitchFamily="18" charset="0"/>
              </a:rPr>
              <a:t>наличие социально полезных связей.</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Для несовершеннолетних осуждённых организуются специальные воспитательные колонии, где воспитательная работа строится с учётом возрастных особенностей, применяются игровые и образовательные формы, работают психологи и педагоги. Для взрослых осуждённых в исправительной колонии воспитательная работа проводится в иных формах — лекции, беседы, встречи с представителями общественности. Это — дифференциация исправительного воздействия по возрасту.</a:t>
            </a:r>
          </a:p>
        </p:txBody>
      </p:sp>
    </p:spTree>
    <p:extLst>
      <p:ext uri="{BB962C8B-B14F-4D97-AF65-F5344CB8AC3E}">
        <p14:creationId xmlns:p14="http://schemas.microsoft.com/office/powerpoint/2010/main" val="23919394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9186" y="228600"/>
            <a:ext cx="11674366" cy="6408683"/>
          </a:xfrm>
        </p:spPr>
        <p:txBody>
          <a:bodyPr>
            <a:normAutofit fontScale="85000" lnSpcReduction="10000"/>
          </a:bodyPr>
          <a:lstStyle/>
          <a:p>
            <a:pPr marL="0" indent="0" algn="just">
              <a:buNone/>
            </a:pPr>
            <a:r>
              <a:rPr lang="ru-RU" b="1" dirty="0">
                <a:latin typeface="Times New Roman" panose="02020603050405020304" pitchFamily="18" charset="0"/>
                <a:cs typeface="Times New Roman" panose="02020603050405020304" pitchFamily="18" charset="0"/>
              </a:rPr>
              <a:t>3. Признаки дифференциации</a:t>
            </a:r>
          </a:p>
          <a:p>
            <a:pPr marL="0" indent="0" algn="just">
              <a:buNone/>
            </a:pPr>
            <a:r>
              <a:rPr lang="ru-RU" b="1" dirty="0">
                <a:latin typeface="Times New Roman" panose="02020603050405020304" pitchFamily="18" charset="0"/>
                <a:cs typeface="Times New Roman" panose="02020603050405020304" pitchFamily="18" charset="0"/>
              </a:rPr>
              <a:t>3.1. Признаки дифференциации исполнения наказания</a:t>
            </a:r>
          </a:p>
          <a:p>
            <a:pPr marL="0" indent="0" algn="just">
              <a:buNone/>
            </a:pPr>
            <a:r>
              <a:rPr lang="ru-RU" b="1" dirty="0">
                <a:latin typeface="Times New Roman" panose="02020603050405020304" pitchFamily="18" charset="0"/>
                <a:cs typeface="Times New Roman" panose="02020603050405020304" pitchFamily="18" charset="0"/>
              </a:rPr>
              <a:t>1. Нормативный характер.</a:t>
            </a:r>
            <a:r>
              <a:rPr lang="ru-RU" dirty="0">
                <a:latin typeface="Times New Roman" panose="02020603050405020304" pitchFamily="18" charset="0"/>
                <a:cs typeface="Times New Roman" panose="02020603050405020304" pitchFamily="18" charset="0"/>
              </a:rPr>
              <a:t> Дифференциация закреплена в нормах УИК РФ и подзаконных актах. Например, ст. 74 УИК РФ устанавливает виды исправительных учреждений, ст. 78 УИК РФ — изменение вида исправительного учреждения, ст. 87 УИК РФ — изменение условий отбывания наказания.</a:t>
            </a:r>
          </a:p>
          <a:p>
            <a:pPr marL="0" indent="0" algn="just">
              <a:buNone/>
            </a:pPr>
            <a:r>
              <a:rPr lang="ru-RU" b="1" dirty="0">
                <a:latin typeface="Times New Roman" panose="02020603050405020304" pitchFamily="18" charset="0"/>
                <a:cs typeface="Times New Roman" panose="02020603050405020304" pitchFamily="18" charset="0"/>
              </a:rPr>
              <a:t>2. Объективный характер.</a:t>
            </a:r>
            <a:r>
              <a:rPr lang="ru-RU" dirty="0">
                <a:latin typeface="Times New Roman" panose="02020603050405020304" pitchFamily="18" charset="0"/>
                <a:cs typeface="Times New Roman" panose="02020603050405020304" pitchFamily="18" charset="0"/>
              </a:rPr>
              <a:t> Дифференциация основана на объективных факторах: категория преступления, вид наказания, пол, возраст, состояние здоровья. Эти факторы не зависят от поведения осуждённого в момент назначения наказания.</a:t>
            </a:r>
          </a:p>
          <a:p>
            <a:pPr marL="0" indent="0" algn="just">
              <a:buNone/>
            </a:pPr>
            <a:r>
              <a:rPr lang="ru-RU" b="1" dirty="0">
                <a:latin typeface="Times New Roman" panose="02020603050405020304" pitchFamily="18" charset="0"/>
                <a:cs typeface="Times New Roman" panose="02020603050405020304" pitchFamily="18" charset="0"/>
              </a:rPr>
              <a:t>3. Обязательность.</a:t>
            </a:r>
            <a:r>
              <a:rPr lang="ru-RU" dirty="0">
                <a:latin typeface="Times New Roman" panose="02020603050405020304" pitchFamily="18" charset="0"/>
                <a:cs typeface="Times New Roman" panose="02020603050405020304" pitchFamily="18" charset="0"/>
              </a:rPr>
              <a:t> Администрация учреждения и органа, исполняющего наказание, обязана обеспечить дифференцированные условия содержания, предусмотренные законом. Несоблюдение этих требований является нарушением законности.</a:t>
            </a:r>
          </a:p>
          <a:p>
            <a:pPr marL="0" indent="0" algn="just">
              <a:buNone/>
            </a:pPr>
            <a:r>
              <a:rPr lang="ru-RU" b="1" dirty="0">
                <a:latin typeface="Times New Roman" panose="02020603050405020304" pitchFamily="18" charset="0"/>
                <a:cs typeface="Times New Roman" panose="02020603050405020304" pitchFamily="18" charset="0"/>
              </a:rPr>
              <a:t>4. Динамичность.</a:t>
            </a:r>
            <a:r>
              <a:rPr lang="ru-RU" dirty="0">
                <a:latin typeface="Times New Roman" panose="02020603050405020304" pitchFamily="18" charset="0"/>
                <a:cs typeface="Times New Roman" panose="02020603050405020304" pitchFamily="18" charset="0"/>
              </a:rPr>
              <a:t> Дифференциация может изменяться в зависимости от поведения осуждённого: перевод из обычных условий в облегчённые или строгие, изменение вида исправительного учреждения.</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отбывающий наказание в обычных условиях, за хорошее поведение переводится в облегчённые условия, а за нарушение режима — в строгие. Это — динамическая дифференциация.</a:t>
            </a:r>
          </a:p>
          <a:p>
            <a:endParaRPr lang="ru-RU" dirty="0"/>
          </a:p>
        </p:txBody>
      </p:sp>
    </p:spTree>
    <p:extLst>
      <p:ext uri="{BB962C8B-B14F-4D97-AF65-F5344CB8AC3E}">
        <p14:creationId xmlns:p14="http://schemas.microsoft.com/office/powerpoint/2010/main" val="1827848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4875" y="244366"/>
            <a:ext cx="11600793" cy="6385034"/>
          </a:xfrm>
        </p:spPr>
        <p:txBody>
          <a:bodyPr>
            <a:normAutofit fontScale="92500" lnSpcReduction="20000"/>
          </a:bodyPr>
          <a:lstStyle/>
          <a:p>
            <a:pPr marL="0" indent="0" algn="just">
              <a:buNone/>
            </a:pPr>
            <a:r>
              <a:rPr lang="ru-RU" b="1" dirty="0">
                <a:latin typeface="Times New Roman" panose="02020603050405020304" pitchFamily="18" charset="0"/>
                <a:cs typeface="Times New Roman" panose="02020603050405020304" pitchFamily="18" charset="0"/>
              </a:rPr>
              <a:t>3.2. Признаки дифференциации исправительного воздействия</a:t>
            </a:r>
          </a:p>
          <a:p>
            <a:pPr marL="0" indent="0" algn="just">
              <a:buNone/>
            </a:pPr>
            <a:r>
              <a:rPr lang="ru-RU" b="1" dirty="0">
                <a:latin typeface="Times New Roman" panose="02020603050405020304" pitchFamily="18" charset="0"/>
                <a:cs typeface="Times New Roman" panose="02020603050405020304" pitchFamily="18" charset="0"/>
              </a:rPr>
              <a:t>1. Индивидуально-групповой характер.</a:t>
            </a:r>
            <a:r>
              <a:rPr lang="ru-RU" dirty="0">
                <a:latin typeface="Times New Roman" panose="02020603050405020304" pitchFamily="18" charset="0"/>
                <a:cs typeface="Times New Roman" panose="02020603050405020304" pitchFamily="18" charset="0"/>
              </a:rPr>
              <a:t> Исправительное воздействие дифференцируется не только по группам осуждённых (несовершеннолетние, женщины, инвалиды), но и с учётом индивидуальных особенностей личности.</a:t>
            </a:r>
          </a:p>
          <a:p>
            <a:pPr marL="0" indent="0" algn="just">
              <a:buNone/>
            </a:pPr>
            <a:r>
              <a:rPr lang="ru-RU" b="1" dirty="0">
                <a:latin typeface="Times New Roman" panose="02020603050405020304" pitchFamily="18" charset="0"/>
                <a:cs typeface="Times New Roman" panose="02020603050405020304" pitchFamily="18" charset="0"/>
              </a:rPr>
              <a:t>2. Психолого-педагогический характер.</a:t>
            </a:r>
            <a:r>
              <a:rPr lang="ru-RU" dirty="0">
                <a:latin typeface="Times New Roman" panose="02020603050405020304" pitchFamily="18" charset="0"/>
                <a:cs typeface="Times New Roman" panose="02020603050405020304" pitchFamily="18" charset="0"/>
              </a:rPr>
              <a:t> Дифференциация исправительного воздействия учитывает психологические особенности осуждённых, их склонности, интересы, уровень образования, семейное положение.</a:t>
            </a:r>
          </a:p>
          <a:p>
            <a:pPr marL="0" indent="0" algn="just">
              <a:buNone/>
            </a:pPr>
            <a:r>
              <a:rPr lang="ru-RU" b="1" dirty="0">
                <a:latin typeface="Times New Roman" panose="02020603050405020304" pitchFamily="18" charset="0"/>
                <a:cs typeface="Times New Roman" panose="02020603050405020304" pitchFamily="18" charset="0"/>
              </a:rPr>
              <a:t>3. Комплексность.</a:t>
            </a:r>
            <a:r>
              <a:rPr lang="ru-RU" dirty="0">
                <a:latin typeface="Times New Roman" panose="02020603050405020304" pitchFamily="18" charset="0"/>
                <a:cs typeface="Times New Roman" panose="02020603050405020304" pitchFamily="18" charset="0"/>
              </a:rPr>
              <a:t> Дифференциация применяется ко всем средствам исправления: режиму, воспитательной работе, труду, образованию, профессиональному обучению, общественному воздействию.</a:t>
            </a:r>
          </a:p>
          <a:p>
            <a:pPr marL="0" indent="0" algn="just">
              <a:buNone/>
            </a:pPr>
            <a:r>
              <a:rPr lang="ru-RU" b="1" dirty="0">
                <a:latin typeface="Times New Roman" panose="02020603050405020304" pitchFamily="18" charset="0"/>
                <a:cs typeface="Times New Roman" panose="02020603050405020304" pitchFamily="18" charset="0"/>
              </a:rPr>
              <a:t>4. </a:t>
            </a:r>
            <a:r>
              <a:rPr lang="ru-RU" b="1" dirty="0" err="1">
                <a:latin typeface="Times New Roman" panose="02020603050405020304" pitchFamily="18" charset="0"/>
                <a:cs typeface="Times New Roman" panose="02020603050405020304" pitchFamily="18" charset="0"/>
              </a:rPr>
              <a:t>Этапность</a:t>
            </a:r>
            <a:r>
              <a:rPr lang="ru-RU" b="1"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Исправительное воздействие дифференцируется в зависимости от этапа отбывания наказания: начальный период (адаптация), основной период (основное воздействие), заключительный период (подготовка к освобождению).</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На начальном этапе отбывания наказания с осуждённым проводится индивидуальная психологическая диагностика, изучаются его личностные особенности. На основном этапе — воспитательная работа в группе, труд, обучение. На заключительном этапе — подготовка к освобождению, восстановление социально полезных связей.</a:t>
            </a:r>
          </a:p>
          <a:p>
            <a:endParaRPr lang="ru-RU" dirty="0"/>
          </a:p>
        </p:txBody>
      </p:sp>
    </p:spTree>
    <p:extLst>
      <p:ext uri="{BB962C8B-B14F-4D97-AF65-F5344CB8AC3E}">
        <p14:creationId xmlns:p14="http://schemas.microsoft.com/office/powerpoint/2010/main" val="14304628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193" y="157655"/>
            <a:ext cx="11619186" cy="6479628"/>
          </a:xfrm>
        </p:spPr>
        <p:txBody>
          <a:bodyPr>
            <a:normAutofit fontScale="77500" lnSpcReduction="20000"/>
          </a:bodyPr>
          <a:lstStyle/>
          <a:p>
            <a:pPr marL="0" indent="0" algn="just">
              <a:buNone/>
            </a:pPr>
            <a:r>
              <a:rPr lang="ru-RU" b="1" dirty="0"/>
              <a:t>4</a:t>
            </a:r>
            <a:r>
              <a:rPr lang="ru-RU" b="1" dirty="0">
                <a:latin typeface="Times New Roman" panose="02020603050405020304" pitchFamily="18" charset="0"/>
                <a:cs typeface="Times New Roman" panose="02020603050405020304" pitchFamily="18" charset="0"/>
              </a:rPr>
              <a:t>. Содержание дифференциации исполнения наказания</a:t>
            </a:r>
          </a:p>
          <a:p>
            <a:pPr marL="0" indent="0" algn="just">
              <a:buNone/>
            </a:pPr>
            <a:r>
              <a:rPr lang="ru-RU" dirty="0">
                <a:latin typeface="Times New Roman" panose="02020603050405020304" pitchFamily="18" charset="0"/>
                <a:cs typeface="Times New Roman" panose="02020603050405020304" pitchFamily="18" charset="0"/>
              </a:rPr>
              <a:t>Содержание дифференциации исполнения наказания раскрывается через конкретные нормы УИК РФ:</a:t>
            </a:r>
          </a:p>
          <a:p>
            <a:pPr marL="0" indent="0" algn="just">
              <a:buNone/>
            </a:pPr>
            <a:r>
              <a:rPr lang="ru-RU" b="1" dirty="0">
                <a:latin typeface="Times New Roman" panose="02020603050405020304" pitchFamily="18" charset="0"/>
                <a:cs typeface="Times New Roman" panose="02020603050405020304" pitchFamily="18" charset="0"/>
              </a:rPr>
              <a:t>4.1. Дифференциация по видам исправительных учреждений</a:t>
            </a:r>
          </a:p>
          <a:p>
            <a:pPr marL="0" indent="0" algn="just">
              <a:buNone/>
            </a:pPr>
            <a:r>
              <a:rPr lang="ru-RU" b="1" dirty="0">
                <a:latin typeface="Times New Roman" panose="02020603050405020304" pitchFamily="18" charset="0"/>
                <a:cs typeface="Times New Roman" panose="02020603050405020304" pitchFamily="18" charset="0"/>
              </a:rPr>
              <a:t>Статья 74 УИК РФ</a:t>
            </a:r>
            <a:r>
              <a:rPr lang="ru-RU" dirty="0">
                <a:latin typeface="Times New Roman" panose="02020603050405020304" pitchFamily="18" charset="0"/>
                <a:cs typeface="Times New Roman" panose="02020603050405020304" pitchFamily="18" charset="0"/>
              </a:rPr>
              <a:t> устанавливает виды исправительных учреждений:</a:t>
            </a:r>
          </a:p>
          <a:p>
            <a:pPr algn="just"/>
            <a:r>
              <a:rPr lang="ru-RU" b="1" dirty="0">
                <a:latin typeface="Times New Roman" panose="02020603050405020304" pitchFamily="18" charset="0"/>
                <a:cs typeface="Times New Roman" panose="02020603050405020304" pitchFamily="18" charset="0"/>
              </a:rPr>
              <a:t>колонии-поселения</a:t>
            </a:r>
            <a:r>
              <a:rPr lang="ru-RU" dirty="0">
                <a:latin typeface="Times New Roman" panose="02020603050405020304" pitchFamily="18" charset="0"/>
                <a:cs typeface="Times New Roman" panose="02020603050405020304" pitchFamily="18" charset="0"/>
              </a:rPr>
              <a:t> — для осуждённых за преступления небольшой и средней тяжести, а также за тяжкие преступления, совершённые впервые;</a:t>
            </a:r>
          </a:p>
          <a:p>
            <a:pPr algn="just"/>
            <a:r>
              <a:rPr lang="ru-RU" b="1" dirty="0">
                <a:latin typeface="Times New Roman" panose="02020603050405020304" pitchFamily="18" charset="0"/>
                <a:cs typeface="Times New Roman" panose="02020603050405020304" pitchFamily="18" charset="0"/>
              </a:rPr>
              <a:t>исправительные колонии общего режима</a:t>
            </a:r>
            <a:r>
              <a:rPr lang="ru-RU" dirty="0">
                <a:latin typeface="Times New Roman" panose="02020603050405020304" pitchFamily="18" charset="0"/>
                <a:cs typeface="Times New Roman" panose="02020603050405020304" pitchFamily="18" charset="0"/>
              </a:rPr>
              <a:t> — для осуждённых за тяжкие преступления, не отбывавших ранее лишение свободы;</a:t>
            </a:r>
          </a:p>
          <a:p>
            <a:pPr algn="just"/>
            <a:r>
              <a:rPr lang="ru-RU" b="1" dirty="0">
                <a:latin typeface="Times New Roman" panose="02020603050405020304" pitchFamily="18" charset="0"/>
                <a:cs typeface="Times New Roman" panose="02020603050405020304" pitchFamily="18" charset="0"/>
              </a:rPr>
              <a:t>исправительные колонии строгого режима</a:t>
            </a:r>
            <a:r>
              <a:rPr lang="ru-RU" dirty="0">
                <a:latin typeface="Times New Roman" panose="02020603050405020304" pitchFamily="18" charset="0"/>
                <a:cs typeface="Times New Roman" panose="02020603050405020304" pitchFamily="18" charset="0"/>
              </a:rPr>
              <a:t> — для осуждённых за особо тяжкие преступления, а также при рецидиве;</a:t>
            </a:r>
          </a:p>
          <a:p>
            <a:pPr algn="just"/>
            <a:r>
              <a:rPr lang="ru-RU" b="1" dirty="0">
                <a:latin typeface="Times New Roman" panose="02020603050405020304" pitchFamily="18" charset="0"/>
                <a:cs typeface="Times New Roman" panose="02020603050405020304" pitchFamily="18" charset="0"/>
              </a:rPr>
              <a:t>исправительные колонии особого режима</a:t>
            </a:r>
            <a:r>
              <a:rPr lang="ru-RU" dirty="0">
                <a:latin typeface="Times New Roman" panose="02020603050405020304" pitchFamily="18" charset="0"/>
                <a:cs typeface="Times New Roman" panose="02020603050405020304" pitchFamily="18" charset="0"/>
              </a:rPr>
              <a:t> — для осуждённых за особо тяжкие преступления при особо опасном рецидиве;</a:t>
            </a:r>
          </a:p>
          <a:p>
            <a:pPr algn="just"/>
            <a:r>
              <a:rPr lang="ru-RU" b="1" dirty="0">
                <a:latin typeface="Times New Roman" panose="02020603050405020304" pitchFamily="18" charset="0"/>
                <a:cs typeface="Times New Roman" panose="02020603050405020304" pitchFamily="18" charset="0"/>
              </a:rPr>
              <a:t>тюрьмы</a:t>
            </a:r>
            <a:r>
              <a:rPr lang="ru-RU" dirty="0">
                <a:latin typeface="Times New Roman" panose="02020603050405020304" pitchFamily="18" charset="0"/>
                <a:cs typeface="Times New Roman" panose="02020603050405020304" pitchFamily="18" charset="0"/>
              </a:rPr>
              <a:t> — для осуждённых за особо тяжкие преступления на срок свыше 5 лет, а также при особо опасном рецидиве;</a:t>
            </a:r>
          </a:p>
          <a:p>
            <a:pPr algn="just"/>
            <a:r>
              <a:rPr lang="ru-RU" b="1" dirty="0">
                <a:latin typeface="Times New Roman" panose="02020603050405020304" pitchFamily="18" charset="0"/>
                <a:cs typeface="Times New Roman" panose="02020603050405020304" pitchFamily="18" charset="0"/>
              </a:rPr>
              <a:t>воспитательные колонии</a:t>
            </a:r>
            <a:r>
              <a:rPr lang="ru-RU" dirty="0">
                <a:latin typeface="Times New Roman" panose="02020603050405020304" pitchFamily="18" charset="0"/>
                <a:cs typeface="Times New Roman" panose="02020603050405020304" pitchFamily="18" charset="0"/>
              </a:rPr>
              <a:t> — для несовершеннолетних.</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за кражу впервые направляется в колонию-поселение или колонию общего режима. Осуждённый за убийство при отягчающих обстоятельствах — в колонию строгого или особого режима. Это дифференциация по категории преступления.</a:t>
            </a:r>
          </a:p>
          <a:p>
            <a:endParaRPr lang="ru-RU" dirty="0"/>
          </a:p>
        </p:txBody>
      </p:sp>
    </p:spTree>
    <p:extLst>
      <p:ext uri="{BB962C8B-B14F-4D97-AF65-F5344CB8AC3E}">
        <p14:creationId xmlns:p14="http://schemas.microsoft.com/office/powerpoint/2010/main" val="40270196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2834" y="173421"/>
            <a:ext cx="11658600" cy="6511158"/>
          </a:xfrm>
        </p:spPr>
        <p:txBody>
          <a:bodyPr>
            <a:normAutofit fontScale="85000" lnSpcReduction="20000"/>
          </a:bodyPr>
          <a:lstStyle/>
          <a:p>
            <a:pPr marL="0" indent="0" algn="just">
              <a:buNone/>
            </a:pPr>
            <a:r>
              <a:rPr lang="ru-RU" b="1" dirty="0">
                <a:latin typeface="Times New Roman" panose="02020603050405020304" pitchFamily="18" charset="0"/>
                <a:cs typeface="Times New Roman" panose="02020603050405020304" pitchFamily="18" charset="0"/>
              </a:rPr>
              <a:t>4.2. Дифференциация по условиям отбывания наказания</a:t>
            </a:r>
          </a:p>
          <a:p>
            <a:pPr marL="0" indent="0" algn="just">
              <a:buNone/>
            </a:pPr>
            <a:r>
              <a:rPr lang="ru-RU" b="1" dirty="0">
                <a:latin typeface="Times New Roman" panose="02020603050405020304" pitchFamily="18" charset="0"/>
                <a:cs typeface="Times New Roman" panose="02020603050405020304" pitchFamily="18" charset="0"/>
              </a:rPr>
              <a:t>Статья 87 УИК РФ</a:t>
            </a:r>
            <a:r>
              <a:rPr lang="ru-RU" dirty="0">
                <a:latin typeface="Times New Roman" panose="02020603050405020304" pitchFamily="18" charset="0"/>
                <a:cs typeface="Times New Roman" panose="02020603050405020304" pitchFamily="18" charset="0"/>
              </a:rPr>
              <a:t> устанавливает в исправительных колониях </a:t>
            </a:r>
            <a:r>
              <a:rPr lang="ru-RU" b="1" dirty="0">
                <a:latin typeface="Times New Roman" panose="02020603050405020304" pitchFamily="18" charset="0"/>
                <a:cs typeface="Times New Roman" panose="02020603050405020304" pitchFamily="18" charset="0"/>
              </a:rPr>
              <a:t>обычные, облегчённые и строгие условия</a:t>
            </a:r>
            <a:r>
              <a:rPr lang="ru-RU" dirty="0">
                <a:latin typeface="Times New Roman" panose="02020603050405020304" pitchFamily="18" charset="0"/>
                <a:cs typeface="Times New Roman" panose="02020603050405020304" pitchFamily="18" charset="0"/>
              </a:rPr>
              <a:t> отбывания наказания. В воспитательных колониях — </a:t>
            </a:r>
            <a:r>
              <a:rPr lang="ru-RU" b="1" dirty="0">
                <a:latin typeface="Times New Roman" panose="02020603050405020304" pitchFamily="18" charset="0"/>
                <a:cs typeface="Times New Roman" panose="02020603050405020304" pitchFamily="18" charset="0"/>
              </a:rPr>
              <a:t>обычные, облегчённые, льготные и строгие условия</a:t>
            </a:r>
            <a:r>
              <a:rPr lang="ru-RU" dirty="0">
                <a:latin typeface="Times New Roman" panose="02020603050405020304" pitchFamily="18" charset="0"/>
                <a:cs typeface="Times New Roman" panose="02020603050405020304" pitchFamily="18" charset="0"/>
              </a:rPr>
              <a:t>.</a:t>
            </a:r>
          </a:p>
          <a:p>
            <a:pPr algn="just"/>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прибывший в колонию общего режима, первоначально находится в обычных условиях. За хорошее поведение он может быть переведён в облегчённые условия (больше свиданий, передач, возможностей). За нарушение — в строгие условия (ограничение прав).</a:t>
            </a:r>
          </a:p>
          <a:p>
            <a:pPr marL="0" indent="0" algn="just">
              <a:buNone/>
            </a:pPr>
            <a:r>
              <a:rPr lang="ru-RU" b="1" dirty="0">
                <a:latin typeface="Times New Roman" panose="02020603050405020304" pitchFamily="18" charset="0"/>
                <a:cs typeface="Times New Roman" panose="02020603050405020304" pitchFamily="18" charset="0"/>
              </a:rPr>
              <a:t>4.3. Дифференциация по видам наказаний</a:t>
            </a:r>
          </a:p>
          <a:p>
            <a:pPr marL="0" indent="0" algn="just">
              <a:buNone/>
            </a:pPr>
            <a:r>
              <a:rPr lang="ru-RU" dirty="0">
                <a:latin typeface="Times New Roman" panose="02020603050405020304" pitchFamily="18" charset="0"/>
                <a:cs typeface="Times New Roman" panose="02020603050405020304" pitchFamily="18" charset="0"/>
              </a:rPr>
              <a:t>Каждый вид наказания имеет свой режим и условия отбывания:</a:t>
            </a:r>
          </a:p>
          <a:p>
            <a:pPr algn="just"/>
            <a:r>
              <a:rPr lang="ru-RU" b="1" dirty="0">
                <a:latin typeface="Times New Roman" panose="02020603050405020304" pitchFamily="18" charset="0"/>
                <a:cs typeface="Times New Roman" panose="02020603050405020304" pitchFamily="18" charset="0"/>
              </a:rPr>
              <a:t>лишение свободы</a:t>
            </a:r>
            <a:r>
              <a:rPr lang="ru-RU" dirty="0">
                <a:latin typeface="Times New Roman" panose="02020603050405020304" pitchFamily="18" charset="0"/>
                <a:cs typeface="Times New Roman" panose="02020603050405020304" pitchFamily="18" charset="0"/>
              </a:rPr>
              <a:t> — наиболее строгие условия с изоляцией и надзором;</a:t>
            </a:r>
          </a:p>
          <a:p>
            <a:pPr algn="just"/>
            <a:r>
              <a:rPr lang="ru-RU" b="1" dirty="0">
                <a:latin typeface="Times New Roman" panose="02020603050405020304" pitchFamily="18" charset="0"/>
                <a:cs typeface="Times New Roman" panose="02020603050405020304" pitchFamily="18" charset="0"/>
              </a:rPr>
              <a:t>ограничение свободы</a:t>
            </a:r>
            <a:r>
              <a:rPr lang="ru-RU" dirty="0">
                <a:latin typeface="Times New Roman" panose="02020603050405020304" pitchFamily="18" charset="0"/>
                <a:cs typeface="Times New Roman" panose="02020603050405020304" pitchFamily="18" charset="0"/>
              </a:rPr>
              <a:t> — без изоляции, но с ограничениями передвижения и поведения;</a:t>
            </a:r>
          </a:p>
          <a:p>
            <a:pPr algn="just"/>
            <a:r>
              <a:rPr lang="ru-RU" b="1" dirty="0">
                <a:latin typeface="Times New Roman" panose="02020603050405020304" pitchFamily="18" charset="0"/>
                <a:cs typeface="Times New Roman" panose="02020603050405020304" pitchFamily="18" charset="0"/>
              </a:rPr>
              <a:t>принудительные работы</a:t>
            </a:r>
            <a:r>
              <a:rPr lang="ru-RU" dirty="0">
                <a:latin typeface="Times New Roman" panose="02020603050405020304" pitchFamily="18" charset="0"/>
                <a:cs typeface="Times New Roman" panose="02020603050405020304" pitchFamily="18" charset="0"/>
              </a:rPr>
              <a:t> — содержание в исправительных центрах без охраны, но под надзором;</a:t>
            </a:r>
          </a:p>
          <a:p>
            <a:pPr algn="just"/>
            <a:r>
              <a:rPr lang="ru-RU" b="1" dirty="0">
                <a:latin typeface="Times New Roman" panose="02020603050405020304" pitchFamily="18" charset="0"/>
                <a:cs typeface="Times New Roman" panose="02020603050405020304" pitchFamily="18" charset="0"/>
              </a:rPr>
              <a:t>арест</a:t>
            </a:r>
            <a:r>
              <a:rPr lang="ru-RU" dirty="0">
                <a:latin typeface="Times New Roman" panose="02020603050405020304" pitchFamily="18" charset="0"/>
                <a:cs typeface="Times New Roman" panose="02020603050405020304" pitchFamily="18" charset="0"/>
              </a:rPr>
              <a:t> — строгая изоляция в арестном доме;</a:t>
            </a:r>
          </a:p>
          <a:p>
            <a:pPr algn="just"/>
            <a:r>
              <a:rPr lang="ru-RU" b="1" dirty="0">
                <a:latin typeface="Times New Roman" panose="02020603050405020304" pitchFamily="18" charset="0"/>
                <a:cs typeface="Times New Roman" panose="02020603050405020304" pitchFamily="18" charset="0"/>
              </a:rPr>
              <a:t>исправительные работы</a:t>
            </a:r>
            <a:r>
              <a:rPr lang="ru-RU" dirty="0">
                <a:latin typeface="Times New Roman" panose="02020603050405020304" pitchFamily="18" charset="0"/>
                <a:cs typeface="Times New Roman" panose="02020603050405020304" pitchFamily="18" charset="0"/>
              </a:rPr>
              <a:t> — труд с удержанием части заработка без изоляции.</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к ограничению свободы не изолируется от общества, но обязан являться в инспекцию для регистрации. Осуждённый к лишению свободы изолируется в исправительном учреждении. Это дифференциация по виду наказания</a:t>
            </a:r>
            <a:r>
              <a:rPr lang="ru-RU" dirty="0"/>
              <a:t>.</a:t>
            </a:r>
          </a:p>
          <a:p>
            <a:endParaRPr lang="ru-RU" dirty="0"/>
          </a:p>
        </p:txBody>
      </p:sp>
    </p:spTree>
    <p:extLst>
      <p:ext uri="{BB962C8B-B14F-4D97-AF65-F5344CB8AC3E}">
        <p14:creationId xmlns:p14="http://schemas.microsoft.com/office/powerpoint/2010/main" val="35283057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3421" y="118240"/>
            <a:ext cx="11792607" cy="6534807"/>
          </a:xfrm>
        </p:spPr>
        <p:txBody>
          <a:bodyPr>
            <a:normAutofit fontScale="85000" lnSpcReduction="20000"/>
          </a:bodyPr>
          <a:lstStyle/>
          <a:p>
            <a:pPr marL="0" indent="0" algn="just">
              <a:buNone/>
            </a:pPr>
            <a:r>
              <a:rPr lang="ru-RU" b="1" dirty="0">
                <a:latin typeface="Times New Roman" panose="02020603050405020304" pitchFamily="18" charset="0"/>
                <a:cs typeface="Times New Roman" panose="02020603050405020304" pitchFamily="18" charset="0"/>
              </a:rPr>
              <a:t>4.4. Дифференциация по полу, возрасту, состоянию здоровья</a:t>
            </a:r>
          </a:p>
          <a:p>
            <a:pPr marL="0" indent="0" algn="just">
              <a:buNone/>
            </a:pPr>
            <a:r>
              <a:rPr lang="ru-RU" b="1" dirty="0">
                <a:latin typeface="Times New Roman" panose="02020603050405020304" pitchFamily="18" charset="0"/>
                <a:cs typeface="Times New Roman" panose="02020603050405020304" pitchFamily="18" charset="0"/>
              </a:rPr>
              <a:t>Статья 80 УИК РФ</a:t>
            </a:r>
            <a:r>
              <a:rPr lang="ru-RU" dirty="0">
                <a:latin typeface="Times New Roman" panose="02020603050405020304" pitchFamily="18" charset="0"/>
                <a:cs typeface="Times New Roman" panose="02020603050405020304" pitchFamily="18" charset="0"/>
              </a:rPr>
              <a:t> устанавливает раздельное содержание:</a:t>
            </a:r>
          </a:p>
          <a:p>
            <a:pPr algn="just"/>
            <a:r>
              <a:rPr lang="ru-RU" dirty="0">
                <a:latin typeface="Times New Roman" panose="02020603050405020304" pitchFamily="18" charset="0"/>
                <a:cs typeface="Times New Roman" panose="02020603050405020304" pitchFamily="18" charset="0"/>
              </a:rPr>
              <a:t>мужчин и женщин;</a:t>
            </a:r>
          </a:p>
          <a:p>
            <a:pPr algn="just"/>
            <a:r>
              <a:rPr lang="ru-RU" dirty="0">
                <a:latin typeface="Times New Roman" panose="02020603050405020304" pitchFamily="18" charset="0"/>
                <a:cs typeface="Times New Roman" panose="02020603050405020304" pitchFamily="18" charset="0"/>
              </a:rPr>
              <a:t>несовершеннолетних и взрослых;</a:t>
            </a:r>
          </a:p>
          <a:p>
            <a:pPr algn="just"/>
            <a:r>
              <a:rPr lang="ru-RU" dirty="0">
                <a:latin typeface="Times New Roman" panose="02020603050405020304" pitchFamily="18" charset="0"/>
                <a:cs typeface="Times New Roman" panose="02020603050405020304" pitchFamily="18" charset="0"/>
              </a:rPr>
              <a:t>впервые осуждённых и ранее отбывавших наказание;</a:t>
            </a:r>
          </a:p>
          <a:p>
            <a:pPr algn="just"/>
            <a:r>
              <a:rPr lang="ru-RU" dirty="0">
                <a:latin typeface="Times New Roman" panose="02020603050405020304" pitchFamily="18" charset="0"/>
                <a:cs typeface="Times New Roman" panose="02020603050405020304" pitchFamily="18" charset="0"/>
              </a:rPr>
              <a:t>осуждённых за особо опасные преступления и других категорий.</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Женщины, осуждённые впервые, содержатся отдельно от женщин, ранее отбывавших наказание. Несовершеннолетние — отдельно от взрослых. Это дифференциация по полу и возрасту.</a:t>
            </a:r>
          </a:p>
          <a:p>
            <a:pPr marL="0" indent="0" algn="just">
              <a:buNone/>
            </a:pPr>
            <a:r>
              <a:rPr lang="ru-RU" b="1" dirty="0">
                <a:latin typeface="Times New Roman" panose="02020603050405020304" pitchFamily="18" charset="0"/>
                <a:cs typeface="Times New Roman" panose="02020603050405020304" pitchFamily="18" charset="0"/>
              </a:rPr>
              <a:t>4.5. Дифференциация по поведению осуждённого</a:t>
            </a:r>
          </a:p>
          <a:p>
            <a:pPr algn="just"/>
            <a:r>
              <a:rPr lang="ru-RU" dirty="0">
                <a:latin typeface="Times New Roman" panose="02020603050405020304" pitchFamily="18" charset="0"/>
                <a:cs typeface="Times New Roman" panose="02020603050405020304" pitchFamily="18" charset="0"/>
              </a:rPr>
              <a:t>Поведение осуждённого является основанием для:</a:t>
            </a:r>
          </a:p>
          <a:p>
            <a:pPr algn="just"/>
            <a:r>
              <a:rPr lang="ru-RU" dirty="0">
                <a:latin typeface="Times New Roman" panose="02020603050405020304" pitchFamily="18" charset="0"/>
                <a:cs typeface="Times New Roman" panose="02020603050405020304" pitchFamily="18" charset="0"/>
              </a:rPr>
              <a:t>изменения условий отбывания наказания (ст. 87 УИК РФ);</a:t>
            </a:r>
          </a:p>
          <a:p>
            <a:pPr algn="just"/>
            <a:r>
              <a:rPr lang="ru-RU" dirty="0">
                <a:latin typeface="Times New Roman" panose="02020603050405020304" pitchFamily="18" charset="0"/>
                <a:cs typeface="Times New Roman" panose="02020603050405020304" pitchFamily="18" charset="0"/>
              </a:rPr>
              <a:t>изменения вида исправительного учреждения (ст. 78 УИК РФ);</a:t>
            </a:r>
          </a:p>
          <a:p>
            <a:pPr algn="just"/>
            <a:r>
              <a:rPr lang="ru-RU" dirty="0">
                <a:latin typeface="Times New Roman" panose="02020603050405020304" pitchFamily="18" charset="0"/>
                <a:cs typeface="Times New Roman" panose="02020603050405020304" pitchFamily="18" charset="0"/>
              </a:rPr>
              <a:t>применения мер поощрения и взыскания (ст. 113, 115 УИК РФ);</a:t>
            </a:r>
          </a:p>
          <a:p>
            <a:pPr algn="just"/>
            <a:r>
              <a:rPr lang="ru-RU" dirty="0">
                <a:latin typeface="Times New Roman" panose="02020603050405020304" pitchFamily="18" charset="0"/>
                <a:cs typeface="Times New Roman" panose="02020603050405020304" pitchFamily="18" charset="0"/>
              </a:rPr>
              <a:t>условно-досрочного освобождения (ст. 79 УК РФ, ст. 175 УИК РФ).</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признанный злостным нарушителем, переводится в строгие условия или в тюрьму. Осуждённый, доказавший исправление, может быть переведён в колонию-поселение или освобождён условно-досрочно.</a:t>
            </a:r>
          </a:p>
          <a:p>
            <a:endParaRPr lang="ru-RU" dirty="0"/>
          </a:p>
        </p:txBody>
      </p:sp>
    </p:spTree>
    <p:extLst>
      <p:ext uri="{BB962C8B-B14F-4D97-AF65-F5344CB8AC3E}">
        <p14:creationId xmlns:p14="http://schemas.microsoft.com/office/powerpoint/2010/main" val="236921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2247" y="149772"/>
            <a:ext cx="11666483" cy="6582104"/>
          </a:xfrm>
        </p:spPr>
        <p:txBody>
          <a:bodyPr>
            <a:normAutofit fontScale="92500" lnSpcReduction="10000"/>
          </a:bodyPr>
          <a:lstStyle/>
          <a:p>
            <a:pPr marL="0" indent="0" algn="just">
              <a:buNone/>
            </a:pPr>
            <a:r>
              <a:rPr lang="ru-RU" b="1" dirty="0">
                <a:latin typeface="Times New Roman" panose="02020603050405020304" pitchFamily="18" charset="0"/>
                <a:cs typeface="Times New Roman" panose="02020603050405020304" pitchFamily="18" charset="0"/>
              </a:rPr>
              <a:t>5. Содержание дифференциации применения исправительного воздействия</a:t>
            </a:r>
          </a:p>
          <a:p>
            <a:pPr marL="0" indent="0" algn="just">
              <a:buNone/>
            </a:pPr>
            <a:r>
              <a:rPr lang="ru-RU" b="1" dirty="0">
                <a:latin typeface="Times New Roman" panose="02020603050405020304" pitchFamily="18" charset="0"/>
                <a:cs typeface="Times New Roman" panose="02020603050405020304" pitchFamily="18" charset="0"/>
              </a:rPr>
              <a:t>5.1. Дифференциация воспитательной работы</a:t>
            </a:r>
          </a:p>
          <a:p>
            <a:pPr marL="0" indent="0" algn="just">
              <a:buNone/>
            </a:pPr>
            <a:r>
              <a:rPr lang="ru-RU" b="1" dirty="0">
                <a:latin typeface="Times New Roman" panose="02020603050405020304" pitchFamily="18" charset="0"/>
                <a:cs typeface="Times New Roman" panose="02020603050405020304" pitchFamily="18" charset="0"/>
              </a:rPr>
              <a:t>Статья 110 УИК РФ</a:t>
            </a:r>
            <a:r>
              <a:rPr lang="ru-RU" dirty="0">
                <a:latin typeface="Times New Roman" panose="02020603050405020304" pitchFamily="18" charset="0"/>
                <a:cs typeface="Times New Roman" panose="02020603050405020304" pitchFamily="18" charset="0"/>
              </a:rPr>
              <a:t> устанавливает, что воспитательная работа организуется </a:t>
            </a:r>
            <a:r>
              <a:rPr lang="ru-RU" b="1" dirty="0">
                <a:latin typeface="Times New Roman" panose="02020603050405020304" pitchFamily="18" charset="0"/>
                <a:cs typeface="Times New Roman" panose="02020603050405020304" pitchFamily="18" charset="0"/>
              </a:rPr>
              <a:t>дифференцированно</a:t>
            </a:r>
            <a:r>
              <a:rPr lang="ru-RU" dirty="0">
                <a:latin typeface="Times New Roman" panose="02020603050405020304" pitchFamily="18" charset="0"/>
                <a:cs typeface="Times New Roman" panose="02020603050405020304" pitchFamily="18" charset="0"/>
              </a:rPr>
              <a:t> с учётом вида исправительного учреждения, срока наказания, условий содержания в индивидуальных, групповых и массовых формах на основе психолого-педагогических методов.</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В воспитательной колонии для несовершеннолетних проводятся игры, конкурсы, спортивные мероприятия, работают педагоги и психологи. В исправительной колонии для взрослых — лекции, беседы, встречи с представителями общественности, религиозное просвещение.</a:t>
            </a:r>
          </a:p>
          <a:p>
            <a:pPr marL="0" indent="0" algn="just">
              <a:buNone/>
            </a:pPr>
            <a:r>
              <a:rPr lang="ru-RU" b="1" dirty="0">
                <a:latin typeface="Times New Roman" panose="02020603050405020304" pitchFamily="18" charset="0"/>
                <a:cs typeface="Times New Roman" panose="02020603050405020304" pitchFamily="18" charset="0"/>
              </a:rPr>
              <a:t>5.2. Дифференциация труда</a:t>
            </a:r>
          </a:p>
          <a:p>
            <a:pPr marL="0" indent="0" algn="just">
              <a:buNone/>
            </a:pPr>
            <a:r>
              <a:rPr lang="ru-RU" b="1" dirty="0">
                <a:latin typeface="Times New Roman" panose="02020603050405020304" pitchFamily="18" charset="0"/>
                <a:cs typeface="Times New Roman" panose="02020603050405020304" pitchFamily="18" charset="0"/>
              </a:rPr>
              <a:t>Статья 103 УИК РФ</a:t>
            </a:r>
            <a:r>
              <a:rPr lang="ru-RU" dirty="0">
                <a:latin typeface="Times New Roman" panose="02020603050405020304" pitchFamily="18" charset="0"/>
                <a:cs typeface="Times New Roman" panose="02020603050405020304" pitchFamily="18" charset="0"/>
              </a:rPr>
              <a:t> устанавливает, что осуждённые привлекаются к труду с учётом их </a:t>
            </a:r>
            <a:r>
              <a:rPr lang="ru-RU" b="1" dirty="0">
                <a:latin typeface="Times New Roman" panose="02020603050405020304" pitchFamily="18" charset="0"/>
                <a:cs typeface="Times New Roman" panose="02020603050405020304" pitchFamily="18" charset="0"/>
              </a:rPr>
              <a:t>пола, возраста, трудоспособности, состояния здоровья и прохождения обучения по специальности</a:t>
            </a:r>
            <a:r>
              <a:rPr lang="ru-RU" dirty="0">
                <a:latin typeface="Times New Roman" panose="02020603050405020304" pitchFamily="18" charset="0"/>
                <a:cs typeface="Times New Roman" panose="02020603050405020304" pitchFamily="18" charset="0"/>
              </a:rPr>
              <a:t>.</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Женщины не привлекаются к тяжёлым работам. Несовершеннолетние — к работам, вредным для здоровья. Инвалиды — с учётом их состояния здоровья. Это дифференциация труда.</a:t>
            </a: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56887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4366" y="165538"/>
            <a:ext cx="11729544" cy="6463862"/>
          </a:xfrm>
        </p:spPr>
        <p:txBody>
          <a:bodyPr>
            <a:normAutofit fontScale="85000" lnSpcReduction="20000"/>
          </a:bodyPr>
          <a:lstStyle/>
          <a:p>
            <a:pPr marL="0" indent="0" algn="just">
              <a:buNone/>
            </a:pPr>
            <a:r>
              <a:rPr lang="ru-RU" b="1" dirty="0">
                <a:latin typeface="Times New Roman" panose="02020603050405020304" pitchFamily="18" charset="0"/>
                <a:cs typeface="Times New Roman" panose="02020603050405020304" pitchFamily="18" charset="0"/>
              </a:rPr>
              <a:t>5.3. Дифференциация образования</a:t>
            </a:r>
          </a:p>
          <a:p>
            <a:pPr marL="0" indent="0" algn="just">
              <a:buNone/>
            </a:pPr>
            <a:r>
              <a:rPr lang="ru-RU" b="1" dirty="0">
                <a:latin typeface="Times New Roman" panose="02020603050405020304" pitchFamily="18" charset="0"/>
                <a:cs typeface="Times New Roman" panose="02020603050405020304" pitchFamily="18" charset="0"/>
              </a:rPr>
              <a:t>Статья 112 УИК РФ</a:t>
            </a:r>
            <a:r>
              <a:rPr lang="ru-RU" dirty="0">
                <a:latin typeface="Times New Roman" panose="02020603050405020304" pitchFamily="18" charset="0"/>
                <a:cs typeface="Times New Roman" panose="02020603050405020304" pitchFamily="18" charset="0"/>
              </a:rPr>
              <a:t> устанавливает обязательное получение общего образования для осуждённых </a:t>
            </a:r>
            <a:r>
              <a:rPr lang="ru-RU" b="1" dirty="0">
                <a:latin typeface="Times New Roman" panose="02020603050405020304" pitchFamily="18" charset="0"/>
                <a:cs typeface="Times New Roman" panose="02020603050405020304" pitchFamily="18" charset="0"/>
              </a:rPr>
              <a:t>до 30 лет</a:t>
            </a:r>
            <a:r>
              <a:rPr lang="ru-RU" dirty="0">
                <a:latin typeface="Times New Roman" panose="02020603050405020304" pitchFamily="18" charset="0"/>
                <a:cs typeface="Times New Roman" panose="02020603050405020304" pitchFamily="18" charset="0"/>
              </a:rPr>
              <a:t>, а для осуждённых старше 30 лет и инвалидов I и II группы — </a:t>
            </a:r>
            <a:r>
              <a:rPr lang="ru-RU" b="1" dirty="0">
                <a:latin typeface="Times New Roman" panose="02020603050405020304" pitchFamily="18" charset="0"/>
                <a:cs typeface="Times New Roman" panose="02020603050405020304" pitchFamily="18" charset="0"/>
              </a:rPr>
              <a:t>по желанию</a:t>
            </a:r>
            <a:r>
              <a:rPr lang="ru-RU" dirty="0">
                <a:latin typeface="Times New Roman" panose="02020603050405020304" pitchFamily="18" charset="0"/>
                <a:cs typeface="Times New Roman" panose="02020603050405020304" pitchFamily="18" charset="0"/>
              </a:rPr>
              <a:t>.</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Осуждённый 25 лет обязан посещать школу. Осуждённый 35 лет может посещать школу по желанию. Это дифференциация образования по возрасту.</a:t>
            </a:r>
          </a:p>
          <a:p>
            <a:pPr marL="0" indent="0" algn="just">
              <a:buNone/>
            </a:pPr>
            <a:r>
              <a:rPr lang="ru-RU" b="1" dirty="0">
                <a:latin typeface="Times New Roman" panose="02020603050405020304" pitchFamily="18" charset="0"/>
                <a:cs typeface="Times New Roman" panose="02020603050405020304" pitchFamily="18" charset="0"/>
              </a:rPr>
              <a:t>5.4. Дифференциация профессионального обучения</a:t>
            </a:r>
          </a:p>
          <a:p>
            <a:pPr marL="0" indent="0" algn="just">
              <a:buNone/>
            </a:pPr>
            <a:r>
              <a:rPr lang="ru-RU" dirty="0">
                <a:latin typeface="Times New Roman" panose="02020603050405020304" pitchFamily="18" charset="0"/>
                <a:cs typeface="Times New Roman" panose="02020603050405020304" pitchFamily="18" charset="0"/>
              </a:rPr>
              <a:t>Профессиональное обучение организуется с учётом </a:t>
            </a:r>
            <a:r>
              <a:rPr lang="ru-RU" b="1" dirty="0">
                <a:latin typeface="Times New Roman" panose="02020603050405020304" pitchFamily="18" charset="0"/>
                <a:cs typeface="Times New Roman" panose="02020603050405020304" pitchFamily="18" charset="0"/>
              </a:rPr>
              <a:t>потребностей рынка труда, способностей и интересов осуждённых</a:t>
            </a:r>
            <a:r>
              <a:rPr lang="ru-RU" dirty="0">
                <a:latin typeface="Times New Roman" panose="02020603050405020304" pitchFamily="18" charset="0"/>
                <a:cs typeface="Times New Roman" panose="02020603050405020304" pitchFamily="18" charset="0"/>
              </a:rPr>
              <a:t>.</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В колонии организовано обучение по специальностям «сварщик», «повар», «столяр». Осуждённый выбирает специальность с учётом своих интересов и возможностей трудоустройства после освобождения.</a:t>
            </a:r>
          </a:p>
          <a:p>
            <a:pPr marL="0" indent="0" algn="just">
              <a:buNone/>
            </a:pPr>
            <a:r>
              <a:rPr lang="ru-RU" b="1" dirty="0">
                <a:latin typeface="Times New Roman" panose="02020603050405020304" pitchFamily="18" charset="0"/>
                <a:cs typeface="Times New Roman" panose="02020603050405020304" pitchFamily="18" charset="0"/>
              </a:rPr>
              <a:t>5.5. Дифференциация общественного воздействия</a:t>
            </a:r>
          </a:p>
          <a:p>
            <a:pPr marL="0" indent="0" algn="just">
              <a:buNone/>
            </a:pPr>
            <a:r>
              <a:rPr lang="ru-RU" dirty="0">
                <a:latin typeface="Times New Roman" panose="02020603050405020304" pitchFamily="18" charset="0"/>
                <a:cs typeface="Times New Roman" panose="02020603050405020304" pitchFamily="18" charset="0"/>
              </a:rPr>
              <a:t>Общественное воздействие осуществляется с учётом </a:t>
            </a:r>
            <a:r>
              <a:rPr lang="ru-RU" b="1" dirty="0">
                <a:latin typeface="Times New Roman" panose="02020603050405020304" pitchFamily="18" charset="0"/>
                <a:cs typeface="Times New Roman" panose="02020603050405020304" pitchFamily="18" charset="0"/>
              </a:rPr>
              <a:t>категории осуждённых и их поведения</a:t>
            </a:r>
            <a:r>
              <a:rPr lang="ru-RU" dirty="0">
                <a:latin typeface="Times New Roman" panose="02020603050405020304" pitchFamily="18" charset="0"/>
                <a:cs typeface="Times New Roman" panose="02020603050405020304" pitchFamily="18" charset="0"/>
              </a:rPr>
              <a:t>. Попечительские советы, религиозные организации, родственники оказывают помощь и влияние на осуждённых.</a:t>
            </a:r>
          </a:p>
          <a:p>
            <a:pPr marL="0" indent="0" algn="just">
              <a:buNone/>
            </a:pPr>
            <a:r>
              <a:rPr lang="ru-RU" b="1" dirty="0">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Для несовершеннолетних осуждённых организуются встречи с представителями детских организаций, спортивных клубов. Для взрослых — встречи с представителями религиозных конфессий, общественных объединений.</a:t>
            </a:r>
          </a:p>
          <a:p>
            <a:endParaRPr lang="ru-RU" dirty="0"/>
          </a:p>
        </p:txBody>
      </p:sp>
    </p:spTree>
    <p:extLst>
      <p:ext uri="{BB962C8B-B14F-4D97-AF65-F5344CB8AC3E}">
        <p14:creationId xmlns:p14="http://schemas.microsoft.com/office/powerpoint/2010/main" val="37448594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3779" y="189186"/>
            <a:ext cx="11642835" cy="6495393"/>
          </a:xfrm>
        </p:spPr>
        <p:txBody>
          <a:bodyPr>
            <a:normAutofit fontScale="77500" lnSpcReduction="20000"/>
          </a:bodyPr>
          <a:lstStyle/>
          <a:p>
            <a:pPr marL="0" indent="0" algn="just">
              <a:buNone/>
            </a:pPr>
            <a:r>
              <a:rPr lang="ru-RU" b="1" dirty="0">
                <a:latin typeface="Times New Roman" panose="02020603050405020304" pitchFamily="18" charset="0"/>
                <a:cs typeface="Times New Roman" panose="02020603050405020304" pitchFamily="18" charset="0"/>
              </a:rPr>
              <a:t>6. Практические примеры из правоприменительной практики</a:t>
            </a:r>
          </a:p>
          <a:p>
            <a:pPr marL="0" indent="0">
              <a:buNone/>
            </a:pPr>
            <a:r>
              <a:rPr lang="ru-RU" b="1" dirty="0">
                <a:latin typeface="Times New Roman" panose="02020603050405020304" pitchFamily="18" charset="0"/>
                <a:cs typeface="Times New Roman" panose="02020603050405020304" pitchFamily="18" charset="0"/>
              </a:rPr>
              <a:t>Пример 1. Дифференциация по возрасту.</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В воспитательной колонии для несовершеннолетних осуждённых организованы: обязательное школьное обучение, профессиональное обучение по специальностям, востребованным на рынке труда, психологическая помощь, спортивные мероприятия, встречи с родственниками. В исправительной колонии для взрослых осуждённых: обучение по желанию, труд на производстве, воспитательные лекции, встречи с представителями общественности. Это дифференциация исправительного воздействия по возрасту.</a:t>
            </a:r>
          </a:p>
          <a:p>
            <a:pPr marL="0" indent="0">
              <a:buNone/>
            </a:pPr>
            <a:r>
              <a:rPr lang="ru-RU" b="1" dirty="0">
                <a:latin typeface="Times New Roman" panose="02020603050405020304" pitchFamily="18" charset="0"/>
                <a:cs typeface="Times New Roman" panose="02020603050405020304" pitchFamily="18" charset="0"/>
              </a:rPr>
              <a:t>Пример 2. Дифференциация по поведению.</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Осуждённый, отбывающий наказание в обычных условиях, в течение 6 месяцев не имел взысканий, добросовестно трудился, участвовал в воспитательных мероприятиях. По решению администрации он переведён в облегчённые условия: увеличено количество свиданий, разрешены дополнительные передачи, предоставлена возможность выезда за пределы колонии. Другой осуждённый, систематически нарушающий режим, переведён в строгие условия. Это дифференциация по поведению.</a:t>
            </a:r>
          </a:p>
          <a:p>
            <a:pPr marL="0" indent="0">
              <a:buNone/>
            </a:pPr>
            <a:r>
              <a:rPr lang="ru-RU" b="1" dirty="0">
                <a:latin typeface="Times New Roman" panose="02020603050405020304" pitchFamily="18" charset="0"/>
                <a:cs typeface="Times New Roman" panose="02020603050405020304" pitchFamily="18" charset="0"/>
              </a:rPr>
              <a:t>Пример 3. Дифференциация по состоянию здоровья.</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Осуждённый-инвалид I группы освобождён от обязательного труда, получает медицинскую помощь, имеет право на дополнительные свидания. Осуждённый, страдающий психическим расстройством, направлен в специализированное медицинское учреждение. Это дифференциация по состоянию здоровья.</a:t>
            </a:r>
          </a:p>
          <a:p>
            <a:pPr marL="0" indent="0">
              <a:buNone/>
            </a:pPr>
            <a:r>
              <a:rPr lang="ru-RU" b="1" dirty="0">
                <a:latin typeface="Times New Roman" panose="02020603050405020304" pitchFamily="18" charset="0"/>
                <a:cs typeface="Times New Roman" panose="02020603050405020304" pitchFamily="18" charset="0"/>
              </a:rPr>
              <a:t>Пример 4. Дифференциация по полу.</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Женщины, осуждённые к лишению свободы, содержатся в отдельных исправительных колониях. Для них установлены особенности: возможность отсрочки отбывания наказания при наличии малолетних детей, более мягкие условия содержания, ограничение применения некоторых мер взыскания. Это дифференциация по полу.</a:t>
            </a:r>
          </a:p>
          <a:p>
            <a:endParaRPr lang="ru-RU" dirty="0"/>
          </a:p>
        </p:txBody>
      </p:sp>
    </p:spTree>
    <p:extLst>
      <p:ext uri="{BB962C8B-B14F-4D97-AF65-F5344CB8AC3E}">
        <p14:creationId xmlns:p14="http://schemas.microsoft.com/office/powerpoint/2010/main" val="15719054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6255" y="197068"/>
            <a:ext cx="11516711" cy="6432331"/>
          </a:xfrm>
        </p:spPr>
        <p:txBody>
          <a:bodyPr>
            <a:normAutofit fontScale="92500" lnSpcReduction="20000"/>
          </a:bodyPr>
          <a:lstStyle/>
          <a:p>
            <a:pPr marL="0" indent="0" algn="just">
              <a:buNone/>
            </a:pPr>
            <a:r>
              <a:rPr lang="ru-RU" b="1" dirty="0">
                <a:latin typeface="Times New Roman" panose="02020603050405020304" pitchFamily="18" charset="0"/>
                <a:cs typeface="Times New Roman" panose="02020603050405020304" pitchFamily="18" charset="0"/>
              </a:rPr>
              <a:t>Заключение</a:t>
            </a:r>
          </a:p>
          <a:p>
            <a:pPr marL="0" indent="0" algn="just">
              <a:buNone/>
            </a:pPr>
            <a:r>
              <a:rPr lang="ru-RU" dirty="0">
                <a:latin typeface="Times New Roman" panose="02020603050405020304" pitchFamily="18" charset="0"/>
                <a:cs typeface="Times New Roman" panose="02020603050405020304" pitchFamily="18" charset="0"/>
              </a:rPr>
              <a:t>Дифференциация исполнения наказания и дифференциация применения исправительного воздействия — это два взаимосвязанных принципа уголовно-исполнительного права, обеспечивающих справедливость и эффективность наказания. Дифференциация исполнения наказания определяет </a:t>
            </a:r>
            <a:r>
              <a:rPr lang="ru-RU" b="1" dirty="0">
                <a:latin typeface="Times New Roman" panose="02020603050405020304" pitchFamily="18" charset="0"/>
                <a:cs typeface="Times New Roman" panose="02020603050405020304" pitchFamily="18" charset="0"/>
              </a:rPr>
              <a:t>где и в каких условиях</a:t>
            </a:r>
            <a:r>
              <a:rPr lang="ru-RU" dirty="0">
                <a:latin typeface="Times New Roman" panose="02020603050405020304" pitchFamily="18" charset="0"/>
                <a:cs typeface="Times New Roman" panose="02020603050405020304" pitchFamily="18" charset="0"/>
              </a:rPr>
              <a:t> отбывает наказание осуждённый, а дифференциация исправительного воздействия — </a:t>
            </a:r>
            <a:r>
              <a:rPr lang="ru-RU" b="1" dirty="0">
                <a:latin typeface="Times New Roman" panose="02020603050405020304" pitchFamily="18" charset="0"/>
                <a:cs typeface="Times New Roman" panose="02020603050405020304" pitchFamily="18" charset="0"/>
              </a:rPr>
              <a:t>как и в каком объёме</a:t>
            </a:r>
            <a:r>
              <a:rPr lang="ru-RU" dirty="0">
                <a:latin typeface="Times New Roman" panose="02020603050405020304" pitchFamily="18" charset="0"/>
                <a:cs typeface="Times New Roman" panose="02020603050405020304" pitchFamily="18" charset="0"/>
              </a:rPr>
              <a:t> на него воздействуют.</a:t>
            </a:r>
          </a:p>
          <a:p>
            <a:pPr marL="0" indent="0" algn="just">
              <a:buNone/>
            </a:pPr>
            <a:r>
              <a:rPr lang="ru-RU" dirty="0">
                <a:latin typeface="Times New Roman" panose="02020603050405020304" pitchFamily="18" charset="0"/>
                <a:cs typeface="Times New Roman" panose="02020603050405020304" pitchFamily="18" charset="0"/>
              </a:rPr>
              <a:t>Содержание дифференциации раскрывается через нормы УИК РФ: виды исправительных учреждений (ст. 74), условия отбывания наказания (ст. 87), раздельное содержание (ст. 80), дифференциацию воспитательной работы (ст. 110), труда (ст. 103), образования (ст. 112) и иных средств исправления. Признаки дифференциации: нормативный характер, объективность, обязательность, динамичность, индивидуально-групповой и психолого-педагогический характер.</a:t>
            </a:r>
          </a:p>
          <a:p>
            <a:pPr marL="0" indent="0" algn="just">
              <a:buNone/>
            </a:pPr>
            <a:r>
              <a:rPr lang="ru-RU" dirty="0">
                <a:latin typeface="Times New Roman" panose="02020603050405020304" pitchFamily="18" charset="0"/>
                <a:cs typeface="Times New Roman" panose="02020603050405020304" pitchFamily="18" charset="0"/>
              </a:rPr>
              <a:t>Понимание дифференциации необходимо для правильной организации исполнения наказаний, обеспечения прав осуждённых и достижения целей уголовно-исполнительного законодательства.</a:t>
            </a:r>
          </a:p>
          <a:p>
            <a:pPr marL="0" indent="0">
              <a:buNone/>
            </a:pPr>
            <a:r>
              <a:rPr lang="ru-RU" dirty="0" smtClean="0"/>
              <a:t/>
            </a:r>
            <a:br>
              <a:rPr lang="ru-RU" dirty="0" smtClean="0"/>
            </a:br>
            <a:endParaRPr lang="ru-RU" dirty="0"/>
          </a:p>
        </p:txBody>
      </p:sp>
    </p:spTree>
    <p:extLst>
      <p:ext uri="{BB962C8B-B14F-4D97-AF65-F5344CB8AC3E}">
        <p14:creationId xmlns:p14="http://schemas.microsoft.com/office/powerpoint/2010/main" val="85564152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1105</Words>
  <Application>Microsoft Office PowerPoint</Application>
  <PresentationFormat>Широкоэкранный</PresentationFormat>
  <Paragraphs>408</Paragraphs>
  <Slides>54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54</vt:i4>
      </vt:variant>
    </vt:vector>
  </HeadingPairs>
  <TitlesOfParts>
    <vt:vector size="59" baseType="lpstr">
      <vt:lpstr>Arial</vt:lpstr>
      <vt:lpstr>Calibri</vt:lpstr>
      <vt:lpstr>Calibri Light</vt:lpstr>
      <vt:lpstr>Times New Roman</vt:lpstr>
      <vt:lpstr>Тема Office</vt:lpstr>
      <vt:lpstr>Тема 1.3. Общие положения исполнения наказаний</vt:lpstr>
      <vt:lpstr>1. Понятие исполнения и отбывания наказания, его основные признаки и содержание. Правовое регулирование исполнения (отбывания) наказания.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Понятие применения к осужденным средств исправления. Система средств исправления и их содержание. Понятие исправительного воздействия. Правовое регулирование применения к осужденным средств исправления и его объем.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Режим исполнения наказания, его основные элементы и требования. Особенности содержания режима при исполнении различных видов наказания.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Дифференциация исполнения наказания и дифференциация применения к осужденным исправительного воздействия, понятие, признаки и содержание.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1.3. Общие положения исполнения наказаний</dc:title>
  <dc:creator>Kovanova</dc:creator>
  <cp:lastModifiedBy>Kovanova</cp:lastModifiedBy>
  <cp:revision>8</cp:revision>
  <dcterms:created xsi:type="dcterms:W3CDTF">2026-09-30T08:48:36Z</dcterms:created>
  <dcterms:modified xsi:type="dcterms:W3CDTF">2026-09-30T09:38:52Z</dcterms:modified>
</cp:coreProperties>
</file>